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4"/>
  </p:sldMasterIdLst>
  <p:notesMasterIdLst>
    <p:notesMasterId r:id="rId20"/>
  </p:notesMasterIdLst>
  <p:sldIdLst>
    <p:sldId id="297" r:id="rId5"/>
    <p:sldId id="299" r:id="rId6"/>
    <p:sldId id="258" r:id="rId7"/>
    <p:sldId id="375" r:id="rId8"/>
    <p:sldId id="345" r:id="rId9"/>
    <p:sldId id="357" r:id="rId10"/>
    <p:sldId id="376" r:id="rId11"/>
    <p:sldId id="358" r:id="rId12"/>
    <p:sldId id="348" r:id="rId13"/>
    <p:sldId id="373" r:id="rId14"/>
    <p:sldId id="359" r:id="rId15"/>
    <p:sldId id="317" r:id="rId16"/>
    <p:sldId id="318" r:id="rId17"/>
    <p:sldId id="374" r:id="rId18"/>
    <p:sldId id="35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  <p188:author id="{FC76D1F1-02E1-6DF4-DD78-423FADCA22F2}" name="Yvonne Olivares" initials="YO" userId="392794832417b15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AC1"/>
    <a:srgbClr val="D9B989"/>
    <a:srgbClr val="DDD9C3"/>
    <a:srgbClr val="28536B"/>
    <a:srgbClr val="0A7ABF"/>
    <a:srgbClr val="E46C0A"/>
    <a:srgbClr val="FAC090"/>
    <a:srgbClr val="F55822"/>
    <a:srgbClr val="EB853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8"/>
    <p:restoredTop sz="77634"/>
  </p:normalViewPr>
  <p:slideViewPr>
    <p:cSldViewPr snapToGrid="0">
      <p:cViewPr varScale="1">
        <p:scale>
          <a:sx n="86" d="100"/>
          <a:sy n="86" d="100"/>
        </p:scale>
        <p:origin x="2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b="0" i="0" dirty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IE has high-paying jobs that decrease the need for education beyond high school</a:t>
            </a:r>
          </a:p>
        </c:rich>
      </c:tx>
      <c:layout>
        <c:manualLayout>
          <c:xMode val="edge"/>
          <c:yMode val="edge"/>
          <c:x val="0.11530780543531013"/>
          <c:y val="3.9796095371857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2853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B853A"/>
            </a:solidFill>
          </c:spPr>
          <c:dPt>
            <c:idx val="0"/>
            <c:bubble3D val="0"/>
            <c:spPr>
              <a:solidFill>
                <a:srgbClr val="F558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71D-3D46-86C9-F6CEC1E73459}"/>
              </c:ext>
            </c:extLst>
          </c:dPt>
          <c:dPt>
            <c:idx val="1"/>
            <c:bubble3D val="0"/>
            <c:spPr>
              <a:solidFill>
                <a:srgbClr val="EB85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67-6C4D-BAA4-B0DC8E4FD7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B-7D42-9FB6-71FF56B1D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28536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b="0" i="0" dirty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live in the IE, you do not need a four-year degree to succeed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2853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5C0E6"/>
            </a:solidFill>
          </c:spPr>
          <c:dPt>
            <c:idx val="0"/>
            <c:bubble3D val="0"/>
            <c:spPr>
              <a:solidFill>
                <a:srgbClr val="D9B9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71D-3D46-86C9-F6CEC1E73459}"/>
              </c:ext>
            </c:extLst>
          </c:dPt>
          <c:dPt>
            <c:idx val="1"/>
            <c:bubble3D val="0"/>
            <c:spPr>
              <a:solidFill>
                <a:srgbClr val="85C0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67-6C4D-BAA4-B0DC8E4FD7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B-7D42-9FB6-71FF56B1D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28536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B853A"/>
            </a:solidFill>
          </c:spPr>
          <c:dPt>
            <c:idx val="0"/>
            <c:bubble3D val="0"/>
            <c:spPr>
              <a:solidFill>
                <a:srgbClr val="F558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71D-3D46-86C9-F6CEC1E73459}"/>
              </c:ext>
            </c:extLst>
          </c:dPt>
          <c:dPt>
            <c:idx val="1"/>
            <c:bubble3D val="0"/>
            <c:spPr>
              <a:solidFill>
                <a:srgbClr val="EB85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67-6C4D-BAA4-B0DC8E4FD75C}"/>
              </c:ext>
            </c:extLst>
          </c:dPt>
          <c:dPt>
            <c:idx val="2"/>
            <c:bubble3D val="0"/>
            <c:spPr>
              <a:solidFill>
                <a:srgbClr val="DDD9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D-3D46-86C9-F6CEC1E73459}"/>
              </c:ext>
            </c:extLst>
          </c:dPt>
          <c:dPt>
            <c:idx val="3"/>
            <c:bubble3D val="0"/>
            <c:spPr>
              <a:solidFill>
                <a:srgbClr val="85C0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1D-3D46-86C9-F6CEC1E73459}"/>
              </c:ext>
            </c:extLst>
          </c:dPt>
          <c:dPt>
            <c:idx val="4"/>
            <c:bubble3D val="0"/>
            <c:spPr>
              <a:solidFill>
                <a:srgbClr val="0A7A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D-3D46-86C9-F6CEC1E73459}"/>
              </c:ext>
            </c:extLst>
          </c:dPt>
          <c:cat>
            <c:strRef>
              <c:f>Sheet1!$A$2:$A$6</c:f>
              <c:strCache>
                <c:ptCount val="5"/>
                <c:pt idx="0">
                  <c:v>Very valuable</c:v>
                </c:pt>
                <c:pt idx="1">
                  <c:v>Somewhat valuable</c:v>
                </c:pt>
                <c:pt idx="2">
                  <c:v>Somewhat not valuable</c:v>
                </c:pt>
                <c:pt idx="3">
                  <c:v>Not valuable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0.44</c:v>
                </c:pt>
                <c:pt idx="1">
                  <c:v>0.42</c:v>
                </c:pt>
                <c:pt idx="2">
                  <c:v>0.08</c:v>
                </c:pt>
                <c:pt idx="3">
                  <c:v>0.05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B-7D42-9FB6-71FF56B1D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b="0" i="0" dirty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your opinion, education beyond high school is necessary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2853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5C0E6"/>
            </a:solidFill>
          </c:spPr>
          <c:dPt>
            <c:idx val="0"/>
            <c:bubble3D val="0"/>
            <c:spPr>
              <a:solidFill>
                <a:srgbClr val="EB85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71D-3D46-86C9-F6CEC1E73459}"/>
              </c:ext>
            </c:extLst>
          </c:dPt>
          <c:dPt>
            <c:idx val="1"/>
            <c:bubble3D val="0"/>
            <c:spPr>
              <a:solidFill>
                <a:srgbClr val="85C0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67-6C4D-BAA4-B0DC8E4FD7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B-7D42-9FB6-71FF56B1D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28536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valuable</c:v>
                </c:pt>
              </c:strCache>
            </c:strRef>
          </c:tx>
          <c:spPr>
            <a:solidFill>
              <a:srgbClr val="EB85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8536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18-25 years</c:v>
                </c:pt>
                <c:pt idx="1">
                  <c:v>26-35 years</c:v>
                </c:pt>
                <c:pt idx="2">
                  <c:v>36-45 years</c:v>
                </c:pt>
                <c:pt idx="3">
                  <c:v>46-55 years</c:v>
                </c:pt>
                <c:pt idx="4">
                  <c:v>56-65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0.35</c:v>
                </c:pt>
                <c:pt idx="2">
                  <c:v>0.56999999999999995</c:v>
                </c:pt>
                <c:pt idx="3">
                  <c:v>0.59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7-F54B-86C2-3A58487A73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valuable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8536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18-25 years</c:v>
                </c:pt>
                <c:pt idx="1">
                  <c:v>26-35 years</c:v>
                </c:pt>
                <c:pt idx="2">
                  <c:v>36-45 years</c:v>
                </c:pt>
                <c:pt idx="3">
                  <c:v>46-55 years</c:v>
                </c:pt>
                <c:pt idx="4">
                  <c:v>56-65 years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0.45</c:v>
                </c:pt>
                <c:pt idx="1">
                  <c:v>0.49</c:v>
                </c:pt>
                <c:pt idx="2">
                  <c:v>0.33</c:v>
                </c:pt>
                <c:pt idx="3">
                  <c:v>0.32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5-C34B-B377-0FBC6EBB06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not valuable</c:v>
                </c:pt>
              </c:strCache>
            </c:strRef>
          </c:tx>
          <c:spPr>
            <a:solidFill>
              <a:srgbClr val="F558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8536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18-25 years</c:v>
                </c:pt>
                <c:pt idx="1">
                  <c:v>26-35 years</c:v>
                </c:pt>
                <c:pt idx="2">
                  <c:v>36-45 years</c:v>
                </c:pt>
                <c:pt idx="3">
                  <c:v>46-55 years</c:v>
                </c:pt>
                <c:pt idx="4">
                  <c:v>56-65 years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0.05</c:v>
                </c:pt>
                <c:pt idx="3">
                  <c:v>0.03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5-C34B-B377-0FBC6EBB06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valuable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8536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18-25 years</c:v>
                </c:pt>
                <c:pt idx="1">
                  <c:v>26-35 years</c:v>
                </c:pt>
                <c:pt idx="2">
                  <c:v>36-45 years</c:v>
                </c:pt>
                <c:pt idx="3">
                  <c:v>46-55 years</c:v>
                </c:pt>
                <c:pt idx="4">
                  <c:v>56-65 years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85-C34B-B377-0FBC6EBB06F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85C0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8536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18-25 years</c:v>
                </c:pt>
                <c:pt idx="1">
                  <c:v>26-35 years</c:v>
                </c:pt>
                <c:pt idx="2">
                  <c:v>36-45 years</c:v>
                </c:pt>
                <c:pt idx="3">
                  <c:v>46-55 years</c:v>
                </c:pt>
                <c:pt idx="4">
                  <c:v>56-65 years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0.04</c:v>
                </c:pt>
                <c:pt idx="1">
                  <c:v>0.02</c:v>
                </c:pt>
                <c:pt idx="2">
                  <c:v>0.01</c:v>
                </c:pt>
                <c:pt idx="3">
                  <c:v>0.03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85-C34B-B377-0FBC6EBB0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31017760"/>
        <c:axId val="31151904"/>
      </c:barChart>
      <c:catAx>
        <c:axId val="310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8536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31151904"/>
        <c:crosses val="autoZero"/>
        <c:auto val="1"/>
        <c:lblAlgn val="ctr"/>
        <c:lblOffset val="100"/>
        <c:noMultiLvlLbl val="0"/>
      </c:catAx>
      <c:valAx>
        <c:axId val="31151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01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8536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b="0" i="0" dirty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statement is MOST true in the FUTURE?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2853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5822"/>
            </a:solidFill>
          </c:spPr>
          <c:dPt>
            <c:idx val="0"/>
            <c:bubble3D val="0"/>
            <c:spPr>
              <a:solidFill>
                <a:srgbClr val="F558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71D-3D46-86C9-F6CEC1E73459}"/>
              </c:ext>
            </c:extLst>
          </c:dPt>
          <c:dPt>
            <c:idx val="1"/>
            <c:bubble3D val="0"/>
            <c:spPr>
              <a:solidFill>
                <a:srgbClr val="2853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67-6C4D-BAA4-B0DC8E4FD75C}"/>
              </c:ext>
            </c:extLst>
          </c:dPt>
          <c:dPt>
            <c:idx val="2"/>
            <c:bubble3D val="0"/>
            <c:spPr>
              <a:solidFill>
                <a:srgbClr val="FAC0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F32-7948-B9FF-C2070FF2DD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College/university degree will be LESS valuable in the future than it is today</c:v>
                </c:pt>
                <c:pt idx="1">
                  <c:v>College/university degree will be MORE valuable in the future than it is today</c:v>
                </c:pt>
                <c:pt idx="2">
                  <c:v>College/university degree will be about as valuable in the future as it is today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0.37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B-7D42-9FB6-71FF56B1D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8536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B85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8536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Plan my career</c:v>
                </c:pt>
                <c:pt idx="1">
                  <c:v>Manage my finances</c:v>
                </c:pt>
                <c:pt idx="2">
                  <c:v>Care for my mental health</c:v>
                </c:pt>
                <c:pt idx="3">
                  <c:v>Care for my physical health</c:v>
                </c:pt>
                <c:pt idx="4">
                  <c:v>Support my long-term financial goals</c:v>
                </c:pt>
                <c:pt idx="5">
                  <c:v>Support my basic needs today</c:v>
                </c:pt>
                <c:pt idx="6">
                  <c:v>Support my family's basic needs today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0.15</c:v>
                </c:pt>
                <c:pt idx="1">
                  <c:v>0.05</c:v>
                </c:pt>
                <c:pt idx="2">
                  <c:v>0.04</c:v>
                </c:pt>
                <c:pt idx="3">
                  <c:v>0.03</c:v>
                </c:pt>
                <c:pt idx="4">
                  <c:v>0.3</c:v>
                </c:pt>
                <c:pt idx="5">
                  <c:v>0.16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7-F54B-86C2-3A58487A7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31017760"/>
        <c:axId val="31151904"/>
      </c:barChart>
      <c:catAx>
        <c:axId val="310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8536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31151904"/>
        <c:crosses val="autoZero"/>
        <c:auto val="1"/>
        <c:lblAlgn val="ctr"/>
        <c:lblOffset val="100"/>
        <c:noMultiLvlLbl val="0"/>
      </c:catAx>
      <c:valAx>
        <c:axId val="31151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01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dirty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of these reasons are why you (or if you are a parent, your child) would want to complete a college/university education?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2853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853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8536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Your family or society's expectations</c:v>
                </c:pt>
                <c:pt idx="1">
                  <c:v>To become a more informed citizen</c:v>
                </c:pt>
                <c:pt idx="2">
                  <c:v>To learn from people who have different experiences</c:v>
                </c:pt>
                <c:pt idx="3">
                  <c:v>To make a difference in your community</c:v>
                </c:pt>
                <c:pt idx="4">
                  <c:v>Personal fulfillment or achievement</c:v>
                </c:pt>
                <c:pt idx="5">
                  <c:v>Opportunity related to current job (or job loss)</c:v>
                </c:pt>
                <c:pt idx="6">
                  <c:v>Be a more competitive job candidate</c:v>
                </c:pt>
                <c:pt idx="7">
                  <c:v>Ability to pursue a more fulfilling career</c:v>
                </c:pt>
                <c:pt idx="8">
                  <c:v>It will help get a higher paying job</c:v>
                </c:pt>
                <c:pt idx="9">
                  <c:v>To obtain knowledge or skills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0.15</c:v>
                </c:pt>
                <c:pt idx="1">
                  <c:v>0.21</c:v>
                </c:pt>
                <c:pt idx="2">
                  <c:v>0.24</c:v>
                </c:pt>
                <c:pt idx="3">
                  <c:v>0.26</c:v>
                </c:pt>
                <c:pt idx="4">
                  <c:v>0.44</c:v>
                </c:pt>
                <c:pt idx="5">
                  <c:v>0.22</c:v>
                </c:pt>
                <c:pt idx="6">
                  <c:v>0.46</c:v>
                </c:pt>
                <c:pt idx="7">
                  <c:v>0.56999999999999995</c:v>
                </c:pt>
                <c:pt idx="8">
                  <c:v>0.65</c:v>
                </c:pt>
                <c:pt idx="9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C-4742-9314-DEF8E6A2F9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40493455"/>
        <c:axId val="32527744"/>
      </c:barChart>
      <c:catAx>
        <c:axId val="2140493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8536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32527744"/>
        <c:crosses val="autoZero"/>
        <c:auto val="1"/>
        <c:lblAlgn val="ctr"/>
        <c:lblOffset val="100"/>
        <c:noMultiLvlLbl val="0"/>
      </c:catAx>
      <c:valAx>
        <c:axId val="325277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049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dirty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of these reasons are why you (or if you are a parent, your child) would want to complete a college/university education?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2853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A7A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8536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Other</c:v>
                </c:pt>
                <c:pt idx="1">
                  <c:v>None of the above</c:v>
                </c:pt>
                <c:pt idx="2">
                  <c:v>Recently lost job</c:v>
                </c:pt>
                <c:pt idx="3">
                  <c:v>Employer would help pay for the degree/credential</c:v>
                </c:pt>
                <c:pt idx="4">
                  <c:v>Get a salary increase or promotion in current job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0.08</c:v>
                </c:pt>
                <c:pt idx="2">
                  <c:v>0.15</c:v>
                </c:pt>
                <c:pt idx="3">
                  <c:v>0.42</c:v>
                </c:pt>
                <c:pt idx="4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C-4742-9314-DEF8E6A2F9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40493455"/>
        <c:axId val="32527744"/>
      </c:barChart>
      <c:catAx>
        <c:axId val="2140493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8536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32527744"/>
        <c:crosses val="autoZero"/>
        <c:auto val="1"/>
        <c:lblAlgn val="ctr"/>
        <c:lblOffset val="100"/>
        <c:noMultiLvlLbl val="0"/>
      </c:catAx>
      <c:valAx>
        <c:axId val="325277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049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0.7214</cdr:x>
      <cdr:y>0.26502</cdr:y>
    </cdr:from>
    <cdr:to>
      <cdr:x>0.92596</cdr:x>
      <cdr:y>0.38925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A1767E-BDB2-C878-B3EE-C7E4B12238CD}"/>
            </a:ext>
          </a:extLst>
        </cdr:cNvPr>
        <cdr:cNvSpPr txBox="1"/>
      </cdr:nvSpPr>
      <cdr:spPr>
        <a:xfrm xmlns:a="http://schemas.openxmlformats.org/drawingml/2006/main">
          <a:off x="4455309" y="923981"/>
          <a:ext cx="1263316" cy="433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0" i="0" dirty="0">
              <a:solidFill>
                <a:srgbClr val="F558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Very valuable</a:t>
          </a:r>
        </a:p>
        <a:p xmlns:a="http://schemas.openxmlformats.org/drawingml/2006/main">
          <a:pPr algn="ctr"/>
          <a:r>
            <a:rPr lang="en-US" b="0" i="0" dirty="0">
              <a:solidFill>
                <a:srgbClr val="F558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44%</a:t>
          </a:r>
        </a:p>
      </cdr:txBody>
    </cdr:sp>
  </cdr:relSizeAnchor>
  <cdr:relSizeAnchor xmlns:cdr="http://schemas.openxmlformats.org/drawingml/2006/chartDrawing">
    <cdr:from>
      <cdr:x>0.08699</cdr:x>
      <cdr:y>0.683</cdr:y>
    </cdr:from>
    <cdr:to>
      <cdr:x>0.29155</cdr:x>
      <cdr:y>0.87283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0D51422-23E1-304B-039D-7048DF2B311E}"/>
            </a:ext>
          </a:extLst>
        </cdr:cNvPr>
        <cdr:cNvSpPr txBox="1"/>
      </cdr:nvSpPr>
      <cdr:spPr>
        <a:xfrm xmlns:a="http://schemas.openxmlformats.org/drawingml/2006/main">
          <a:off x="537255" y="2381276"/>
          <a:ext cx="1263316" cy="661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0" i="0" dirty="0">
              <a:solidFill>
                <a:srgbClr val="F558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Somewhat valuable</a:t>
          </a:r>
        </a:p>
        <a:p xmlns:a="http://schemas.openxmlformats.org/drawingml/2006/main">
          <a:pPr algn="ctr"/>
          <a:r>
            <a:rPr lang="en-US" b="0" i="0" dirty="0">
              <a:solidFill>
                <a:srgbClr val="F558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42%</a:t>
          </a:r>
        </a:p>
      </cdr:txBody>
    </cdr:sp>
  </cdr:relSizeAnchor>
  <cdr:relSizeAnchor xmlns:cdr="http://schemas.openxmlformats.org/drawingml/2006/chartDrawing">
    <cdr:from>
      <cdr:x>0.16241</cdr:x>
      <cdr:y>0.04028</cdr:y>
    </cdr:from>
    <cdr:to>
      <cdr:x>0.36697</cdr:x>
      <cdr:y>0.20325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448A8A3-05ED-E849-208F-C963AA711422}"/>
            </a:ext>
          </a:extLst>
        </cdr:cNvPr>
        <cdr:cNvSpPr txBox="1"/>
      </cdr:nvSpPr>
      <cdr:spPr>
        <a:xfrm xmlns:a="http://schemas.openxmlformats.org/drawingml/2006/main">
          <a:off x="1003049" y="140421"/>
          <a:ext cx="1263316" cy="568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0" i="0" dirty="0">
              <a:solidFill>
                <a:srgbClr val="F558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Somewhat not valuable</a:t>
          </a:r>
        </a:p>
        <a:p xmlns:a="http://schemas.openxmlformats.org/drawingml/2006/main">
          <a:pPr algn="ctr"/>
          <a:r>
            <a:rPr lang="en-US" b="0" i="0" dirty="0">
              <a:solidFill>
                <a:srgbClr val="F558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8%</a:t>
          </a:r>
        </a:p>
      </cdr:txBody>
    </cdr:sp>
  </cdr:relSizeAnchor>
  <cdr:relSizeAnchor xmlns:cdr="http://schemas.openxmlformats.org/drawingml/2006/chartDrawing">
    <cdr:from>
      <cdr:x>0.48509</cdr:x>
      <cdr:y>0</cdr:y>
    </cdr:from>
    <cdr:to>
      <cdr:x>0.54743</cdr:x>
      <cdr:y>0.09789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C1898707-3108-9AC9-A7BF-279FA8449837}"/>
            </a:ext>
          </a:extLst>
        </cdr:cNvPr>
        <cdr:cNvCxnSpPr/>
      </cdr:nvCxnSpPr>
      <cdr:spPr>
        <a:xfrm xmlns:a="http://schemas.openxmlformats.org/drawingml/2006/main" flipH="1">
          <a:off x="2995864" y="0"/>
          <a:ext cx="385011" cy="3412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28536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C9B21-B3E6-8845-862A-AE556E4156B1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104F0-D1FC-AA4B-B05E-14FF3596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0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0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04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93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4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3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78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4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04F0-D1FC-AA4B-B05E-14FF359670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4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82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3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1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22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07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99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6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5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9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7" r:id="rId6"/>
    <p:sldLayoutId id="2147483782" r:id="rId7"/>
    <p:sldLayoutId id="2147483783" r:id="rId8"/>
    <p:sldLayoutId id="2147483784" r:id="rId9"/>
    <p:sldLayoutId id="2147483786" r:id="rId10"/>
    <p:sldLayoutId id="21474837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514A2A-32FB-4D34-0664-358C1613F8D1}"/>
              </a:ext>
            </a:extLst>
          </p:cNvPr>
          <p:cNvSpPr/>
          <p:nvPr/>
        </p:nvSpPr>
        <p:spPr>
          <a:xfrm>
            <a:off x="292443" y="855419"/>
            <a:ext cx="6845603" cy="5811388"/>
          </a:xfrm>
          <a:prstGeom prst="rect">
            <a:avLst/>
          </a:prstGeom>
          <a:solidFill>
            <a:srgbClr val="EB853A">
              <a:alpha val="85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C1C00-E51F-9665-57A0-53E0CEEF032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8142" y="1018974"/>
            <a:ext cx="7335838" cy="220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Perceptions of Inland Empire Higher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E932E-D798-753F-4CEB-A75D16B26D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8142" y="3472246"/>
            <a:ext cx="6247120" cy="135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158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7FF02-BBF4-117E-FA38-D3A405C56E5A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Woman in graduation gown hugging person">
            <a:extLst>
              <a:ext uri="{FF2B5EF4-FFF2-40B4-BE49-F238E27FC236}">
                <a16:creationId xmlns:a16="http://schemas.microsoft.com/office/drawing/2014/main" id="{291A6F25-0CCD-DE83-AAC6-670D7EB36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2" r="32189"/>
          <a:stretch/>
        </p:blipFill>
        <p:spPr>
          <a:xfrm>
            <a:off x="7233746" y="855419"/>
            <a:ext cx="4773376" cy="5811387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BD465DB-5CDD-B760-CDA9-F279EC48A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24DEF99-A64D-0D16-039F-2757C82A9F0D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7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AC603-72D2-7C36-E6FC-C8EB192AA70E}"/>
              </a:ext>
            </a:extLst>
          </p:cNvPr>
          <p:cNvSpPr/>
          <p:nvPr/>
        </p:nvSpPr>
        <p:spPr>
          <a:xfrm>
            <a:off x="471345" y="1425436"/>
            <a:ext cx="11291505" cy="5110340"/>
          </a:xfrm>
          <a:prstGeom prst="rect">
            <a:avLst/>
          </a:prstGeom>
          <a:solidFill>
            <a:srgbClr val="D9B989">
              <a:alpha val="3333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59FB25-733F-A6F7-B3CB-157C99B6AC7E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8C5697-E9CF-541B-F217-52334381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8FD3B0-C5C0-C2CB-63C0-7204839DB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883718"/>
              </p:ext>
            </p:extLst>
          </p:nvPr>
        </p:nvGraphicFramePr>
        <p:xfrm>
          <a:off x="3478192" y="1785133"/>
          <a:ext cx="7893233" cy="445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70513D4-7F2C-4034-8B81-FD0E18D098D4}"/>
              </a:ext>
            </a:extLst>
          </p:cNvPr>
          <p:cNvSpPr txBox="1">
            <a:spLocks/>
          </p:cNvSpPr>
          <p:nvPr/>
        </p:nvSpPr>
        <p:spPr>
          <a:xfrm>
            <a:off x="281419" y="851289"/>
            <a:ext cx="10781322" cy="7919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of College Degree: Comparing Today Versus Expected Future</a:t>
            </a:r>
            <a:endParaRPr lang="en-US" sz="2400" b="0" dirty="0">
              <a:solidFill>
                <a:srgbClr val="0A7A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92F92-E848-39FE-7ED5-D80434410B14}"/>
              </a:ext>
            </a:extLst>
          </p:cNvPr>
          <p:cNvSpPr txBox="1"/>
          <p:nvPr/>
        </p:nvSpPr>
        <p:spPr>
          <a:xfrm>
            <a:off x="1043974" y="2217402"/>
            <a:ext cx="286038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Perceptions of the value of a college/university degree today compared to the future show that Inland Empire’s potential students and parents of potential students are split with nearly as many believing it will be more/less/about the same.</a:t>
            </a:r>
          </a:p>
          <a:p>
            <a:endParaRPr lang="en-US" dirty="0">
              <a:solidFill>
                <a:srgbClr val="2853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C28E58-4545-BEB7-2352-50D16C1C1C97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8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D6F3AB-DF18-0346-A20C-9FC8C7DD54A0}"/>
              </a:ext>
            </a:extLst>
          </p:cNvPr>
          <p:cNvSpPr/>
          <p:nvPr/>
        </p:nvSpPr>
        <p:spPr>
          <a:xfrm>
            <a:off x="334647" y="855419"/>
            <a:ext cx="11495366" cy="5811388"/>
          </a:xfrm>
          <a:prstGeom prst="rect">
            <a:avLst/>
          </a:prstGeom>
          <a:solidFill>
            <a:srgbClr val="EB853A">
              <a:alpha val="85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8FAFE-3672-B8FE-3220-0F3B57568F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6237" y="1994826"/>
            <a:ext cx="8899525" cy="25939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matters in the IE when making plans for after high school?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59FB25-733F-A6F7-B3CB-157C99B6AC7E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8C5697-E9CF-541B-F217-52334381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21D915C-94EE-D7D6-1E7E-41028055FF39}"/>
              </a:ext>
            </a:extLst>
          </p:cNvPr>
          <p:cNvSpPr/>
          <p:nvPr/>
        </p:nvSpPr>
        <p:spPr>
          <a:xfrm>
            <a:off x="5322858" y="4190370"/>
            <a:ext cx="1434535" cy="1434535"/>
          </a:xfrm>
          <a:prstGeom prst="ellipse">
            <a:avLst/>
          </a:prstGeom>
          <a:solidFill>
            <a:srgbClr val="F558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Blueprint with solid fill">
            <a:extLst>
              <a:ext uri="{FF2B5EF4-FFF2-40B4-BE49-F238E27FC236}">
                <a16:creationId xmlns:a16="http://schemas.microsoft.com/office/drawing/2014/main" id="{AB631B64-DC86-7298-FB87-8C9DAF9D1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2925" y="4450437"/>
            <a:ext cx="914400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97D36B-C2D7-F36C-0D3F-FB902FF5232C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6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FCCD54-EB49-4160-4DED-B1772FA1EE55}"/>
              </a:ext>
            </a:extLst>
          </p:cNvPr>
          <p:cNvSpPr/>
          <p:nvPr/>
        </p:nvSpPr>
        <p:spPr>
          <a:xfrm>
            <a:off x="471345" y="1425436"/>
            <a:ext cx="11291505" cy="5110340"/>
          </a:xfrm>
          <a:prstGeom prst="rect">
            <a:avLst/>
          </a:prstGeom>
          <a:solidFill>
            <a:srgbClr val="FAC09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6D69-D4A0-D5EA-4D95-16DBBB21A5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1691" y="864598"/>
            <a:ext cx="10431463" cy="6207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Shapes Post-High School Decisions? </a:t>
            </a:r>
            <a:endParaRPr lang="en-US" sz="3200" dirty="0">
              <a:solidFill>
                <a:srgbClr val="0A7A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76144-6375-9E0C-02FB-4739AA6967E7}"/>
              </a:ext>
            </a:extLst>
          </p:cNvPr>
          <p:cNvSpPr txBox="1"/>
          <p:nvPr/>
        </p:nvSpPr>
        <p:spPr>
          <a:xfrm>
            <a:off x="8612373" y="2911536"/>
            <a:ext cx="2749062" cy="26961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ts val="900"/>
              </a:spcBef>
            </a:pPr>
            <a:r>
              <a:rPr lang="en-US" sz="2400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long-term financial goals and supporting the family’s basic needs are important.</a:t>
            </a:r>
          </a:p>
          <a:p>
            <a:pPr algn="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F7A378-B91B-7331-C070-C3B876974BFB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E0D95B9-E2AA-955F-8050-0AF12F48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9FF05DB-5013-9B00-A44A-D057FCB6C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470813"/>
              </p:ext>
            </p:extLst>
          </p:nvPr>
        </p:nvGraphicFramePr>
        <p:xfrm>
          <a:off x="1477108" y="1739584"/>
          <a:ext cx="6733850" cy="441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3CB0F167-3F51-54DA-947E-454B2906D92A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2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3709E-6B14-7EE4-065F-B3A9BAC7E92B}"/>
              </a:ext>
            </a:extLst>
          </p:cNvPr>
          <p:cNvSpPr/>
          <p:nvPr/>
        </p:nvSpPr>
        <p:spPr>
          <a:xfrm>
            <a:off x="471345" y="1425436"/>
            <a:ext cx="11291505" cy="5110340"/>
          </a:xfrm>
          <a:prstGeom prst="rect">
            <a:avLst/>
          </a:prstGeom>
          <a:solidFill>
            <a:srgbClr val="FAC09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810C9-574D-6DB6-0772-0D12A8F887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6880" y="793539"/>
            <a:ext cx="11337925" cy="6737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Reasons to pursue a college education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E4DEB6-278D-4879-81D6-4B56EFCC4089}"/>
              </a:ext>
            </a:extLst>
          </p:cNvPr>
          <p:cNvSpPr txBox="1">
            <a:spLocks/>
          </p:cNvSpPr>
          <p:nvPr/>
        </p:nvSpPr>
        <p:spPr>
          <a:xfrm>
            <a:off x="214955" y="3975813"/>
            <a:ext cx="9267339" cy="392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11BD6-E8CC-44EF-9B94-F3D8AB4D384E}"/>
              </a:ext>
            </a:extLst>
          </p:cNvPr>
          <p:cNvSpPr txBox="1"/>
          <p:nvPr/>
        </p:nvSpPr>
        <p:spPr>
          <a:xfrm>
            <a:off x="10029317" y="2925125"/>
            <a:ext cx="163801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4 reasons are job or skills-related 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4E6FD7-3D92-73FF-CA6B-1E6195D24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595375"/>
              </p:ext>
            </p:extLst>
          </p:nvPr>
        </p:nvGraphicFramePr>
        <p:xfrm>
          <a:off x="542179" y="1543194"/>
          <a:ext cx="8612890" cy="486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64B3634-8023-470C-83B7-B2FBE307E23E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3DD5688-CD5C-89F4-E683-DF19E1B4C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79638A-602A-E766-E67E-5CC93CA0750B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9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3709E-6B14-7EE4-065F-B3A9BAC7E92B}"/>
              </a:ext>
            </a:extLst>
          </p:cNvPr>
          <p:cNvSpPr/>
          <p:nvPr/>
        </p:nvSpPr>
        <p:spPr>
          <a:xfrm>
            <a:off x="471345" y="1425436"/>
            <a:ext cx="11291505" cy="5110340"/>
          </a:xfrm>
          <a:prstGeom prst="rect">
            <a:avLst/>
          </a:prstGeom>
          <a:solidFill>
            <a:srgbClr val="FAC09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810C9-574D-6DB6-0772-0D12A8F887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2179" y="995602"/>
            <a:ext cx="11337925" cy="673768"/>
          </a:xfrm>
        </p:spPr>
        <p:txBody>
          <a:bodyPr>
            <a:noAutofit/>
          </a:bodyPr>
          <a:lstStyle/>
          <a:p>
            <a:r>
              <a:rPr lang="en-US" sz="19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Reasons to Complete a College Education: Opportunities Related to Current Job (or Job Loss)</a:t>
            </a:r>
            <a:br>
              <a:rPr lang="en-US" sz="19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900" dirty="0">
              <a:solidFill>
                <a:srgbClr val="0A7A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E4DEB6-278D-4879-81D6-4B56EFCC4089}"/>
              </a:ext>
            </a:extLst>
          </p:cNvPr>
          <p:cNvSpPr txBox="1">
            <a:spLocks/>
          </p:cNvSpPr>
          <p:nvPr/>
        </p:nvSpPr>
        <p:spPr>
          <a:xfrm>
            <a:off x="214955" y="3975813"/>
            <a:ext cx="9267339" cy="392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11BD6-E8CC-44EF-9B94-F3D8AB4D384E}"/>
              </a:ext>
            </a:extLst>
          </p:cNvPr>
          <p:cNvSpPr txBox="1"/>
          <p:nvPr/>
        </p:nvSpPr>
        <p:spPr>
          <a:xfrm>
            <a:off x="9155069" y="2421038"/>
            <a:ext cx="228651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in four participants indicated their (or their child’s) reason for completing a college/university education was an opportunity related to their current job (or job loss).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4E6FD7-3D92-73FF-CA6B-1E6195D24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448340"/>
              </p:ext>
            </p:extLst>
          </p:nvPr>
        </p:nvGraphicFramePr>
        <p:xfrm>
          <a:off x="542179" y="1543194"/>
          <a:ext cx="8612890" cy="486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64B3634-8023-470C-83B7-B2FBE307E23E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3DD5688-CD5C-89F4-E683-DF19E1B4C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324" y="100554"/>
            <a:ext cx="674647" cy="6820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FDE5ED-8F44-2088-D337-407D4541D054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B0792-9E0E-FA40-8669-3E58B34547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6789" y="834828"/>
            <a:ext cx="10656988" cy="103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Recommended </a:t>
            </a:r>
            <a:r>
              <a:rPr lang="en-US" sz="280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Items </a:t>
            </a:r>
            <a:r>
              <a:rPr lang="en-US" sz="2800" b="1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positively impact college-going in the IE</a:t>
            </a:r>
            <a:endParaRPr lang="en-US" sz="2800">
              <a:solidFill>
                <a:srgbClr val="0A7A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4C76DF-1EE7-2CC8-31CE-64B282B74F3E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0925278-FCA6-0796-6353-0B326C3EF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C481A0-1C7C-9994-AEB4-B6A45179A53D}"/>
              </a:ext>
            </a:extLst>
          </p:cNvPr>
          <p:cNvSpPr/>
          <p:nvPr/>
        </p:nvSpPr>
        <p:spPr>
          <a:xfrm>
            <a:off x="470695" y="2614027"/>
            <a:ext cx="2754923" cy="3762878"/>
          </a:xfrm>
          <a:prstGeom prst="rect">
            <a:avLst/>
          </a:prstGeom>
          <a:solidFill>
            <a:srgbClr val="F558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2400" b="1" i="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b="1" i="0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HIGHLIGHT</a:t>
            </a:r>
          </a:p>
          <a:p>
            <a:pPr algn="ctr"/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Neue Haas Grotesk Text Pro"/>
              </a:rPr>
              <a:t>How</a:t>
            </a:r>
            <a:r>
              <a:rPr lang="en-US" sz="1800" dirty="0"/>
              <a:t> higher ed </a:t>
            </a:r>
            <a:r>
              <a:rPr lang="en-US" sz="1800" dirty="0">
                <a:latin typeface="Neue Haas Grotesk Text Pro"/>
              </a:rPr>
              <a:t>improves</a:t>
            </a:r>
            <a:r>
              <a:rPr lang="en-US" sz="1800" dirty="0"/>
              <a:t> job prospects – we must better communicate potential </a:t>
            </a:r>
            <a:r>
              <a:rPr lang="en-US" sz="1800" dirty="0">
                <a:latin typeface="Neue Haas Grotesk Text Pro"/>
              </a:rPr>
              <a:t>career pathways.</a:t>
            </a:r>
            <a:r>
              <a:rPr lang="en-US" dirty="0"/>
              <a:t> </a:t>
            </a:r>
            <a:br>
              <a:rPr lang="en-US" dirty="0"/>
            </a:b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BD7E1-48EB-23C2-3FED-B04D451783FD}"/>
              </a:ext>
            </a:extLst>
          </p:cNvPr>
          <p:cNvSpPr/>
          <p:nvPr/>
        </p:nvSpPr>
        <p:spPr>
          <a:xfrm>
            <a:off x="3300360" y="2614027"/>
            <a:ext cx="2754923" cy="3762878"/>
          </a:xfrm>
          <a:prstGeom prst="rect">
            <a:avLst/>
          </a:prstGeom>
          <a:solidFill>
            <a:srgbClr val="2853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</a:t>
            </a:r>
          </a:p>
          <a:p>
            <a:pPr algn="ctr"/>
            <a:endParaRPr lang="en-US" sz="18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800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Low-income households receive low/no cost tuition. </a:t>
            </a:r>
          </a:p>
          <a:p>
            <a:pPr algn="ctr"/>
            <a:endParaRPr lang="en-US" sz="18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800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 &amp; cons of college/university choices based on both short-term finances AND long-term goals.</a:t>
            </a:r>
          </a:p>
          <a:p>
            <a:pPr algn="ctr"/>
            <a:endParaRPr lang="en-US" sz="18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8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9EB76-49A7-B2C7-1E56-0044C6D58492}"/>
              </a:ext>
            </a:extLst>
          </p:cNvPr>
          <p:cNvSpPr/>
          <p:nvPr/>
        </p:nvSpPr>
        <p:spPr>
          <a:xfrm>
            <a:off x="6130025" y="2618510"/>
            <a:ext cx="2754923" cy="3762878"/>
          </a:xfrm>
          <a:prstGeom prst="rect">
            <a:avLst/>
          </a:prstGeom>
          <a:solidFill>
            <a:srgbClr val="EB85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b="1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LEVERAGE</a:t>
            </a:r>
          </a:p>
          <a:p>
            <a:pPr algn="ctr"/>
            <a:endParaRPr lang="en-US" dirty="0">
              <a:latin typeface="Neue Haas Grotesk Text Pro"/>
              <a:cs typeface="Calibri"/>
            </a:endParaRPr>
          </a:p>
          <a:p>
            <a:pPr algn="ctr"/>
            <a:r>
              <a:rPr lang="en-US" sz="1800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Parents and their influence on children.</a:t>
            </a:r>
          </a:p>
          <a:p>
            <a:pPr algn="ctr"/>
            <a:endParaRPr lang="en-US" sz="18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800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 of being able to live at (or close to) home.</a:t>
            </a:r>
          </a:p>
          <a:p>
            <a:pPr algn="ctr"/>
            <a:endParaRPr lang="en-US" sz="18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8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BFC69E-1D9B-9A7A-72DF-06F3402DD632}"/>
              </a:ext>
            </a:extLst>
          </p:cNvPr>
          <p:cNvSpPr/>
          <p:nvPr/>
        </p:nvSpPr>
        <p:spPr>
          <a:xfrm>
            <a:off x="8959690" y="2618510"/>
            <a:ext cx="2754923" cy="3762878"/>
          </a:xfrm>
          <a:prstGeom prst="rect">
            <a:avLst/>
          </a:prstGeom>
          <a:solidFill>
            <a:srgbClr val="0A7A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2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b="1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</a:p>
          <a:p>
            <a:pPr algn="ctr"/>
            <a:endParaRPr lang="en-US" dirty="0">
              <a:latin typeface="Neue Haas Grotesk Text Pro"/>
              <a:cs typeface="Calibri"/>
            </a:endParaRPr>
          </a:p>
          <a:p>
            <a:pPr algn="ctr"/>
            <a:r>
              <a:rPr lang="en-US" dirty="0">
                <a:latin typeface="Open Sans"/>
                <a:ea typeface="Open Sans"/>
                <a:cs typeface="Open Sans"/>
              </a:rPr>
              <a:t>Increase</a:t>
            </a:r>
            <a:r>
              <a:rPr lang="en-US" sz="1800" b="0" i="0" kern="1200" dirty="0">
                <a:latin typeface="Open Sans"/>
                <a:ea typeface="Open Sans"/>
                <a:cs typeface="Open Sans"/>
              </a:rPr>
              <a:t> student academic confidence and reduce fear with on-campus support services information (e.g., tutoring).</a:t>
            </a:r>
          </a:p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562206-43E8-C836-3FCB-ADD91654DFCA}"/>
              </a:ext>
            </a:extLst>
          </p:cNvPr>
          <p:cNvSpPr/>
          <p:nvPr/>
        </p:nvSpPr>
        <p:spPr>
          <a:xfrm>
            <a:off x="1427143" y="2031424"/>
            <a:ext cx="842026" cy="842026"/>
          </a:xfrm>
          <a:prstGeom prst="ellipse">
            <a:avLst/>
          </a:prstGeom>
          <a:solidFill>
            <a:schemeClr val="bg1"/>
          </a:solidFill>
          <a:ln w="9525">
            <a:solidFill>
              <a:srgbClr val="F558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338F02-5536-DF55-E7CE-6C1B46160684}"/>
              </a:ext>
            </a:extLst>
          </p:cNvPr>
          <p:cNvSpPr/>
          <p:nvPr/>
        </p:nvSpPr>
        <p:spPr>
          <a:xfrm>
            <a:off x="4256809" y="2006160"/>
            <a:ext cx="842026" cy="842026"/>
          </a:xfrm>
          <a:prstGeom prst="ellipse">
            <a:avLst/>
          </a:prstGeom>
          <a:solidFill>
            <a:schemeClr val="bg1"/>
          </a:solidFill>
          <a:ln w="9525">
            <a:solidFill>
              <a:srgbClr val="2853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524C9A-F408-5FCB-B5BF-7DC0965A996A}"/>
              </a:ext>
            </a:extLst>
          </p:cNvPr>
          <p:cNvSpPr/>
          <p:nvPr/>
        </p:nvSpPr>
        <p:spPr>
          <a:xfrm>
            <a:off x="7071193" y="2031424"/>
            <a:ext cx="842026" cy="842026"/>
          </a:xfrm>
          <a:prstGeom prst="ellipse">
            <a:avLst/>
          </a:prstGeom>
          <a:solidFill>
            <a:schemeClr val="bg1"/>
          </a:solidFill>
          <a:ln w="9525">
            <a:solidFill>
              <a:srgbClr val="EB85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AA18BB-8F21-751D-B8D5-145E5AAE11EB}"/>
              </a:ext>
            </a:extLst>
          </p:cNvPr>
          <p:cNvSpPr/>
          <p:nvPr/>
        </p:nvSpPr>
        <p:spPr>
          <a:xfrm>
            <a:off x="9914352" y="2031424"/>
            <a:ext cx="842026" cy="842026"/>
          </a:xfrm>
          <a:prstGeom prst="ellipse">
            <a:avLst/>
          </a:prstGeom>
          <a:solidFill>
            <a:schemeClr val="bg1"/>
          </a:solidFill>
          <a:ln w="9525"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Lights On outline">
            <a:extLst>
              <a:ext uri="{FF2B5EF4-FFF2-40B4-BE49-F238E27FC236}">
                <a16:creationId xmlns:a16="http://schemas.microsoft.com/office/drawing/2014/main" id="{CD9D8DC2-D760-6D74-DC13-FFC6F2980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5394" y="2119836"/>
            <a:ext cx="665201" cy="665201"/>
          </a:xfrm>
          <a:prstGeom prst="rect">
            <a:avLst/>
          </a:prstGeom>
        </p:spPr>
      </p:pic>
      <p:pic>
        <p:nvPicPr>
          <p:cNvPr id="19" name="Graphic 18" descr="Megaphone outline">
            <a:extLst>
              <a:ext uri="{FF2B5EF4-FFF2-40B4-BE49-F238E27FC236}">
                <a16:creationId xmlns:a16="http://schemas.microsoft.com/office/drawing/2014/main" id="{BD1C5150-C172-DB43-F43E-EC05E40F3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693" y="2164202"/>
            <a:ext cx="576468" cy="576468"/>
          </a:xfrm>
          <a:prstGeom prst="rect">
            <a:avLst/>
          </a:prstGeom>
        </p:spPr>
      </p:pic>
      <p:pic>
        <p:nvPicPr>
          <p:cNvPr id="21" name="Graphic 20" descr="Family with girl outline">
            <a:extLst>
              <a:ext uri="{FF2B5EF4-FFF2-40B4-BE49-F238E27FC236}">
                <a16:creationId xmlns:a16="http://schemas.microsoft.com/office/drawing/2014/main" id="{1F10AA45-D24F-761F-67A5-07555A1D3B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7553" y="2216411"/>
            <a:ext cx="499866" cy="499866"/>
          </a:xfrm>
          <a:prstGeom prst="rect">
            <a:avLst/>
          </a:prstGeom>
        </p:spPr>
      </p:pic>
      <p:pic>
        <p:nvPicPr>
          <p:cNvPr id="23" name="Graphic 22" descr="Information outline">
            <a:extLst>
              <a:ext uri="{FF2B5EF4-FFF2-40B4-BE49-F238E27FC236}">
                <a16:creationId xmlns:a16="http://schemas.microsoft.com/office/drawing/2014/main" id="{7B06440E-BFAB-B4C5-B532-722130921F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06521" y="2127350"/>
            <a:ext cx="657687" cy="6576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F3EC613-3557-7EFE-9C78-CF79BCE01048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2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301E2FC-0FF9-7C2D-7165-058CB0C14D56}"/>
              </a:ext>
            </a:extLst>
          </p:cNvPr>
          <p:cNvSpPr/>
          <p:nvPr/>
        </p:nvSpPr>
        <p:spPr>
          <a:xfrm>
            <a:off x="471345" y="855419"/>
            <a:ext cx="11291505" cy="5811388"/>
          </a:xfrm>
          <a:prstGeom prst="rect">
            <a:avLst/>
          </a:prstGeom>
          <a:solidFill>
            <a:srgbClr val="28536B">
              <a:alpha val="85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AC1C8-1DC4-A914-8E63-6647D00A62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9583" y="2764325"/>
            <a:ext cx="2650332" cy="4597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reside in San Bernardino or Riverside county</a:t>
            </a:r>
          </a:p>
          <a:p>
            <a:pPr marL="0" indent="0" algn="ctr">
              <a:buNone/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35B2A9-9B80-EE38-10D4-535882801E03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46B4BFE-5A20-70B8-9092-72ED2F46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3F3F68C-1BEE-3D01-F904-6F2D1BD64D65}"/>
              </a:ext>
            </a:extLst>
          </p:cNvPr>
          <p:cNvSpPr txBox="1">
            <a:spLocks/>
          </p:cNvSpPr>
          <p:nvPr/>
        </p:nvSpPr>
        <p:spPr>
          <a:xfrm>
            <a:off x="7222331" y="2764325"/>
            <a:ext cx="3688556" cy="459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student (18-35-yrs) and not currently enrolled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92CBF96-503C-4A76-4ADF-7BBCE82BFB03}"/>
              </a:ext>
            </a:extLst>
          </p:cNvPr>
          <p:cNvSpPr txBox="1">
            <a:spLocks/>
          </p:cNvSpPr>
          <p:nvPr/>
        </p:nvSpPr>
        <p:spPr>
          <a:xfrm>
            <a:off x="2723041" y="4767180"/>
            <a:ext cx="2650332" cy="796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Parent (36-65-yrs) of potential student aged 13–25-yrs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C2B10A0-906B-B496-CAD0-A3167E0D0444}"/>
              </a:ext>
            </a:extLst>
          </p:cNvPr>
          <p:cNvSpPr txBox="1">
            <a:spLocks/>
          </p:cNvSpPr>
          <p:nvPr/>
        </p:nvSpPr>
        <p:spPr>
          <a:xfrm>
            <a:off x="7743825" y="3792174"/>
            <a:ext cx="3167062" cy="2210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Representative sample 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Hispanic/Latinx, Race, Gender, Highest Ed completed, FAFSA (completed, incomplete, never, unfamiliar), HH income, Number of children in HH, Number of adults in HH, Living Wage (MCM)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A5F9FB-448E-1184-EF54-C659C1C267EF}"/>
              </a:ext>
            </a:extLst>
          </p:cNvPr>
          <p:cNvGrpSpPr/>
          <p:nvPr/>
        </p:nvGrpSpPr>
        <p:grpSpPr>
          <a:xfrm>
            <a:off x="1281113" y="4444538"/>
            <a:ext cx="1441928" cy="1441928"/>
            <a:chOff x="1281113" y="4444538"/>
            <a:chExt cx="1441928" cy="14419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A0A07B-19E3-AAFC-27A2-E7EEE6373C6D}"/>
                </a:ext>
              </a:extLst>
            </p:cNvPr>
            <p:cNvSpPr/>
            <p:nvPr/>
          </p:nvSpPr>
          <p:spPr>
            <a:xfrm>
              <a:off x="1281113" y="4444538"/>
              <a:ext cx="1441928" cy="1441928"/>
            </a:xfrm>
            <a:prstGeom prst="ellipse">
              <a:avLst/>
            </a:prstGeom>
            <a:solidFill>
              <a:srgbClr val="EB853A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Family with girl with solid fill">
              <a:extLst>
                <a:ext uri="{FF2B5EF4-FFF2-40B4-BE49-F238E27FC236}">
                  <a16:creationId xmlns:a16="http://schemas.microsoft.com/office/drawing/2014/main" id="{EFAD0FD8-20A2-346D-A9FC-B3A2EE873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55026" y="4649424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861C70-E854-9CDC-279D-40BF62136F80}"/>
              </a:ext>
            </a:extLst>
          </p:cNvPr>
          <p:cNvGrpSpPr/>
          <p:nvPr/>
        </p:nvGrpSpPr>
        <p:grpSpPr>
          <a:xfrm>
            <a:off x="1627655" y="2424906"/>
            <a:ext cx="1441928" cy="1441928"/>
            <a:chOff x="1627655" y="2424906"/>
            <a:chExt cx="1441928" cy="144192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855D64-FB96-6156-B8E3-B7D443ECDB5E}"/>
                </a:ext>
              </a:extLst>
            </p:cNvPr>
            <p:cNvSpPr/>
            <p:nvPr/>
          </p:nvSpPr>
          <p:spPr>
            <a:xfrm>
              <a:off x="1627655" y="2424906"/>
              <a:ext cx="1441928" cy="1441928"/>
            </a:xfrm>
            <a:prstGeom prst="ellipse">
              <a:avLst/>
            </a:prstGeom>
            <a:solidFill>
              <a:srgbClr val="EB853A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Map with pin with solid fill">
              <a:extLst>
                <a:ext uri="{FF2B5EF4-FFF2-40B4-BE49-F238E27FC236}">
                  <a16:creationId xmlns:a16="http://schemas.microsoft.com/office/drawing/2014/main" id="{4BE594B5-602D-FAF8-F9E1-E98F008D7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91419" y="2623404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8DD469-438A-0D48-447D-EAAB3FFE8C40}"/>
              </a:ext>
            </a:extLst>
          </p:cNvPr>
          <p:cNvGrpSpPr/>
          <p:nvPr/>
        </p:nvGrpSpPr>
        <p:grpSpPr>
          <a:xfrm>
            <a:off x="8227177" y="1307485"/>
            <a:ext cx="1441928" cy="1441928"/>
            <a:chOff x="8227177" y="1307485"/>
            <a:chExt cx="1441928" cy="14419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B908F-2EFC-B530-3E18-E8E258F438DD}"/>
                </a:ext>
              </a:extLst>
            </p:cNvPr>
            <p:cNvSpPr/>
            <p:nvPr/>
          </p:nvSpPr>
          <p:spPr>
            <a:xfrm>
              <a:off x="8227177" y="1307485"/>
              <a:ext cx="1441928" cy="1441928"/>
            </a:xfrm>
            <a:prstGeom prst="ellipse">
              <a:avLst/>
            </a:prstGeom>
            <a:solidFill>
              <a:srgbClr val="EB853A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School boy with solid fill">
              <a:extLst>
                <a:ext uri="{FF2B5EF4-FFF2-40B4-BE49-F238E27FC236}">
                  <a16:creationId xmlns:a16="http://schemas.microsoft.com/office/drawing/2014/main" id="{99B16029-BC0C-9AB3-44C5-4BC6F7BA1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90941" y="1565881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aphic 18" descr="Woman outline">
            <a:extLst>
              <a:ext uri="{FF2B5EF4-FFF2-40B4-BE49-F238E27FC236}">
                <a16:creationId xmlns:a16="http://schemas.microsoft.com/office/drawing/2014/main" id="{727820BB-46ED-E87A-7F52-28285110CC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92209" y="4649424"/>
            <a:ext cx="914400" cy="9144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10E2229-AF6F-2C59-9BB9-9EB3A451F9B4}"/>
              </a:ext>
            </a:extLst>
          </p:cNvPr>
          <p:cNvGrpSpPr/>
          <p:nvPr/>
        </p:nvGrpSpPr>
        <p:grpSpPr>
          <a:xfrm>
            <a:off x="6853913" y="4430177"/>
            <a:ext cx="1441928" cy="1441928"/>
            <a:chOff x="6853913" y="4430177"/>
            <a:chExt cx="1441928" cy="14419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3441CD-1D6D-E6AF-3E4B-343A7DEA0A61}"/>
                </a:ext>
              </a:extLst>
            </p:cNvPr>
            <p:cNvSpPr/>
            <p:nvPr/>
          </p:nvSpPr>
          <p:spPr>
            <a:xfrm>
              <a:off x="6853913" y="4430177"/>
              <a:ext cx="1441928" cy="1441928"/>
            </a:xfrm>
            <a:prstGeom prst="ellipse">
              <a:avLst/>
            </a:prstGeom>
            <a:solidFill>
              <a:srgbClr val="EB853A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Man with solid fill">
              <a:extLst>
                <a:ext uri="{FF2B5EF4-FFF2-40B4-BE49-F238E27FC236}">
                  <a16:creationId xmlns:a16="http://schemas.microsoft.com/office/drawing/2014/main" id="{DE591E03-0733-C3E2-DB62-F925C19BE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01940" y="4649424"/>
              <a:ext cx="914400" cy="914400"/>
            </a:xfrm>
            <a:prstGeom prst="rect">
              <a:avLst/>
            </a:prstGeom>
          </p:spPr>
        </p:pic>
      </p:grpSp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003828DB-B4A3-0C0D-F256-3409007508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92079" y="2398828"/>
            <a:ext cx="416156" cy="416156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092B1DA5-F632-D6B4-62BC-A93B76529D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2236" y="4260263"/>
            <a:ext cx="416156" cy="416156"/>
          </a:xfrm>
          <a:prstGeom prst="rect">
            <a:avLst/>
          </a:prstGeom>
        </p:spPr>
      </p:pic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8558067F-0EE1-9CAB-F710-97F95F2697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35520" y="2691443"/>
            <a:ext cx="416156" cy="416156"/>
          </a:xfrm>
          <a:prstGeom prst="rect">
            <a:avLst/>
          </a:prstGeom>
        </p:spPr>
      </p:pic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207BE7DF-EAC2-83CD-25DC-5385C9F4EA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5747" y="3741146"/>
            <a:ext cx="416156" cy="4161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979460C-B676-471D-FA3A-6DC3ACC815E7}"/>
              </a:ext>
            </a:extLst>
          </p:cNvPr>
          <p:cNvSpPr txBox="1">
            <a:spLocks/>
          </p:cNvSpPr>
          <p:nvPr/>
        </p:nvSpPr>
        <p:spPr>
          <a:xfrm>
            <a:off x="429148" y="782365"/>
            <a:ext cx="7334250" cy="127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GENERAL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0608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1AFCAC-19C1-CE88-726E-DB4BEA8456DC}"/>
              </a:ext>
            </a:extLst>
          </p:cNvPr>
          <p:cNvSpPr/>
          <p:nvPr/>
        </p:nvSpPr>
        <p:spPr>
          <a:xfrm>
            <a:off x="471345" y="1436414"/>
            <a:ext cx="11291505" cy="5099362"/>
          </a:xfrm>
          <a:prstGeom prst="rect">
            <a:avLst/>
          </a:prstGeom>
          <a:solidFill>
            <a:srgbClr val="28536B">
              <a:alpha val="85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78000-BB50-4FA9-3C93-2D979828BF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9148" y="782365"/>
            <a:ext cx="7334250" cy="1270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METHODOLOGICAL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687BB-BE1B-00C6-723C-48E739AB3C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42913" y="1609051"/>
            <a:ext cx="3078350" cy="82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8B2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Quantitative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050BB-F264-1752-ACF0-60526619618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91514" y="2027289"/>
            <a:ext cx="2729749" cy="4372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600">
                <a:solidFill>
                  <a:srgbClr val="F158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19-31, 2023</a:t>
            </a:r>
          </a:p>
          <a:p>
            <a:pPr marL="0" indent="0">
              <a:buNone/>
            </a:pPr>
            <a:endParaRPr lang="en-US" sz="1600">
              <a:solidFill>
                <a:srgbClr val="F158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F9907-9499-5779-F959-7F154C017F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77157" y="1591842"/>
            <a:ext cx="5238750" cy="5240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>
                <a:solidFill>
                  <a:srgbClr val="08B2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Multimodal</a:t>
            </a:r>
            <a:r>
              <a:rPr lang="en-US" sz="2800" b="1">
                <a:solidFill>
                  <a:srgbClr val="08B2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Cognitive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CBBA3-7C92-6863-5609-231FB49CC51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754593" y="2027289"/>
            <a:ext cx="2615711" cy="49578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600">
                <a:solidFill>
                  <a:srgbClr val="F158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13-15,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D58083-D746-10C7-A79B-3BE58A82BF14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8249440-1515-61CC-28B3-08F360CA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CA81F8-610E-B925-F711-42ADE5FC08EB}"/>
              </a:ext>
            </a:extLst>
          </p:cNvPr>
          <p:cNvSpPr txBox="1">
            <a:spLocks/>
          </p:cNvSpPr>
          <p:nvPr/>
        </p:nvSpPr>
        <p:spPr>
          <a:xfrm>
            <a:off x="937819" y="3135237"/>
            <a:ext cx="1629057" cy="974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students and parents </a:t>
            </a:r>
          </a:p>
          <a:p>
            <a:pPr marL="0" indent="0" algn="ctr">
              <a:buNone/>
            </a:pPr>
            <a:endParaRPr lang="en-US" sz="1800">
              <a:solidFill>
                <a:srgbClr val="2853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44F278-EC5A-7248-B6E1-AFBFE234056E}"/>
              </a:ext>
            </a:extLst>
          </p:cNvPr>
          <p:cNvSpPr txBox="1">
            <a:spLocks/>
          </p:cNvSpPr>
          <p:nvPr/>
        </p:nvSpPr>
        <p:spPr>
          <a:xfrm>
            <a:off x="1115385" y="2847867"/>
            <a:ext cx="1273927" cy="49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rgbClr val="F158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740</a:t>
            </a:r>
          </a:p>
          <a:p>
            <a:pPr marL="0" indent="0" algn="ctr">
              <a:buNone/>
            </a:pPr>
            <a:endParaRPr lang="en-US" sz="2000">
              <a:solidFill>
                <a:srgbClr val="F158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872B543-BBEA-2E44-44E7-D8773CDE8435}"/>
              </a:ext>
            </a:extLst>
          </p:cNvPr>
          <p:cNvSpPr txBox="1">
            <a:spLocks/>
          </p:cNvSpPr>
          <p:nvPr/>
        </p:nvSpPr>
        <p:spPr>
          <a:xfrm>
            <a:off x="2879335" y="5020253"/>
            <a:ext cx="1839962" cy="589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survey</a:t>
            </a:r>
          </a:p>
          <a:p>
            <a:pPr algn="ctr"/>
            <a:endParaRPr lang="en-US" sz="1800">
              <a:solidFill>
                <a:srgbClr val="2853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A2E775A-1E12-8A9A-421C-0B5CD0EC2E61}"/>
              </a:ext>
            </a:extLst>
          </p:cNvPr>
          <p:cNvSpPr txBox="1">
            <a:spLocks/>
          </p:cNvSpPr>
          <p:nvPr/>
        </p:nvSpPr>
        <p:spPr>
          <a:xfrm>
            <a:off x="2796723" y="4747709"/>
            <a:ext cx="1839962" cy="49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rgbClr val="F158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10-minute</a:t>
            </a:r>
          </a:p>
          <a:p>
            <a:pPr algn="ctr"/>
            <a:endParaRPr lang="en-US" sz="2000" b="1">
              <a:solidFill>
                <a:srgbClr val="F158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51265D0B-0573-F58E-4C20-133B27B5AEED}"/>
              </a:ext>
            </a:extLst>
          </p:cNvPr>
          <p:cNvSpPr txBox="1">
            <a:spLocks/>
          </p:cNvSpPr>
          <p:nvPr/>
        </p:nvSpPr>
        <p:spPr>
          <a:xfrm>
            <a:off x="9608417" y="3995343"/>
            <a:ext cx="1902285" cy="873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 online study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DC77562-1F00-446D-F2C4-AA76CD564366}"/>
              </a:ext>
            </a:extLst>
          </p:cNvPr>
          <p:cNvSpPr txBox="1">
            <a:spLocks/>
          </p:cNvSpPr>
          <p:nvPr/>
        </p:nvSpPr>
        <p:spPr>
          <a:xfrm>
            <a:off x="8049155" y="4813181"/>
            <a:ext cx="1902285" cy="873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rgbClr val="F158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Daily 45-60 minutes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5AAC07-F598-6A24-3FC6-C570AB9544E7}"/>
              </a:ext>
            </a:extLst>
          </p:cNvPr>
          <p:cNvGrpSpPr/>
          <p:nvPr/>
        </p:nvGrpSpPr>
        <p:grpSpPr>
          <a:xfrm>
            <a:off x="6479410" y="2562021"/>
            <a:ext cx="1697540" cy="1281942"/>
            <a:chOff x="5104355" y="3057336"/>
            <a:chExt cx="1697540" cy="1281942"/>
          </a:xfrm>
        </p:grpSpPr>
        <p:sp>
          <p:nvSpPr>
            <p:cNvPr id="15" name="Content Placeholder 5">
              <a:extLst>
                <a:ext uri="{FF2B5EF4-FFF2-40B4-BE49-F238E27FC236}">
                  <a16:creationId xmlns:a16="http://schemas.microsoft.com/office/drawing/2014/main" id="{86F6CC30-A057-9095-DE89-6148B41295E9}"/>
                </a:ext>
              </a:extLst>
            </p:cNvPr>
            <p:cNvSpPr txBox="1">
              <a:spLocks/>
            </p:cNvSpPr>
            <p:nvPr/>
          </p:nvSpPr>
          <p:spPr>
            <a:xfrm>
              <a:off x="5104355" y="3356464"/>
              <a:ext cx="1697540" cy="9828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>
                  <a:solidFill>
                    <a:srgbClr val="28536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potential students and parents</a:t>
              </a:r>
            </a:p>
          </p:txBody>
        </p:sp>
        <p:sp>
          <p:nvSpPr>
            <p:cNvPr id="18" name="Content Placeholder 5">
              <a:extLst>
                <a:ext uri="{FF2B5EF4-FFF2-40B4-BE49-F238E27FC236}">
                  <a16:creationId xmlns:a16="http://schemas.microsoft.com/office/drawing/2014/main" id="{E737AC2D-3B97-93C0-16C7-F3B02B6A1827}"/>
                </a:ext>
              </a:extLst>
            </p:cNvPr>
            <p:cNvSpPr txBox="1">
              <a:spLocks/>
            </p:cNvSpPr>
            <p:nvPr/>
          </p:nvSpPr>
          <p:spPr>
            <a:xfrm>
              <a:off x="5598588" y="3057336"/>
              <a:ext cx="709074" cy="5254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>
                  <a:solidFill>
                    <a:srgbClr val="F1582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</a:t>
              </a:r>
            </a:p>
          </p:txBody>
        </p:sp>
      </p:grp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C3A25A77-4688-9DAB-2019-98608B49BCCB}"/>
              </a:ext>
            </a:extLst>
          </p:cNvPr>
          <p:cNvSpPr txBox="1">
            <a:spLocks/>
          </p:cNvSpPr>
          <p:nvPr/>
        </p:nvSpPr>
        <p:spPr>
          <a:xfrm>
            <a:off x="9839815" y="3600395"/>
            <a:ext cx="1439487" cy="4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rgbClr val="F158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3-day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4B2FDEE-7C26-9046-7646-4EDD9B098D20}"/>
              </a:ext>
            </a:extLst>
          </p:cNvPr>
          <p:cNvSpPr txBox="1">
            <a:spLocks/>
          </p:cNvSpPr>
          <p:nvPr/>
        </p:nvSpPr>
        <p:spPr>
          <a:xfrm>
            <a:off x="7576785" y="5439749"/>
            <a:ext cx="2839495" cy="743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activities yielding 4,000-5,000 minutes of data interactions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8EA8E5-187A-B948-7F55-457B6B23D150}"/>
              </a:ext>
            </a:extLst>
          </p:cNvPr>
          <p:cNvSpPr/>
          <p:nvPr/>
        </p:nvSpPr>
        <p:spPr>
          <a:xfrm>
            <a:off x="2620712" y="2741732"/>
            <a:ext cx="1441928" cy="1441928"/>
          </a:xfrm>
          <a:prstGeom prst="ellipse">
            <a:avLst/>
          </a:prstGeom>
          <a:solidFill>
            <a:srgbClr val="EB853A">
              <a:alpha val="3764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C87890-ABBE-66E7-56D6-FEB2CC52B9E1}"/>
              </a:ext>
            </a:extLst>
          </p:cNvPr>
          <p:cNvSpPr/>
          <p:nvPr/>
        </p:nvSpPr>
        <p:spPr>
          <a:xfrm>
            <a:off x="1408341" y="4566966"/>
            <a:ext cx="1212371" cy="1212371"/>
          </a:xfrm>
          <a:prstGeom prst="ellipse">
            <a:avLst/>
          </a:prstGeom>
          <a:solidFill>
            <a:srgbClr val="EB853A">
              <a:alpha val="3764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BD61DB-1540-4F63-DEF9-1042AA56A510}"/>
              </a:ext>
            </a:extLst>
          </p:cNvPr>
          <p:cNvSpPr/>
          <p:nvPr/>
        </p:nvSpPr>
        <p:spPr>
          <a:xfrm>
            <a:off x="6568828" y="3870668"/>
            <a:ext cx="1444400" cy="1444400"/>
          </a:xfrm>
          <a:prstGeom prst="ellipse">
            <a:avLst/>
          </a:prstGeom>
          <a:solidFill>
            <a:srgbClr val="F1582D">
              <a:alpha val="207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750A066-7A0A-CFBB-1790-5B03126C5B4D}"/>
              </a:ext>
            </a:extLst>
          </p:cNvPr>
          <p:cNvSpPr/>
          <p:nvPr/>
        </p:nvSpPr>
        <p:spPr>
          <a:xfrm>
            <a:off x="10101398" y="2588947"/>
            <a:ext cx="916319" cy="916319"/>
          </a:xfrm>
          <a:prstGeom prst="ellipse">
            <a:avLst/>
          </a:prstGeom>
          <a:solidFill>
            <a:srgbClr val="F1582D">
              <a:alpha val="2235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805D92-A7FF-475B-7FF3-83223D3838B3}"/>
              </a:ext>
            </a:extLst>
          </p:cNvPr>
          <p:cNvSpPr/>
          <p:nvPr/>
        </p:nvSpPr>
        <p:spPr>
          <a:xfrm>
            <a:off x="10101397" y="4963307"/>
            <a:ext cx="916319" cy="916319"/>
          </a:xfrm>
          <a:prstGeom prst="ellipse">
            <a:avLst/>
          </a:prstGeom>
          <a:solidFill>
            <a:srgbClr val="F1582D">
              <a:alpha val="215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Woman with baby with solid fill">
            <a:extLst>
              <a:ext uri="{FF2B5EF4-FFF2-40B4-BE49-F238E27FC236}">
                <a16:creationId xmlns:a16="http://schemas.microsoft.com/office/drawing/2014/main" id="{F1DD1760-9EED-8482-4014-E5AB810C4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4428" y="3004311"/>
            <a:ext cx="914400" cy="914400"/>
          </a:xfrm>
          <a:prstGeom prst="rect">
            <a:avLst/>
          </a:prstGeom>
        </p:spPr>
      </p:pic>
      <p:pic>
        <p:nvPicPr>
          <p:cNvPr id="32" name="Graphic 31" descr="Children with solid fill">
            <a:extLst>
              <a:ext uri="{FF2B5EF4-FFF2-40B4-BE49-F238E27FC236}">
                <a16:creationId xmlns:a16="http://schemas.microsoft.com/office/drawing/2014/main" id="{187C4CEB-0341-65C3-5BBE-55D4492DF4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8510"/>
          <a:stretch/>
        </p:blipFill>
        <p:spPr>
          <a:xfrm>
            <a:off x="7418663" y="4029236"/>
            <a:ext cx="563577" cy="1094529"/>
          </a:xfrm>
          <a:prstGeom prst="rect">
            <a:avLst/>
          </a:prstGeom>
        </p:spPr>
      </p:pic>
      <p:pic>
        <p:nvPicPr>
          <p:cNvPr id="34" name="Graphic 33" descr="Online Network with solid fill">
            <a:extLst>
              <a:ext uri="{FF2B5EF4-FFF2-40B4-BE49-F238E27FC236}">
                <a16:creationId xmlns:a16="http://schemas.microsoft.com/office/drawing/2014/main" id="{3B5FFB8E-739D-ADC2-9544-AA1F344ACD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9275" y="4469905"/>
            <a:ext cx="914400" cy="914400"/>
          </a:xfrm>
          <a:prstGeom prst="rect">
            <a:avLst/>
          </a:prstGeom>
        </p:spPr>
      </p:pic>
      <p:pic>
        <p:nvPicPr>
          <p:cNvPr id="36" name="Graphic 35" descr="Family with girl with solid fill">
            <a:extLst>
              <a:ext uri="{FF2B5EF4-FFF2-40B4-BE49-F238E27FC236}">
                <a16:creationId xmlns:a16="http://schemas.microsoft.com/office/drawing/2014/main" id="{FCA9DAFC-F5B1-CD4C-61B8-60B4538B86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8828" y="3786225"/>
            <a:ext cx="914400" cy="914400"/>
          </a:xfrm>
          <a:prstGeom prst="rect">
            <a:avLst/>
          </a:prstGeom>
        </p:spPr>
      </p:pic>
      <p:pic>
        <p:nvPicPr>
          <p:cNvPr id="37" name="Graphic 36" descr="Children with solid fill">
            <a:extLst>
              <a:ext uri="{FF2B5EF4-FFF2-40B4-BE49-F238E27FC236}">
                <a16:creationId xmlns:a16="http://schemas.microsoft.com/office/drawing/2014/main" id="{AD10CA43-BF6D-C541-9E7D-910F350CF2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15149" y="2983501"/>
            <a:ext cx="1257358" cy="1257358"/>
          </a:xfrm>
          <a:prstGeom prst="rect">
            <a:avLst/>
          </a:prstGeom>
        </p:spPr>
      </p:pic>
      <p:pic>
        <p:nvPicPr>
          <p:cNvPr id="38" name="Graphic 37" descr="Online Network with solid fill">
            <a:extLst>
              <a:ext uri="{FF2B5EF4-FFF2-40B4-BE49-F238E27FC236}">
                <a16:creationId xmlns:a16="http://schemas.microsoft.com/office/drawing/2014/main" id="{1C862161-7651-3AAE-B7C0-02CA7F6F5D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38211" y="2493818"/>
            <a:ext cx="914400" cy="914400"/>
          </a:xfrm>
          <a:prstGeom prst="rect">
            <a:avLst/>
          </a:prstGeom>
        </p:spPr>
      </p:pic>
      <p:pic>
        <p:nvPicPr>
          <p:cNvPr id="40" name="Graphic 39" descr="Clipboard with solid fill">
            <a:extLst>
              <a:ext uri="{FF2B5EF4-FFF2-40B4-BE49-F238E27FC236}">
                <a16:creationId xmlns:a16="http://schemas.microsoft.com/office/drawing/2014/main" id="{52B1A500-9EBE-F327-3549-2C0A606B8C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47965" y="5117114"/>
            <a:ext cx="914400" cy="91440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C298EC-533A-4EC3-76BC-271122EEADE2}"/>
              </a:ext>
            </a:extLst>
          </p:cNvPr>
          <p:cNvCxnSpPr>
            <a:cxnSpLocks/>
          </p:cNvCxnSpPr>
          <p:nvPr/>
        </p:nvCxnSpPr>
        <p:spPr>
          <a:xfrm>
            <a:off x="5737559" y="2493818"/>
            <a:ext cx="0" cy="38069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4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D6F3AB-DF18-0346-A20C-9FC8C7DD54A0}"/>
              </a:ext>
            </a:extLst>
          </p:cNvPr>
          <p:cNvSpPr/>
          <p:nvPr/>
        </p:nvSpPr>
        <p:spPr>
          <a:xfrm>
            <a:off x="334647" y="855419"/>
            <a:ext cx="11495366" cy="5811388"/>
          </a:xfrm>
          <a:prstGeom prst="rect">
            <a:avLst/>
          </a:prstGeom>
          <a:solidFill>
            <a:srgbClr val="EB853A">
              <a:alpha val="85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8FAFE-3672-B8FE-3220-0F3B57568F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6237" y="1994826"/>
            <a:ext cx="8899525" cy="25939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of Higher Education in the Inland Empire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59FB25-733F-A6F7-B3CB-157C99B6AC7E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8C5697-E9CF-541B-F217-52334381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21D915C-94EE-D7D6-1E7E-41028055FF39}"/>
              </a:ext>
            </a:extLst>
          </p:cNvPr>
          <p:cNvSpPr/>
          <p:nvPr/>
        </p:nvSpPr>
        <p:spPr>
          <a:xfrm>
            <a:off x="5365062" y="4193268"/>
            <a:ext cx="1434535" cy="1434535"/>
          </a:xfrm>
          <a:prstGeom prst="ellipse">
            <a:avLst/>
          </a:prstGeom>
          <a:solidFill>
            <a:srgbClr val="F558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iploma roll with solid fill">
            <a:extLst>
              <a:ext uri="{FF2B5EF4-FFF2-40B4-BE49-F238E27FC236}">
                <a16:creationId xmlns:a16="http://schemas.microsoft.com/office/drawing/2014/main" id="{A1E388EC-78FA-DBD2-BB93-2DA2FD58C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5129" y="4453335"/>
            <a:ext cx="914400" cy="914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A7C1828-579A-B919-E0BD-8314529E795D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4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AC603-72D2-7C36-E6FC-C8EB192AA70E}"/>
              </a:ext>
            </a:extLst>
          </p:cNvPr>
          <p:cNvSpPr/>
          <p:nvPr/>
        </p:nvSpPr>
        <p:spPr>
          <a:xfrm>
            <a:off x="471345" y="1425436"/>
            <a:ext cx="11291505" cy="5110340"/>
          </a:xfrm>
          <a:prstGeom prst="rect">
            <a:avLst/>
          </a:prstGeom>
          <a:solidFill>
            <a:srgbClr val="D9B989">
              <a:alpha val="3333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59FB25-733F-A6F7-B3CB-157C99B6AC7E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8C5697-E9CF-541B-F217-52334381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8FD3B0-C5C0-C2CB-63C0-7204839DB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791170"/>
              </p:ext>
            </p:extLst>
          </p:nvPr>
        </p:nvGraphicFramePr>
        <p:xfrm>
          <a:off x="3198709" y="1643255"/>
          <a:ext cx="7914139" cy="446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70513D4-7F2C-4034-8B81-FD0E18D098D4}"/>
              </a:ext>
            </a:extLst>
          </p:cNvPr>
          <p:cNvSpPr txBox="1">
            <a:spLocks/>
          </p:cNvSpPr>
          <p:nvPr/>
        </p:nvSpPr>
        <p:spPr>
          <a:xfrm>
            <a:off x="281419" y="851289"/>
            <a:ext cx="10181427" cy="7919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for Higher Education in the Inland Empire</a:t>
            </a:r>
            <a:endParaRPr lang="en-US" sz="3500" b="0" dirty="0">
              <a:solidFill>
                <a:srgbClr val="0A7A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92F92-E848-39FE-7ED5-D80434410B14}"/>
              </a:ext>
            </a:extLst>
          </p:cNvPr>
          <p:cNvSpPr txBox="1"/>
          <p:nvPr/>
        </p:nvSpPr>
        <p:spPr>
          <a:xfrm>
            <a:off x="867536" y="2168982"/>
            <a:ext cx="310485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Nearly two-thirds of the participants in our study disagreed that the Inland Empire has high-paying jobs that decrease the need for education beyond high school.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DD6E6C-B1C6-105E-7E7E-560367B26C26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3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AC603-72D2-7C36-E6FC-C8EB192AA70E}"/>
              </a:ext>
            </a:extLst>
          </p:cNvPr>
          <p:cNvSpPr/>
          <p:nvPr/>
        </p:nvSpPr>
        <p:spPr>
          <a:xfrm>
            <a:off x="471345" y="1425436"/>
            <a:ext cx="11291505" cy="5110340"/>
          </a:xfrm>
          <a:prstGeom prst="rect">
            <a:avLst/>
          </a:prstGeom>
          <a:solidFill>
            <a:srgbClr val="D9B989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59FB25-733F-A6F7-B3CB-157C99B6AC7E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8C5697-E9CF-541B-F217-52334381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8FD3B0-C5C0-C2CB-63C0-7204839DB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593940"/>
              </p:ext>
            </p:extLst>
          </p:nvPr>
        </p:nvGraphicFramePr>
        <p:xfrm>
          <a:off x="2999959" y="1752619"/>
          <a:ext cx="7893233" cy="445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70513D4-7F2C-4034-8B81-FD0E18D098D4}"/>
              </a:ext>
            </a:extLst>
          </p:cNvPr>
          <p:cNvSpPr txBox="1">
            <a:spLocks/>
          </p:cNvSpPr>
          <p:nvPr/>
        </p:nvSpPr>
        <p:spPr>
          <a:xfrm>
            <a:off x="281419" y="851289"/>
            <a:ext cx="10181427" cy="7919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for Higher Education in the Inland Empire</a:t>
            </a:r>
            <a:endParaRPr lang="en-US" sz="3500" b="0" dirty="0">
              <a:solidFill>
                <a:srgbClr val="0A7A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92F92-E848-39FE-7ED5-D80434410B14}"/>
              </a:ext>
            </a:extLst>
          </p:cNvPr>
          <p:cNvSpPr txBox="1"/>
          <p:nvPr/>
        </p:nvSpPr>
        <p:spPr>
          <a:xfrm>
            <a:off x="1100155" y="2146055"/>
            <a:ext cx="260241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were divided on the need for a four-year degree to succeed in the Inland Empire. Nearly as many believe it is not needed as those who believe it is.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9889E5-3C1B-A4A6-0AC0-51C8ABD2DE1D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0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AC603-72D2-7C36-E6FC-C8EB192AA70E}"/>
              </a:ext>
            </a:extLst>
          </p:cNvPr>
          <p:cNvSpPr/>
          <p:nvPr/>
        </p:nvSpPr>
        <p:spPr>
          <a:xfrm>
            <a:off x="471345" y="1425436"/>
            <a:ext cx="11291505" cy="5110340"/>
          </a:xfrm>
          <a:prstGeom prst="rect">
            <a:avLst/>
          </a:prstGeom>
          <a:solidFill>
            <a:srgbClr val="D9B989">
              <a:alpha val="3333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59FB25-733F-A6F7-B3CB-157C99B6AC7E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8C5697-E9CF-541B-F217-52334381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8FD3B0-C5C0-C2CB-63C0-7204839DBC4E}"/>
              </a:ext>
            </a:extLst>
          </p:cNvPr>
          <p:cNvGraphicFramePr/>
          <p:nvPr/>
        </p:nvGraphicFramePr>
        <p:xfrm>
          <a:off x="768104" y="2484749"/>
          <a:ext cx="6175901" cy="348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70513D4-7F2C-4034-8B81-FD0E18D098D4}"/>
              </a:ext>
            </a:extLst>
          </p:cNvPr>
          <p:cNvSpPr txBox="1">
            <a:spLocks/>
          </p:cNvSpPr>
          <p:nvPr/>
        </p:nvSpPr>
        <p:spPr>
          <a:xfrm>
            <a:off x="281419" y="851289"/>
            <a:ext cx="10181427" cy="7919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of College Degree Today</a:t>
            </a:r>
            <a:endParaRPr lang="en-US" sz="3500" b="0" dirty="0">
              <a:solidFill>
                <a:srgbClr val="0A7A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92F92-E848-39FE-7ED5-D80434410B14}"/>
              </a:ext>
            </a:extLst>
          </p:cNvPr>
          <p:cNvSpPr txBox="1"/>
          <p:nvPr/>
        </p:nvSpPr>
        <p:spPr>
          <a:xfrm>
            <a:off x="7374262" y="2702427"/>
            <a:ext cx="3214147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Overall, potential students and parents of potential students were split in their perceptions on the value of a college degree today. Nearly as many said it is somewhat valuable as those who said it is very valuable.</a:t>
            </a:r>
          </a:p>
          <a:p>
            <a:pPr algn="r"/>
            <a:endParaRPr lang="en-US" sz="2000" dirty="0">
              <a:solidFill>
                <a:srgbClr val="F558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448A8A3-05ED-E849-208F-C963AA711422}"/>
              </a:ext>
            </a:extLst>
          </p:cNvPr>
          <p:cNvSpPr txBox="1"/>
          <p:nvPr/>
        </p:nvSpPr>
        <p:spPr>
          <a:xfrm>
            <a:off x="3856055" y="2268181"/>
            <a:ext cx="1263316" cy="4331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en-US" sz="1100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valuable</a:t>
            </a:r>
          </a:p>
          <a:p>
            <a:pPr algn="ctr"/>
            <a:r>
              <a:rPr lang="en-US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5%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448A8A3-05ED-E849-208F-C963AA711422}"/>
              </a:ext>
            </a:extLst>
          </p:cNvPr>
          <p:cNvSpPr txBox="1"/>
          <p:nvPr/>
        </p:nvSpPr>
        <p:spPr>
          <a:xfrm>
            <a:off x="2719491" y="2207796"/>
            <a:ext cx="1263316" cy="4331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know</a:t>
            </a:r>
          </a:p>
          <a:p>
            <a:pPr algn="ctr"/>
            <a:r>
              <a:rPr lang="en-US" sz="1100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2%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907BEC-763A-0C07-3569-AACC18F4648F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0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AC603-72D2-7C36-E6FC-C8EB192AA70E}"/>
              </a:ext>
            </a:extLst>
          </p:cNvPr>
          <p:cNvSpPr/>
          <p:nvPr/>
        </p:nvSpPr>
        <p:spPr>
          <a:xfrm>
            <a:off x="471345" y="1425436"/>
            <a:ext cx="11291505" cy="5110340"/>
          </a:xfrm>
          <a:prstGeom prst="rect">
            <a:avLst/>
          </a:prstGeom>
          <a:solidFill>
            <a:srgbClr val="D9B989">
              <a:alpha val="3333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59FB25-733F-A6F7-B3CB-157C99B6AC7E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8C5697-E9CF-541B-F217-52334381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8FD3B0-C5C0-C2CB-63C0-7204839DB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896632"/>
              </p:ext>
            </p:extLst>
          </p:nvPr>
        </p:nvGraphicFramePr>
        <p:xfrm>
          <a:off x="3478192" y="1785133"/>
          <a:ext cx="7893233" cy="445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70513D4-7F2C-4034-8B81-FD0E18D098D4}"/>
              </a:ext>
            </a:extLst>
          </p:cNvPr>
          <p:cNvSpPr txBox="1">
            <a:spLocks/>
          </p:cNvSpPr>
          <p:nvPr/>
        </p:nvSpPr>
        <p:spPr>
          <a:xfrm>
            <a:off x="281419" y="851289"/>
            <a:ext cx="10181427" cy="7919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of College Degree Today</a:t>
            </a:r>
            <a:endParaRPr lang="en-US" sz="3500" b="0" dirty="0">
              <a:solidFill>
                <a:srgbClr val="0A7A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92F92-E848-39FE-7ED5-D80434410B14}"/>
              </a:ext>
            </a:extLst>
          </p:cNvPr>
          <p:cNvSpPr txBox="1"/>
          <p:nvPr/>
        </p:nvSpPr>
        <p:spPr>
          <a:xfrm>
            <a:off x="1298808" y="2501630"/>
            <a:ext cx="286038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F558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Though more than half did not believe a degree is very valuable, most believe education beyond high school is necessary.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8738BE-D71E-CD26-9730-7F6A3E7F6236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1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FCCD54-EB49-4160-4DED-B1772FA1EE55}"/>
              </a:ext>
            </a:extLst>
          </p:cNvPr>
          <p:cNvSpPr/>
          <p:nvPr/>
        </p:nvSpPr>
        <p:spPr>
          <a:xfrm>
            <a:off x="471345" y="1425436"/>
            <a:ext cx="11291505" cy="5110340"/>
          </a:xfrm>
          <a:prstGeom prst="rect">
            <a:avLst/>
          </a:prstGeom>
          <a:solidFill>
            <a:srgbClr val="D9B989">
              <a:alpha val="3333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6D69-D4A0-D5EA-4D95-16DBBB21A5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1691" y="864598"/>
            <a:ext cx="10431463" cy="6207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of College Degree Today </a:t>
            </a:r>
            <a:r>
              <a:rPr lang="en-US" sz="2800" dirty="0">
                <a:solidFill>
                  <a:srgbClr val="0A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(by age)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76144-6375-9E0C-02FB-4739AA6967E7}"/>
              </a:ext>
            </a:extLst>
          </p:cNvPr>
          <p:cNvSpPr txBox="1"/>
          <p:nvPr/>
        </p:nvSpPr>
        <p:spPr>
          <a:xfrm>
            <a:off x="8330612" y="2302383"/>
            <a:ext cx="274906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ts val="900"/>
              </a:spcBef>
            </a:pPr>
            <a:r>
              <a:rPr lang="en-US" sz="2000" dirty="0">
                <a:solidFill>
                  <a:srgbClr val="2853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we compare participants’ responses by age, we find potential students were significantly less likely than parents of potential students to say a college/university degree today is very valuable.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F7A378-B91B-7331-C070-C3B876974BFB}"/>
              </a:ext>
            </a:extLst>
          </p:cNvPr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rgbClr val="0A7ABF"/>
          </a:solidFill>
          <a:ln>
            <a:solidFill>
              <a:srgbClr val="0A7A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E0D95B9-E2AA-955F-8050-0AF12F48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69" y="336884"/>
            <a:ext cx="674647" cy="68209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9FF05DB-5013-9B00-A44A-D057FCB6C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732422"/>
              </p:ext>
            </p:extLst>
          </p:nvPr>
        </p:nvGraphicFramePr>
        <p:xfrm>
          <a:off x="1477108" y="1739584"/>
          <a:ext cx="6733850" cy="441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E897A63-8D72-46EC-F434-5DF09BAFE76B}"/>
              </a:ext>
            </a:extLst>
          </p:cNvPr>
          <p:cNvSpPr txBox="1">
            <a:spLocks/>
          </p:cNvSpPr>
          <p:nvPr/>
        </p:nvSpPr>
        <p:spPr>
          <a:xfrm>
            <a:off x="341160" y="191193"/>
            <a:ext cx="7693567" cy="482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TOP REASONS TO COMPLETE A COLLEGE DEGREE?</a:t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67268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C3C6B965DEBA41B69F219713BAE6EA" ma:contentTypeVersion="17" ma:contentTypeDescription="Create a new document." ma:contentTypeScope="" ma:versionID="827081002e94fa74b2f1f2f9b490258a">
  <xsd:schema xmlns:xsd="http://www.w3.org/2001/XMLSchema" xmlns:xs="http://www.w3.org/2001/XMLSchema" xmlns:p="http://schemas.microsoft.com/office/2006/metadata/properties" xmlns:ns2="e1b4bfb0-7b9f-4edf-b10c-cf5030ca6b38" xmlns:ns3="44aee368-3444-4f17-aea2-f64b0d961291" targetNamespace="http://schemas.microsoft.com/office/2006/metadata/properties" ma:root="true" ma:fieldsID="40d50ba6f198b1d67125be125d1b28d7" ns2:_="" ns3:_="">
    <xsd:import namespace="e1b4bfb0-7b9f-4edf-b10c-cf5030ca6b38"/>
    <xsd:import namespace="44aee368-3444-4f17-aea2-f64b0d9612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4bfb0-7b9f-4edf-b10c-cf5030ca6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074b78-ba15-4f1c-ac57-d098fdbf19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ee368-3444-4f17-aea2-f64b0d9612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c96c39e-f973-4b7a-83a3-73e02ff9b6f5}" ma:internalName="TaxCatchAll" ma:showField="CatchAllData" ma:web="44aee368-3444-4f17-aea2-f64b0d9612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aee368-3444-4f17-aea2-f64b0d961291">
      <UserInfo>
        <DisplayName>Sorrel Stielstra</DisplayName>
        <AccountId>28</AccountId>
        <AccountType/>
      </UserInfo>
      <UserInfo>
        <DisplayName>Paula Di Dio</DisplayName>
        <AccountId>1879</AccountId>
        <AccountType/>
      </UserInfo>
    </SharedWithUsers>
    <lcf76f155ced4ddcb4097134ff3c332f xmlns="e1b4bfb0-7b9f-4edf-b10c-cf5030ca6b38">
      <Terms xmlns="http://schemas.microsoft.com/office/infopath/2007/PartnerControls"/>
    </lcf76f155ced4ddcb4097134ff3c332f>
    <TaxCatchAll xmlns="44aee368-3444-4f17-aea2-f64b0d96129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6AAE92-8CE0-426C-8C59-6B019ED5D962}">
  <ds:schemaRefs>
    <ds:schemaRef ds:uri="44aee368-3444-4f17-aea2-f64b0d961291"/>
    <ds:schemaRef ds:uri="e1b4bfb0-7b9f-4edf-b10c-cf5030ca6b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AF9B81-428E-4B7E-9655-126C32998E94}">
  <ds:schemaRefs>
    <ds:schemaRef ds:uri="44aee368-3444-4f17-aea2-f64b0d961291"/>
    <ds:schemaRef ds:uri="e1b4bfb0-7b9f-4edf-b10c-cf5030ca6b3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6F5EAC-8DD9-4BC0-96C0-3E977EBAD9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40755</TotalTime>
  <Words>900</Words>
  <Application>Microsoft Macintosh PowerPoint</Application>
  <PresentationFormat>Widescreen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Neue Haas Grotesk Text Pro</vt:lpstr>
      <vt:lpstr>Open Sans</vt:lpstr>
      <vt:lpstr>PunchcardVTI</vt:lpstr>
      <vt:lpstr>Perceptions of Inland Empire Higher Education</vt:lpstr>
      <vt:lpstr>PowerPoint Presentation</vt:lpstr>
      <vt:lpstr>METHODOLOGICAL OVERVIEW</vt:lpstr>
      <vt:lpstr>Value of Higher Education in the Inland Empire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matters in the IE when making plans for after high school? </vt:lpstr>
      <vt:lpstr>PowerPoint Presentation</vt:lpstr>
      <vt:lpstr>Reasons to pursue a college education</vt:lpstr>
      <vt:lpstr>Reasons to Complete a College Education: Opportunities Related to Current Job (or Job Loss)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Olivares</dc:creator>
  <cp:lastModifiedBy>Paula Di Dio</cp:lastModifiedBy>
  <cp:revision>46</cp:revision>
  <dcterms:created xsi:type="dcterms:W3CDTF">2023-08-28T15:48:23Z</dcterms:created>
  <dcterms:modified xsi:type="dcterms:W3CDTF">2024-03-01T21:53:19Z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0x01010016C3C6B965DEBA41B69F219713BAE6EA</vt:lpwstr>
  </property>
  <property fmtid="{D5CDD505-2E9C-101B-9397-08002B2CF9AE}" pid="3" name="MediaServiceImageTags">
    <vt:lpwstr/>
  </property>
</Properties>
</file>