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notesMasterIdLst>
    <p:notesMasterId r:id="rId39"/>
  </p:notesMasterIdLst>
  <p:sldIdLst>
    <p:sldId id="297" r:id="rId5"/>
    <p:sldId id="299" r:id="rId6"/>
    <p:sldId id="258" r:id="rId7"/>
    <p:sldId id="375" r:id="rId8"/>
    <p:sldId id="373" r:id="rId9"/>
    <p:sldId id="357" r:id="rId10"/>
    <p:sldId id="356" r:id="rId11"/>
    <p:sldId id="358" r:id="rId12"/>
    <p:sldId id="323" r:id="rId13"/>
    <p:sldId id="348" r:id="rId14"/>
    <p:sldId id="359" r:id="rId15"/>
    <p:sldId id="317" r:id="rId16"/>
    <p:sldId id="350" r:id="rId17"/>
    <p:sldId id="330" r:id="rId18"/>
    <p:sldId id="367" r:id="rId19"/>
    <p:sldId id="371" r:id="rId20"/>
    <p:sldId id="352" r:id="rId21"/>
    <p:sldId id="376" r:id="rId22"/>
    <p:sldId id="372" r:id="rId23"/>
    <p:sldId id="335" r:id="rId24"/>
    <p:sldId id="349" r:id="rId25"/>
    <p:sldId id="363" r:id="rId26"/>
    <p:sldId id="368" r:id="rId27"/>
    <p:sldId id="364" r:id="rId28"/>
    <p:sldId id="365" r:id="rId29"/>
    <p:sldId id="353" r:id="rId30"/>
    <p:sldId id="362" r:id="rId31"/>
    <p:sldId id="346" r:id="rId32"/>
    <p:sldId id="370" r:id="rId33"/>
    <p:sldId id="360" r:id="rId34"/>
    <p:sldId id="361" r:id="rId35"/>
    <p:sldId id="366" r:id="rId36"/>
    <p:sldId id="354" r:id="rId37"/>
    <p:sldId id="3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FC76D1F1-02E1-6DF4-DD78-423FADCA22F2}" name="Yvonne Olivares" initials="YO" userId="392794832417b15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7AC1"/>
    <a:srgbClr val="F1582D"/>
    <a:srgbClr val="F55822"/>
    <a:srgbClr val="28536B"/>
    <a:srgbClr val="EB853A"/>
    <a:srgbClr val="FAC090"/>
    <a:srgbClr val="85C0E6"/>
    <a:srgbClr val="D9B989"/>
    <a:srgbClr val="0A7AB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88"/>
    <p:restoredTop sz="77599"/>
  </p:normalViewPr>
  <p:slideViewPr>
    <p:cSldViewPr snapToGrid="0">
      <p:cViewPr varScale="1">
        <p:scale>
          <a:sx n="86" d="100"/>
          <a:sy n="86" d="100"/>
        </p:scale>
        <p:origin x="20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The IE has high-paying jobs that decrease the need for education beyond high school</a:t>
            </a:r>
          </a:p>
        </c:rich>
      </c:tx>
      <c:layout>
        <c:manualLayout>
          <c:xMode val="edge"/>
          <c:yMode val="edge"/>
          <c:x val="0.11530780543531013"/>
          <c:y val="3.979609537185735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have you (or your child) not applied to a college/university?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Other</c:v>
                </c:pt>
                <c:pt idx="2">
                  <c:v>Need to care for personal health or for other adult</c:v>
                </c:pt>
                <c:pt idx="3">
                  <c:v>Would take too long to get a degree/certificate</c:v>
                </c:pt>
                <c:pt idx="4">
                  <c:v>Favorable job market (easy to find a good job not requiring a degree)</c:v>
                </c:pt>
                <c:pt idx="5">
                  <c:v>Childcare responsibilities</c:v>
                </c:pt>
                <c:pt idx="6">
                  <c:v>Fear of not being prepared for courses other than Math</c:v>
                </c:pt>
                <c:pt idx="7">
                  <c:v>Fear of not being prepared for Math courses</c:v>
                </c:pt>
                <c:pt idx="8">
                  <c:v>Work conflicts/need to work</c:v>
                </c:pt>
                <c:pt idx="9">
                  <c:v>Inflation makes it less affordable</c:v>
                </c:pt>
                <c:pt idx="10">
                  <c:v>Cost of degree/program (tuition, fees, etc.)</c:v>
                </c:pt>
                <c:pt idx="11">
                  <c:v>Unable to meet college/university deadlines</c:v>
                </c:pt>
                <c:pt idx="12">
                  <c:v>Fear of residency status being questioned</c:v>
                </c:pt>
              </c:strCache>
            </c:strRef>
          </c:cat>
          <c:val>
            <c:numRef>
              <c:f>Sheet1!$B$2:$B$14</c:f>
              <c:numCache>
                <c:formatCode>0%</c:formatCode>
                <c:ptCount val="13"/>
                <c:pt idx="0">
                  <c:v>0.18</c:v>
                </c:pt>
                <c:pt idx="1">
                  <c:v>7.0000000000000007E-2</c:v>
                </c:pt>
                <c:pt idx="2">
                  <c:v>0.1</c:v>
                </c:pt>
                <c:pt idx="3">
                  <c:v>0.13</c:v>
                </c:pt>
                <c:pt idx="4">
                  <c:v>0.1</c:v>
                </c:pt>
                <c:pt idx="5">
                  <c:v>0.15</c:v>
                </c:pt>
                <c:pt idx="6">
                  <c:v>0.1</c:v>
                </c:pt>
                <c:pt idx="7">
                  <c:v>0.15</c:v>
                </c:pt>
                <c:pt idx="8">
                  <c:v>0.28999999999999998</c:v>
                </c:pt>
                <c:pt idx="9">
                  <c:v>0.28999999999999998</c:v>
                </c:pt>
                <c:pt idx="10">
                  <c:v>0.42</c:v>
                </c:pt>
                <c:pt idx="11">
                  <c:v>0.14000000000000001</c:v>
                </c:pt>
                <c:pt idx="12">
                  <c:v>0.04</c:v>
                </c:pt>
              </c:numCache>
            </c:numRef>
          </c:val>
          <c:extLst>
            <c:ext xmlns:c16="http://schemas.microsoft.com/office/drawing/2014/chart" uri="{C3380CC4-5D6E-409C-BE32-E72D297353CC}">
              <c16:uniqueId val="{00000000-DBA7-1142-BF26-954C523F5A2F}"/>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Low-income students are more successful when they enroll in community college before transferring to a four-year university.</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28536B"/>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Do not agree</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Have you (or your child) ever considered enrolling in a community college to later transfer to a university?</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EB853A"/>
              </a:solidFill>
              <a:ln>
                <a:noFill/>
              </a:ln>
              <a:effectLst/>
            </c:spPr>
            <c:extLst>
              <c:ext xmlns:c16="http://schemas.microsoft.com/office/drawing/2014/chart" uri="{C3380CC4-5D6E-409C-BE32-E72D297353CC}">
                <c16:uniqueId val="{00000000-471D-3D46-86C9-F6CEC1E73459}"/>
              </c:ext>
            </c:extLst>
          </c:dPt>
          <c:dPt>
            <c:idx val="1"/>
            <c:bubble3D val="0"/>
            <c:spPr>
              <a:solidFill>
                <a:srgbClr val="0A7ABF"/>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Do not agree</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Have you (or your child) ever considered enrolling in a community college to later transfer to a university?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Sheet1!$B$2:$B$8</c:f>
              <c:numCache>
                <c:formatCode>0%</c:formatCode>
                <c:ptCount val="7"/>
                <c:pt idx="0">
                  <c:v>0.26</c:v>
                </c:pt>
                <c:pt idx="1">
                  <c:v>0.3</c:v>
                </c:pt>
                <c:pt idx="2">
                  <c:v>0.28999999999999998</c:v>
                </c:pt>
                <c:pt idx="3">
                  <c:v>0.47</c:v>
                </c:pt>
                <c:pt idx="4">
                  <c:v>0.42</c:v>
                </c:pt>
                <c:pt idx="5">
                  <c:v>0.39</c:v>
                </c:pt>
                <c:pt idx="6">
                  <c:v>0.31</c:v>
                </c:pt>
              </c:numCache>
            </c:numRef>
          </c:val>
          <c:extLst>
            <c:ext xmlns:c16="http://schemas.microsoft.com/office/drawing/2014/chart" uri="{C3380CC4-5D6E-409C-BE32-E72D297353CC}">
              <c16:uniqueId val="{00000000-C4BB-7D42-9FB6-71FF56B1D9E0}"/>
            </c:ext>
          </c:extLst>
        </c:ser>
        <c:ser>
          <c:idx val="1"/>
          <c:order val="1"/>
          <c:tx>
            <c:strRef>
              <c:f>Sheet1!$C$1</c:f>
              <c:strCache>
                <c:ptCount val="1"/>
                <c:pt idx="0">
                  <c:v>Yes</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Sheet1!$C$2:$C$8</c:f>
              <c:numCache>
                <c:formatCode>0%</c:formatCode>
                <c:ptCount val="7"/>
                <c:pt idx="0">
                  <c:v>0.74</c:v>
                </c:pt>
                <c:pt idx="1">
                  <c:v>0.7</c:v>
                </c:pt>
                <c:pt idx="2">
                  <c:v>0.71</c:v>
                </c:pt>
                <c:pt idx="3">
                  <c:v>0.53</c:v>
                </c:pt>
                <c:pt idx="4">
                  <c:v>0.57999999999999996</c:v>
                </c:pt>
                <c:pt idx="5">
                  <c:v>0.61</c:v>
                </c:pt>
                <c:pt idx="6">
                  <c:v>0.69</c:v>
                </c:pt>
              </c:numCache>
            </c:numRef>
          </c:val>
          <c:extLst>
            <c:ext xmlns:c16="http://schemas.microsoft.com/office/drawing/2014/chart" uri="{C3380CC4-5D6E-409C-BE32-E72D297353CC}">
              <c16:uniqueId val="{00000000-A250-EC4F-8AF1-7B05AC0B4A56}"/>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enroll in a community college to later transfer to a university?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28536B"/>
            </a:solidFill>
            <a:ln>
              <a:noFill/>
            </a:ln>
            <a:effectLst/>
          </c:spPr>
          <c:invertIfNegative val="0"/>
          <c:dPt>
            <c:idx val="7"/>
            <c:invertIfNegative val="0"/>
            <c:bubble3D val="0"/>
            <c:spPr>
              <a:solidFill>
                <a:srgbClr val="28536B"/>
              </a:solidFill>
              <a:ln>
                <a:noFill/>
              </a:ln>
              <a:effectLst/>
            </c:spPr>
            <c:extLst>
              <c:ext xmlns:c16="http://schemas.microsoft.com/office/drawing/2014/chart" uri="{C3380CC4-5D6E-409C-BE32-E72D297353CC}">
                <c16:uniqueId val="{00000001-3292-974F-A1E8-1D672836DB19}"/>
              </c:ext>
            </c:extLst>
          </c:dPt>
          <c:dPt>
            <c:idx val="8"/>
            <c:invertIfNegative val="0"/>
            <c:bubble3D val="0"/>
            <c:spPr>
              <a:solidFill>
                <a:srgbClr val="28536B"/>
              </a:solidFill>
              <a:ln>
                <a:noFill/>
              </a:ln>
              <a:effectLst/>
            </c:spPr>
            <c:extLst>
              <c:ext xmlns:c16="http://schemas.microsoft.com/office/drawing/2014/chart" uri="{C3380CC4-5D6E-409C-BE32-E72D297353CC}">
                <c16:uniqueId val="{00000003-3292-974F-A1E8-1D672836DB1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Better financial aid to pay for college</c:v>
                </c:pt>
                <c:pt idx="1">
                  <c:v>Decrease future debt</c:v>
                </c:pt>
                <c:pt idx="2">
                  <c:v>Ability to work while enrolled</c:v>
                </c:pt>
                <c:pt idx="3">
                  <c:v>Increase sense of preparedness for math courses</c:v>
                </c:pt>
                <c:pt idx="4">
                  <c:v>Increase sense of preparedness for courses other than math</c:v>
                </c:pt>
                <c:pt idx="5">
                  <c:v>Allow time to focus on mental health</c:v>
                </c:pt>
                <c:pt idx="6">
                  <c:v>allow time to focus on physical health</c:v>
                </c:pt>
                <c:pt idx="7">
                  <c:v>Other</c:v>
                </c:pt>
                <c:pt idx="8">
                  <c:v>None of the above</c:v>
                </c:pt>
              </c:strCache>
            </c:strRef>
          </c:cat>
          <c:val>
            <c:numRef>
              <c:f>Sheet1!$B$2:$B$10</c:f>
              <c:numCache>
                <c:formatCode>0%</c:formatCode>
                <c:ptCount val="9"/>
                <c:pt idx="0">
                  <c:v>0.6</c:v>
                </c:pt>
                <c:pt idx="1">
                  <c:v>0.53</c:v>
                </c:pt>
                <c:pt idx="2">
                  <c:v>0.53</c:v>
                </c:pt>
                <c:pt idx="3">
                  <c:v>0.2</c:v>
                </c:pt>
                <c:pt idx="4">
                  <c:v>0.19</c:v>
                </c:pt>
                <c:pt idx="5">
                  <c:v>0.25</c:v>
                </c:pt>
                <c:pt idx="6">
                  <c:v>0.16</c:v>
                </c:pt>
                <c:pt idx="7">
                  <c:v>0.03</c:v>
                </c:pt>
                <c:pt idx="8">
                  <c:v>0.03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Where should someone enroll if they want to eventually go into a field that would allow them to begin working after completing their bachelor’s such as teaching, business, engineering, nursing?</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Other private universities</c:v>
                </c:pt>
                <c:pt idx="1">
                  <c:v>Other private universities</c:v>
                </c:pt>
                <c:pt idx="2">
                  <c:v>University of California</c:v>
                </c:pt>
                <c:pt idx="3">
                  <c:v>California State University</c:v>
                </c:pt>
                <c:pt idx="4">
                  <c:v>Community Colleges</c:v>
                </c:pt>
              </c:strCache>
            </c:strRef>
          </c:cat>
          <c:val>
            <c:numRef>
              <c:f>Sheet1!$B$2:$B$6</c:f>
              <c:numCache>
                <c:formatCode>0%</c:formatCode>
                <c:ptCount val="5"/>
                <c:pt idx="0">
                  <c:v>0.16</c:v>
                </c:pt>
                <c:pt idx="1">
                  <c:v>0.21</c:v>
                </c:pt>
                <c:pt idx="2">
                  <c:v>0.5</c:v>
                </c:pt>
                <c:pt idx="3">
                  <c:v>0.56999999999999995</c:v>
                </c:pt>
                <c:pt idx="4">
                  <c:v>0.42</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AC090"/>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Applied but not enrolled</c:v>
                </c:pt>
                <c:pt idx="1">
                  <c:v>Not applied</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Need to care for personal health or for other adult</c:v>
                </c:pt>
                <c:pt idx="2">
                  <c:v>Would take too long to get a degree/certificate</c:v>
                </c:pt>
                <c:pt idx="3">
                  <c:v>Favorable job market (easy to find a good job not requiring a degree)</c:v>
                </c:pt>
                <c:pt idx="4">
                  <c:v>Childcare responsibilities</c:v>
                </c:pt>
                <c:pt idx="5">
                  <c:v>Fear of not being prepared for courses other than Math</c:v>
                </c:pt>
                <c:pt idx="6">
                  <c:v>Fear of not being prepared for Math courses</c:v>
                </c:pt>
                <c:pt idx="7">
                  <c:v>Work conflicts/need to work</c:v>
                </c:pt>
                <c:pt idx="8">
                  <c:v>Inflation makes it less affordable</c:v>
                </c:pt>
                <c:pt idx="9">
                  <c:v>Cost of degree/program (tuition, fees, etc.)</c:v>
                </c:pt>
                <c:pt idx="10">
                  <c:v>Not enough financial aid</c:v>
                </c:pt>
                <c:pt idx="11">
                  <c:v>Experience with college/university</c:v>
                </c:pt>
                <c:pt idx="12">
                  <c:v>Fear of residency status being questioned</c:v>
                </c:pt>
              </c:strCache>
            </c:strRef>
          </c:cat>
          <c:val>
            <c:numRef>
              <c:f>Sheet1!$B$2:$B$14</c:f>
              <c:numCache>
                <c:formatCode>0%</c:formatCode>
                <c:ptCount val="13"/>
                <c:pt idx="0">
                  <c:v>0.13</c:v>
                </c:pt>
                <c:pt idx="1">
                  <c:v>0.1</c:v>
                </c:pt>
                <c:pt idx="2">
                  <c:v>0.12</c:v>
                </c:pt>
                <c:pt idx="3">
                  <c:v>0.06</c:v>
                </c:pt>
                <c:pt idx="4">
                  <c:v>0.13</c:v>
                </c:pt>
                <c:pt idx="5">
                  <c:v>0.08</c:v>
                </c:pt>
                <c:pt idx="6">
                  <c:v>0.12</c:v>
                </c:pt>
                <c:pt idx="7">
                  <c:v>0.31</c:v>
                </c:pt>
                <c:pt idx="8">
                  <c:v>0.19</c:v>
                </c:pt>
                <c:pt idx="9">
                  <c:v>0.37</c:v>
                </c:pt>
                <c:pt idx="10">
                  <c:v>0.4</c:v>
                </c:pt>
                <c:pt idx="11">
                  <c:v>0.15</c:v>
                </c:pt>
                <c:pt idx="12">
                  <c:v>0.01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Have you (or your child) ever applied to but not enrolled in college/university?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c:v>
                </c:pt>
              </c:strCache>
            </c:strRef>
          </c:tx>
          <c:spPr>
            <a:solidFill>
              <a:srgbClr val="0A7A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Sheet1!$B$2:$B$8</c:f>
              <c:numCache>
                <c:formatCode>0%</c:formatCode>
                <c:ptCount val="7"/>
                <c:pt idx="0">
                  <c:v>0.5</c:v>
                </c:pt>
                <c:pt idx="1">
                  <c:v>0.53</c:v>
                </c:pt>
                <c:pt idx="2">
                  <c:v>0.57999999999999996</c:v>
                </c:pt>
                <c:pt idx="3">
                  <c:v>0.63</c:v>
                </c:pt>
                <c:pt idx="4">
                  <c:v>0.63</c:v>
                </c:pt>
                <c:pt idx="5">
                  <c:v>0.66</c:v>
                </c:pt>
                <c:pt idx="6">
                  <c:v>0.68</c:v>
                </c:pt>
              </c:numCache>
            </c:numRef>
          </c:val>
          <c:extLst>
            <c:ext xmlns:c16="http://schemas.microsoft.com/office/drawing/2014/chart" uri="{C3380CC4-5D6E-409C-BE32-E72D297353CC}">
              <c16:uniqueId val="{00000000-C4BB-7D42-9FB6-71FF56B1D9E0}"/>
            </c:ext>
          </c:extLst>
        </c:ser>
        <c:ser>
          <c:idx val="1"/>
          <c:order val="1"/>
          <c:tx>
            <c:strRef>
              <c:f>Sheet1!$C$1</c:f>
              <c:strCache>
                <c:ptCount val="1"/>
                <c:pt idx="0">
                  <c:v>Yes</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55822"/>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Sheet1!$C$2:$C$8</c:f>
              <c:numCache>
                <c:formatCode>0%</c:formatCode>
                <c:ptCount val="7"/>
                <c:pt idx="0">
                  <c:v>0.5</c:v>
                </c:pt>
                <c:pt idx="1">
                  <c:v>0.47</c:v>
                </c:pt>
                <c:pt idx="2">
                  <c:v>0.42</c:v>
                </c:pt>
                <c:pt idx="3">
                  <c:v>0.37</c:v>
                </c:pt>
                <c:pt idx="4">
                  <c:v>0.37</c:v>
                </c:pt>
                <c:pt idx="5">
                  <c:v>0.34</c:v>
                </c:pt>
                <c:pt idx="6">
                  <c:v>0.32</c:v>
                </c:pt>
              </c:numCache>
            </c:numRef>
          </c:val>
          <c:extLst>
            <c:ext xmlns:c16="http://schemas.microsoft.com/office/drawing/2014/chart" uri="{C3380CC4-5D6E-409C-BE32-E72D297353CC}">
              <c16:uniqueId val="{00000000-A250-EC4F-8AF1-7B05AC0B4A56}"/>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85C0E6"/>
              </a:solidFill>
              <a:ln>
                <a:noFill/>
              </a:ln>
              <a:effectLst/>
            </c:spPr>
            <c:extLst>
              <c:ext xmlns:c16="http://schemas.microsoft.com/office/drawing/2014/chart" uri="{C3380CC4-5D6E-409C-BE32-E72D297353CC}">
                <c16:uniqueId val="{00000000-471D-3D46-86C9-F6CEC1E73459}"/>
              </c:ext>
            </c:extLst>
          </c:dPt>
          <c:dPt>
            <c:idx val="1"/>
            <c:bubble3D val="0"/>
            <c:spPr>
              <a:solidFill>
                <a:srgbClr val="F1582D"/>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Aware</c:v>
                </c:pt>
                <c:pt idx="1">
                  <c:v>Not aware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If you live in the IE, you do not need a four-year degree to succeed</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D9B989"/>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Pt>
            <c:idx val="2"/>
            <c:bubble3D val="0"/>
            <c:spPr>
              <a:solidFill>
                <a:srgbClr val="DDD9C3"/>
              </a:solidFill>
              <a:ln>
                <a:noFill/>
              </a:ln>
              <a:effectLst/>
            </c:spPr>
            <c:extLst>
              <c:ext xmlns:c16="http://schemas.microsoft.com/office/drawing/2014/chart" uri="{C3380CC4-5D6E-409C-BE32-E72D297353CC}">
                <c16:uniqueId val="{00000001-471D-3D46-86C9-F6CEC1E73459}"/>
              </c:ext>
            </c:extLst>
          </c:dPt>
          <c:dPt>
            <c:idx val="3"/>
            <c:bubble3D val="0"/>
            <c:spPr>
              <a:solidFill>
                <a:srgbClr val="85C0E6"/>
              </a:solidFill>
              <a:ln>
                <a:noFill/>
              </a:ln>
              <a:effectLst/>
            </c:spPr>
            <c:extLst>
              <c:ext xmlns:c16="http://schemas.microsoft.com/office/drawing/2014/chart" uri="{C3380CC4-5D6E-409C-BE32-E72D297353CC}">
                <c16:uniqueId val="{00000002-471D-3D46-86C9-F6CEC1E73459}"/>
              </c:ext>
            </c:extLst>
          </c:dPt>
          <c:dPt>
            <c:idx val="4"/>
            <c:bubble3D val="0"/>
            <c:spPr>
              <a:solidFill>
                <a:srgbClr val="0A7ABF"/>
              </a:solidFill>
              <a:ln>
                <a:noFill/>
              </a:ln>
              <a:effectLst/>
            </c:spPr>
            <c:extLst>
              <c:ext xmlns:c16="http://schemas.microsoft.com/office/drawing/2014/chart" uri="{C3380CC4-5D6E-409C-BE32-E72D297353CC}">
                <c16:uniqueId val="{00000003-471D-3D46-86C9-F6CEC1E73459}"/>
              </c:ext>
            </c:extLst>
          </c:dPt>
          <c:cat>
            <c:strRef>
              <c:f>Sheet1!$A$2:$A$6</c:f>
              <c:strCache>
                <c:ptCount val="5"/>
                <c:pt idx="0">
                  <c:v>Very valuable</c:v>
                </c:pt>
                <c:pt idx="1">
                  <c:v>Somewhat valuable</c:v>
                </c:pt>
                <c:pt idx="2">
                  <c:v>Somewhat not valuable</c:v>
                </c:pt>
                <c:pt idx="3">
                  <c:v>Not valuable</c:v>
                </c:pt>
                <c:pt idx="4">
                  <c:v>Don't know</c:v>
                </c:pt>
              </c:strCache>
            </c:strRef>
          </c:cat>
          <c:val>
            <c:numRef>
              <c:f>Sheet1!$B$2:$B$6</c:f>
              <c:numCache>
                <c:formatCode>0%</c:formatCode>
                <c:ptCount val="5"/>
                <c:pt idx="0">
                  <c:v>0.44</c:v>
                </c:pt>
                <c:pt idx="1">
                  <c:v>0.42</c:v>
                </c:pt>
                <c:pt idx="2">
                  <c:v>0.08</c:v>
                </c:pt>
                <c:pt idx="3">
                  <c:v>0.05</c:v>
                </c:pt>
                <c:pt idx="4">
                  <c:v>0.02</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In your opinion, education beyond high school is necessary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EB853A"/>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0.77</c:v>
                </c:pt>
                <c:pt idx="1">
                  <c:v>0.23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Very valuable</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Sheet1!$B$2:$B$6</c:f>
              <c:numCache>
                <c:formatCode>0%</c:formatCode>
                <c:ptCount val="5"/>
                <c:pt idx="0">
                  <c:v>0.35</c:v>
                </c:pt>
                <c:pt idx="1">
                  <c:v>0.35</c:v>
                </c:pt>
                <c:pt idx="2">
                  <c:v>0.56999999999999995</c:v>
                </c:pt>
                <c:pt idx="3">
                  <c:v>0.59</c:v>
                </c:pt>
                <c:pt idx="4">
                  <c:v>0.51</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Somewhat valuable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Sheet1!$C$2:$C$6</c:f>
              <c:numCache>
                <c:formatCode>0%</c:formatCode>
                <c:ptCount val="5"/>
                <c:pt idx="0">
                  <c:v>0.45</c:v>
                </c:pt>
                <c:pt idx="1">
                  <c:v>0.49</c:v>
                </c:pt>
                <c:pt idx="2">
                  <c:v>0.33</c:v>
                </c:pt>
                <c:pt idx="3">
                  <c:v>0.32</c:v>
                </c:pt>
                <c:pt idx="4">
                  <c:v>0.35</c:v>
                </c:pt>
              </c:numCache>
            </c:numRef>
          </c:val>
          <c:extLst>
            <c:ext xmlns:c16="http://schemas.microsoft.com/office/drawing/2014/chart" uri="{C3380CC4-5D6E-409C-BE32-E72D297353CC}">
              <c16:uniqueId val="{00000000-C385-C34B-B377-0FBC6EBB06FC}"/>
            </c:ext>
          </c:extLst>
        </c:ser>
        <c:ser>
          <c:idx val="2"/>
          <c:order val="2"/>
          <c:tx>
            <c:strRef>
              <c:f>Sheet1!$D$1</c:f>
              <c:strCache>
                <c:ptCount val="1"/>
                <c:pt idx="0">
                  <c:v>Somewhat not valuable</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Sheet1!$D$2:$D$6</c:f>
              <c:numCache>
                <c:formatCode>0%</c:formatCode>
                <c:ptCount val="5"/>
                <c:pt idx="0">
                  <c:v>0.1</c:v>
                </c:pt>
                <c:pt idx="1">
                  <c:v>0.1</c:v>
                </c:pt>
                <c:pt idx="2">
                  <c:v>0.05</c:v>
                </c:pt>
                <c:pt idx="3">
                  <c:v>0.03</c:v>
                </c:pt>
                <c:pt idx="4">
                  <c:v>0.11</c:v>
                </c:pt>
              </c:numCache>
            </c:numRef>
          </c:val>
          <c:extLst>
            <c:ext xmlns:c16="http://schemas.microsoft.com/office/drawing/2014/chart" uri="{C3380CC4-5D6E-409C-BE32-E72D297353CC}">
              <c16:uniqueId val="{00000001-C385-C34B-B377-0FBC6EBB06FC}"/>
            </c:ext>
          </c:extLst>
        </c:ser>
        <c:ser>
          <c:idx val="3"/>
          <c:order val="3"/>
          <c:tx>
            <c:strRef>
              <c:f>Sheet1!$E$1</c:f>
              <c:strCache>
                <c:ptCount val="1"/>
                <c:pt idx="0">
                  <c:v>Not valuable</c:v>
                </c:pt>
              </c:strCache>
            </c:strRef>
          </c:tx>
          <c:spPr>
            <a:solidFill>
              <a:srgbClr val="FAC0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Sheet1!$E$2:$E$6</c:f>
              <c:numCache>
                <c:formatCode>0%</c:formatCode>
                <c:ptCount val="5"/>
                <c:pt idx="0">
                  <c:v>7.0000000000000007E-2</c:v>
                </c:pt>
                <c:pt idx="1">
                  <c:v>0.04</c:v>
                </c:pt>
                <c:pt idx="2">
                  <c:v>0.04</c:v>
                </c:pt>
                <c:pt idx="3">
                  <c:v>0.04</c:v>
                </c:pt>
                <c:pt idx="4">
                  <c:v>0.03</c:v>
                </c:pt>
              </c:numCache>
            </c:numRef>
          </c:val>
          <c:extLst>
            <c:ext xmlns:c16="http://schemas.microsoft.com/office/drawing/2014/chart" uri="{C3380CC4-5D6E-409C-BE32-E72D297353CC}">
              <c16:uniqueId val="{00000002-C385-C34B-B377-0FBC6EBB06FC}"/>
            </c:ext>
          </c:extLst>
        </c:ser>
        <c:ser>
          <c:idx val="4"/>
          <c:order val="4"/>
          <c:tx>
            <c:strRef>
              <c:f>Sheet1!$F$1</c:f>
              <c:strCache>
                <c:ptCount val="1"/>
                <c:pt idx="0">
                  <c:v>Don't know</c:v>
                </c:pt>
              </c:strCache>
            </c:strRef>
          </c:tx>
          <c:spPr>
            <a:solidFill>
              <a:srgbClr val="85C0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Sheet1!$F$2:$F$6</c:f>
              <c:numCache>
                <c:formatCode>0%</c:formatCode>
                <c:ptCount val="5"/>
                <c:pt idx="0">
                  <c:v>0.04</c:v>
                </c:pt>
                <c:pt idx="1">
                  <c:v>0.02</c:v>
                </c:pt>
                <c:pt idx="2">
                  <c:v>0.01</c:v>
                </c:pt>
                <c:pt idx="3">
                  <c:v>0.03</c:v>
                </c:pt>
                <c:pt idx="4">
                  <c:v>0</c:v>
                </c:pt>
              </c:numCache>
            </c:numRef>
          </c:val>
          <c:extLst>
            <c:ext xmlns:c16="http://schemas.microsoft.com/office/drawing/2014/chart" uri="{C3380CC4-5D6E-409C-BE32-E72D297353CC}">
              <c16:uniqueId val="{00000003-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Sheet1!$B$2:$B$8</c:f>
              <c:numCache>
                <c:formatCode>0%</c:formatCode>
                <c:ptCount val="7"/>
                <c:pt idx="0">
                  <c:v>0.15</c:v>
                </c:pt>
                <c:pt idx="1">
                  <c:v>0.05</c:v>
                </c:pt>
                <c:pt idx="2">
                  <c:v>0.04</c:v>
                </c:pt>
                <c:pt idx="3">
                  <c:v>0.03</c:v>
                </c:pt>
                <c:pt idx="4">
                  <c:v>0.3</c:v>
                </c:pt>
                <c:pt idx="5">
                  <c:v>0.16</c:v>
                </c:pt>
                <c:pt idx="6">
                  <c:v>0.23</c:v>
                </c:pt>
              </c:numCache>
            </c:numRef>
          </c:val>
          <c:extLst>
            <c:ext xmlns:c16="http://schemas.microsoft.com/office/drawing/2014/chart" uri="{C3380CC4-5D6E-409C-BE32-E72D297353CC}">
              <c16:uniqueId val="{00000000-1B47-F54B-86C2-3A58487A7365}"/>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Sheet1!$B$2:$B$8</c:f>
              <c:numCache>
                <c:formatCode>0%</c:formatCode>
                <c:ptCount val="7"/>
                <c:pt idx="0">
                  <c:v>0.15</c:v>
                </c:pt>
                <c:pt idx="1">
                  <c:v>0.05</c:v>
                </c:pt>
                <c:pt idx="2">
                  <c:v>0.03</c:v>
                </c:pt>
                <c:pt idx="3">
                  <c:v>0.02</c:v>
                </c:pt>
                <c:pt idx="4">
                  <c:v>0.34</c:v>
                </c:pt>
                <c:pt idx="5">
                  <c:v>0.17</c:v>
                </c:pt>
                <c:pt idx="6">
                  <c:v>0.19</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Hispanics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Sheet1!$C$2:$C$8</c:f>
              <c:numCache>
                <c:formatCode>0%</c:formatCode>
                <c:ptCount val="7"/>
                <c:pt idx="0">
                  <c:v>0.14000000000000001</c:v>
                </c:pt>
                <c:pt idx="1">
                  <c:v>0.05</c:v>
                </c:pt>
                <c:pt idx="2">
                  <c:v>0.04</c:v>
                </c:pt>
                <c:pt idx="3">
                  <c:v>0.03</c:v>
                </c:pt>
                <c:pt idx="4">
                  <c:v>0.27</c:v>
                </c:pt>
                <c:pt idx="5">
                  <c:v>0.16</c:v>
                </c:pt>
                <c:pt idx="6">
                  <c:v>0.27</c:v>
                </c:pt>
              </c:numCache>
            </c:numRef>
          </c:val>
          <c:extLst>
            <c:ext xmlns:c16="http://schemas.microsoft.com/office/drawing/2014/chart" uri="{C3380CC4-5D6E-409C-BE32-E72D297353CC}">
              <c16:uniqueId val="{00000000-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More students start low-income and end up high-income</c:v>
                </c:pt>
                <c:pt idx="1">
                  <c:v>High average student income 10 years after graduation</c:v>
                </c:pt>
                <c:pt idx="2">
                  <c:v>College/University size</c:v>
                </c:pt>
                <c:pt idx="3">
                  <c:v>Diversity (e.g., racial, economic)</c:v>
                </c:pt>
                <c:pt idx="4">
                  <c:v>Campus safety</c:v>
                </c:pt>
                <c:pt idx="5">
                  <c:v>Opportunities to engage socially (e.g., clubs, athletics, parties)</c:v>
                </c:pt>
                <c:pt idx="6">
                  <c:v>Knowing someone who attends</c:v>
                </c:pt>
                <c:pt idx="7">
                  <c:v>Ability to participate in research</c:v>
                </c:pt>
                <c:pt idx="8">
                  <c:v>Programs/Majors offered</c:v>
                </c:pt>
                <c:pt idx="9">
                  <c:v>Academic profile/classroom experience (e.g., graduation rate, student/faculty ratio)</c:v>
                </c:pt>
                <c:pt idx="10">
                  <c:v>Cost (e.g., tuition, fees, housing)</c:v>
                </c:pt>
                <c:pt idx="11">
                  <c:v>Financial aid available</c:v>
                </c:pt>
                <c:pt idx="12">
                  <c:v>Location</c:v>
                </c:pt>
              </c:strCache>
            </c:strRef>
          </c:cat>
          <c:val>
            <c:numRef>
              <c:f>Sheet1!$B$2:$B$14</c:f>
              <c:numCache>
                <c:formatCode>0%</c:formatCode>
                <c:ptCount val="13"/>
                <c:pt idx="0">
                  <c:v>0.13</c:v>
                </c:pt>
                <c:pt idx="1">
                  <c:v>0.11</c:v>
                </c:pt>
                <c:pt idx="2">
                  <c:v>0.11</c:v>
                </c:pt>
                <c:pt idx="3">
                  <c:v>0.22</c:v>
                </c:pt>
                <c:pt idx="4">
                  <c:v>0.34</c:v>
                </c:pt>
                <c:pt idx="5">
                  <c:v>0.15</c:v>
                </c:pt>
                <c:pt idx="6">
                  <c:v>0.08</c:v>
                </c:pt>
                <c:pt idx="7">
                  <c:v>0.14000000000000001</c:v>
                </c:pt>
                <c:pt idx="8">
                  <c:v>0.56999999999999995</c:v>
                </c:pt>
                <c:pt idx="9">
                  <c:v>0.31</c:v>
                </c:pt>
                <c:pt idx="10">
                  <c:v>0.67</c:v>
                </c:pt>
                <c:pt idx="11">
                  <c:v>0.59</c:v>
                </c:pt>
                <c:pt idx="12">
                  <c:v>0.55000000000000004</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None of the above</c:v>
                </c:pt>
                <c:pt idx="1">
                  <c:v>Other (please specify)</c:v>
                </c:pt>
                <c:pt idx="2">
                  <c:v>Social media influencers</c:v>
                </c:pt>
                <c:pt idx="3">
                  <c:v>College/university websites</c:v>
                </c:pt>
                <c:pt idx="4">
                  <c:v>Campus visit</c:v>
                </c:pt>
                <c:pt idx="5">
                  <c:v>College/university brochures (online or offline)</c:v>
                </c:pt>
                <c:pt idx="6">
                  <c:v>High school counselor/teacher</c:v>
                </c:pt>
                <c:pt idx="7">
                  <c:v>Friends/classmates</c:v>
                </c:pt>
                <c:pt idx="8">
                  <c:v>Siblings/cousins/other family</c:v>
                </c:pt>
                <c:pt idx="9">
                  <c:v>Parents/guardians</c:v>
                </c:pt>
              </c:strCache>
            </c:strRef>
          </c:cat>
          <c:val>
            <c:numRef>
              <c:f>Sheet1!$B$2:$B$11</c:f>
              <c:numCache>
                <c:formatCode>0%</c:formatCode>
                <c:ptCount val="10"/>
                <c:pt idx="0">
                  <c:v>0.09</c:v>
                </c:pt>
                <c:pt idx="1">
                  <c:v>0.04</c:v>
                </c:pt>
                <c:pt idx="2">
                  <c:v>0.15</c:v>
                </c:pt>
                <c:pt idx="3">
                  <c:v>0.28999999999999998</c:v>
                </c:pt>
                <c:pt idx="4">
                  <c:v>0.23</c:v>
                </c:pt>
                <c:pt idx="5">
                  <c:v>0.26</c:v>
                </c:pt>
                <c:pt idx="6">
                  <c:v>0.36</c:v>
                </c:pt>
                <c:pt idx="7">
                  <c:v>0.35</c:v>
                </c:pt>
                <c:pt idx="8">
                  <c:v>0.31</c:v>
                </c:pt>
                <c:pt idx="9">
                  <c:v>0.47</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28536B"/>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0.7214</cdr:x>
      <cdr:y>0.26502</cdr:y>
    </cdr:from>
    <cdr:to>
      <cdr:x>0.92596</cdr:x>
      <cdr:y>0.38925</cdr:y>
    </cdr:to>
    <cdr:sp macro="" textlink="">
      <cdr:nvSpPr>
        <cdr:cNvPr id="2" name="TextBox 1">
          <a:extLst xmlns:a="http://schemas.openxmlformats.org/drawingml/2006/main">
            <a:ext uri="{FF2B5EF4-FFF2-40B4-BE49-F238E27FC236}">
              <a16:creationId xmlns:a16="http://schemas.microsoft.com/office/drawing/2014/main" id="{14A1767E-BDB2-C878-B3EE-C7E4B12238CD}"/>
            </a:ext>
          </a:extLst>
        </cdr:cNvPr>
        <cdr:cNvSpPr txBox="1"/>
      </cdr:nvSpPr>
      <cdr:spPr>
        <a:xfrm xmlns:a="http://schemas.openxmlformats.org/drawingml/2006/main">
          <a:off x="4455309" y="923981"/>
          <a:ext cx="1263316" cy="4331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Very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44%</a:t>
          </a:r>
        </a:p>
      </cdr:txBody>
    </cdr:sp>
  </cdr:relSizeAnchor>
  <cdr:relSizeAnchor xmlns:cdr="http://schemas.openxmlformats.org/drawingml/2006/chartDrawing">
    <cdr:from>
      <cdr:x>0.08699</cdr:x>
      <cdr:y>0.683</cdr:y>
    </cdr:from>
    <cdr:to>
      <cdr:x>0.29155</cdr:x>
      <cdr:y>0.87283</cdr:y>
    </cdr:to>
    <cdr:sp macro="" textlink="">
      <cdr:nvSpPr>
        <cdr:cNvPr id="3" name="TextBox 1">
          <a:extLst xmlns:a="http://schemas.openxmlformats.org/drawingml/2006/main">
            <a:ext uri="{FF2B5EF4-FFF2-40B4-BE49-F238E27FC236}">
              <a16:creationId xmlns:a16="http://schemas.microsoft.com/office/drawing/2014/main" id="{60D51422-23E1-304B-039D-7048DF2B311E}"/>
            </a:ext>
          </a:extLst>
        </cdr:cNvPr>
        <cdr:cNvSpPr txBox="1"/>
      </cdr:nvSpPr>
      <cdr:spPr>
        <a:xfrm xmlns:a="http://schemas.openxmlformats.org/drawingml/2006/main">
          <a:off x="537255" y="2381276"/>
          <a:ext cx="1263316" cy="6618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42%</a:t>
          </a:r>
        </a:p>
      </cdr:txBody>
    </cdr:sp>
  </cdr:relSizeAnchor>
  <cdr:relSizeAnchor xmlns:cdr="http://schemas.openxmlformats.org/drawingml/2006/chartDrawing">
    <cdr:from>
      <cdr:x>0.16241</cdr:x>
      <cdr:y>0.04028</cdr:y>
    </cdr:from>
    <cdr:to>
      <cdr:x>0.36697</cdr:x>
      <cdr:y>0.20325</cdr:y>
    </cdr:to>
    <cdr:sp macro="" textlink="">
      <cdr:nvSpPr>
        <cdr:cNvPr id="4" name="TextBox 1">
          <a:extLst xmlns:a="http://schemas.openxmlformats.org/drawingml/2006/main">
            <a:ext uri="{FF2B5EF4-FFF2-40B4-BE49-F238E27FC236}">
              <a16:creationId xmlns:a16="http://schemas.microsoft.com/office/drawing/2014/main" id="{B448A8A3-05ED-E849-208F-C963AA711422}"/>
            </a:ext>
          </a:extLst>
        </cdr:cNvPr>
        <cdr:cNvSpPr txBox="1"/>
      </cdr:nvSpPr>
      <cdr:spPr>
        <a:xfrm xmlns:a="http://schemas.openxmlformats.org/drawingml/2006/main">
          <a:off x="1003049" y="140421"/>
          <a:ext cx="1263316" cy="568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not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8%</a:t>
          </a:r>
        </a:p>
      </cdr:txBody>
    </cdr:sp>
  </cdr:relSizeAnchor>
  <cdr:relSizeAnchor xmlns:cdr="http://schemas.openxmlformats.org/drawingml/2006/chartDrawing">
    <cdr:from>
      <cdr:x>0.48509</cdr:x>
      <cdr:y>0</cdr:y>
    </cdr:from>
    <cdr:to>
      <cdr:x>0.54743</cdr:x>
      <cdr:y>0.09789</cdr:y>
    </cdr:to>
    <cdr:cxnSp macro="">
      <cdr:nvCxnSpPr>
        <cdr:cNvPr id="6" name="Straight Connector 5">
          <a:extLst xmlns:a="http://schemas.openxmlformats.org/drawingml/2006/main">
            <a:ext uri="{FF2B5EF4-FFF2-40B4-BE49-F238E27FC236}">
              <a16:creationId xmlns:a16="http://schemas.microsoft.com/office/drawing/2014/main" id="{C1898707-3108-9AC9-A7BF-279FA8449837}"/>
            </a:ext>
          </a:extLst>
        </cdr:cNvPr>
        <cdr:cNvCxnSpPr/>
      </cdr:nvCxnSpPr>
      <cdr:spPr>
        <a:xfrm xmlns:a="http://schemas.openxmlformats.org/drawingml/2006/main" flipH="1">
          <a:off x="2995864" y="0"/>
          <a:ext cx="385011" cy="341280"/>
        </a:xfrm>
        <a:prstGeom xmlns:a="http://schemas.openxmlformats.org/drawingml/2006/main" prst="line">
          <a:avLst/>
        </a:prstGeom>
        <a:ln xmlns:a="http://schemas.openxmlformats.org/drawingml/2006/main">
          <a:solidFill>
            <a:srgbClr val="28536B"/>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9B21-B3E6-8845-862A-AE556E4156B1}"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104F0-D1FC-AA4B-B05E-14FF35967053}" type="slidenum">
              <a:rPr lang="en-US" smtClean="0"/>
              <a:t>‹#›</a:t>
            </a:fld>
            <a:endParaRPr lang="en-US"/>
          </a:p>
        </p:txBody>
      </p:sp>
    </p:spTree>
    <p:extLst>
      <p:ext uri="{BB962C8B-B14F-4D97-AF65-F5344CB8AC3E}">
        <p14:creationId xmlns:p14="http://schemas.microsoft.com/office/powerpoint/2010/main" val="93170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104F0-D1FC-AA4B-B05E-14FF35967053}" type="slidenum">
              <a:rPr lang="en-US" smtClean="0"/>
              <a:t>1</a:t>
            </a:fld>
            <a:endParaRPr lang="en-US"/>
          </a:p>
        </p:txBody>
      </p:sp>
    </p:spTree>
    <p:extLst>
      <p:ext uri="{BB962C8B-B14F-4D97-AF65-F5344CB8AC3E}">
        <p14:creationId xmlns:p14="http://schemas.microsoft.com/office/powerpoint/2010/main" val="28638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10</a:t>
            </a:fld>
            <a:endParaRPr lang="en-US"/>
          </a:p>
        </p:txBody>
      </p:sp>
    </p:spTree>
    <p:extLst>
      <p:ext uri="{BB962C8B-B14F-4D97-AF65-F5344CB8AC3E}">
        <p14:creationId xmlns:p14="http://schemas.microsoft.com/office/powerpoint/2010/main" val="4095659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11</a:t>
            </a:fld>
            <a:endParaRPr lang="en-US"/>
          </a:p>
        </p:txBody>
      </p:sp>
    </p:spTree>
    <p:extLst>
      <p:ext uri="{BB962C8B-B14F-4D97-AF65-F5344CB8AC3E}">
        <p14:creationId xmlns:p14="http://schemas.microsoft.com/office/powerpoint/2010/main" val="290131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12</a:t>
            </a:fld>
            <a:endParaRPr lang="en-US"/>
          </a:p>
        </p:txBody>
      </p:sp>
    </p:spTree>
    <p:extLst>
      <p:ext uri="{BB962C8B-B14F-4D97-AF65-F5344CB8AC3E}">
        <p14:creationId xmlns:p14="http://schemas.microsoft.com/office/powerpoint/2010/main" val="1279404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13</a:t>
            </a:fld>
            <a:endParaRPr lang="en-US"/>
          </a:p>
        </p:txBody>
      </p:sp>
    </p:spTree>
    <p:extLst>
      <p:ext uri="{BB962C8B-B14F-4D97-AF65-F5344CB8AC3E}">
        <p14:creationId xmlns:p14="http://schemas.microsoft.com/office/powerpoint/2010/main" val="303255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14</a:t>
            </a:fld>
            <a:endParaRPr lang="en-US"/>
          </a:p>
        </p:txBody>
      </p:sp>
    </p:spTree>
    <p:extLst>
      <p:ext uri="{BB962C8B-B14F-4D97-AF65-F5344CB8AC3E}">
        <p14:creationId xmlns:p14="http://schemas.microsoft.com/office/powerpoint/2010/main" val="25871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15</a:t>
            </a:fld>
            <a:endParaRPr lang="en-US"/>
          </a:p>
        </p:txBody>
      </p:sp>
    </p:spTree>
    <p:extLst>
      <p:ext uri="{BB962C8B-B14F-4D97-AF65-F5344CB8AC3E}">
        <p14:creationId xmlns:p14="http://schemas.microsoft.com/office/powerpoint/2010/main" val="1394447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16</a:t>
            </a:fld>
            <a:endParaRPr lang="en-US"/>
          </a:p>
        </p:txBody>
      </p:sp>
    </p:spTree>
    <p:extLst>
      <p:ext uri="{BB962C8B-B14F-4D97-AF65-F5344CB8AC3E}">
        <p14:creationId xmlns:p14="http://schemas.microsoft.com/office/powerpoint/2010/main" val="12967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42940"/>
                </a:solidFill>
                <a:latin typeface="Open Sans Light" pitchFamily="2" charset="0"/>
                <a:ea typeface="Open Sans Light" pitchFamily="2" charset="0"/>
              </a:rPr>
              <a:t>.</a:t>
            </a:r>
          </a:p>
        </p:txBody>
      </p:sp>
      <p:sp>
        <p:nvSpPr>
          <p:cNvPr id="4" name="Slide Number Placeholder 3"/>
          <p:cNvSpPr>
            <a:spLocks noGrp="1"/>
          </p:cNvSpPr>
          <p:nvPr>
            <p:ph type="sldNum" sz="quarter" idx="5"/>
          </p:nvPr>
        </p:nvSpPr>
        <p:spPr/>
        <p:txBody>
          <a:bodyPr/>
          <a:lstStyle/>
          <a:p>
            <a:fld id="{948104F0-D1FC-AA4B-B05E-14FF35967053}" type="slidenum">
              <a:rPr lang="en-US" smtClean="0"/>
              <a:t>17</a:t>
            </a:fld>
            <a:endParaRPr lang="en-US"/>
          </a:p>
        </p:txBody>
      </p:sp>
    </p:spTree>
    <p:extLst>
      <p:ext uri="{BB962C8B-B14F-4D97-AF65-F5344CB8AC3E}">
        <p14:creationId xmlns:p14="http://schemas.microsoft.com/office/powerpoint/2010/main" val="3654634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18</a:t>
            </a:fld>
            <a:endParaRPr lang="en-US"/>
          </a:p>
        </p:txBody>
      </p:sp>
    </p:spTree>
    <p:extLst>
      <p:ext uri="{BB962C8B-B14F-4D97-AF65-F5344CB8AC3E}">
        <p14:creationId xmlns:p14="http://schemas.microsoft.com/office/powerpoint/2010/main" val="382283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19</a:t>
            </a:fld>
            <a:endParaRPr lang="en-US"/>
          </a:p>
        </p:txBody>
      </p:sp>
    </p:spTree>
    <p:extLst>
      <p:ext uri="{BB962C8B-B14F-4D97-AF65-F5344CB8AC3E}">
        <p14:creationId xmlns:p14="http://schemas.microsoft.com/office/powerpoint/2010/main" val="332853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a:t>
            </a:fld>
            <a:endParaRPr lang="en-US"/>
          </a:p>
        </p:txBody>
      </p:sp>
    </p:spTree>
    <p:extLst>
      <p:ext uri="{BB962C8B-B14F-4D97-AF65-F5344CB8AC3E}">
        <p14:creationId xmlns:p14="http://schemas.microsoft.com/office/powerpoint/2010/main" val="221962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20</a:t>
            </a:fld>
            <a:endParaRPr lang="en-US"/>
          </a:p>
        </p:txBody>
      </p:sp>
    </p:spTree>
    <p:extLst>
      <p:ext uri="{BB962C8B-B14F-4D97-AF65-F5344CB8AC3E}">
        <p14:creationId xmlns:p14="http://schemas.microsoft.com/office/powerpoint/2010/main" val="4166289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21</a:t>
            </a:fld>
            <a:endParaRPr lang="en-US"/>
          </a:p>
        </p:txBody>
      </p:sp>
    </p:spTree>
    <p:extLst>
      <p:ext uri="{BB962C8B-B14F-4D97-AF65-F5344CB8AC3E}">
        <p14:creationId xmlns:p14="http://schemas.microsoft.com/office/powerpoint/2010/main" val="3882377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22</a:t>
            </a:fld>
            <a:endParaRPr lang="en-US"/>
          </a:p>
        </p:txBody>
      </p:sp>
    </p:spTree>
    <p:extLst>
      <p:ext uri="{BB962C8B-B14F-4D97-AF65-F5344CB8AC3E}">
        <p14:creationId xmlns:p14="http://schemas.microsoft.com/office/powerpoint/2010/main" val="2678275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23</a:t>
            </a:fld>
            <a:endParaRPr lang="en-US"/>
          </a:p>
        </p:txBody>
      </p:sp>
    </p:spTree>
    <p:extLst>
      <p:ext uri="{BB962C8B-B14F-4D97-AF65-F5344CB8AC3E}">
        <p14:creationId xmlns:p14="http://schemas.microsoft.com/office/powerpoint/2010/main" val="180082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24</a:t>
            </a:fld>
            <a:endParaRPr lang="en-US"/>
          </a:p>
        </p:txBody>
      </p:sp>
    </p:spTree>
    <p:extLst>
      <p:ext uri="{BB962C8B-B14F-4D97-AF65-F5344CB8AC3E}">
        <p14:creationId xmlns:p14="http://schemas.microsoft.com/office/powerpoint/2010/main" val="95688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25</a:t>
            </a:fld>
            <a:endParaRPr lang="en-US"/>
          </a:p>
        </p:txBody>
      </p:sp>
    </p:spTree>
    <p:extLst>
      <p:ext uri="{BB962C8B-B14F-4D97-AF65-F5344CB8AC3E}">
        <p14:creationId xmlns:p14="http://schemas.microsoft.com/office/powerpoint/2010/main" val="1036984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26</a:t>
            </a:fld>
            <a:endParaRPr lang="en-US"/>
          </a:p>
        </p:txBody>
      </p:sp>
    </p:spTree>
    <p:extLst>
      <p:ext uri="{BB962C8B-B14F-4D97-AF65-F5344CB8AC3E}">
        <p14:creationId xmlns:p14="http://schemas.microsoft.com/office/powerpoint/2010/main" val="4120922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27</a:t>
            </a:fld>
            <a:endParaRPr lang="en-US"/>
          </a:p>
        </p:txBody>
      </p:sp>
    </p:spTree>
    <p:extLst>
      <p:ext uri="{BB962C8B-B14F-4D97-AF65-F5344CB8AC3E}">
        <p14:creationId xmlns:p14="http://schemas.microsoft.com/office/powerpoint/2010/main" val="2134715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28</a:t>
            </a:fld>
            <a:endParaRPr lang="en-US"/>
          </a:p>
        </p:txBody>
      </p:sp>
    </p:spTree>
    <p:extLst>
      <p:ext uri="{BB962C8B-B14F-4D97-AF65-F5344CB8AC3E}">
        <p14:creationId xmlns:p14="http://schemas.microsoft.com/office/powerpoint/2010/main" val="246316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29</a:t>
            </a:fld>
            <a:endParaRPr lang="en-US"/>
          </a:p>
        </p:txBody>
      </p:sp>
    </p:spTree>
    <p:extLst>
      <p:ext uri="{BB962C8B-B14F-4D97-AF65-F5344CB8AC3E}">
        <p14:creationId xmlns:p14="http://schemas.microsoft.com/office/powerpoint/2010/main" val="1800821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a:t>
            </a:fld>
            <a:endParaRPr lang="en-US"/>
          </a:p>
        </p:txBody>
      </p:sp>
    </p:spTree>
    <p:extLst>
      <p:ext uri="{BB962C8B-B14F-4D97-AF65-F5344CB8AC3E}">
        <p14:creationId xmlns:p14="http://schemas.microsoft.com/office/powerpoint/2010/main" val="1558632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30</a:t>
            </a:fld>
            <a:endParaRPr lang="en-US"/>
          </a:p>
        </p:txBody>
      </p:sp>
    </p:spTree>
    <p:extLst>
      <p:ext uri="{BB962C8B-B14F-4D97-AF65-F5344CB8AC3E}">
        <p14:creationId xmlns:p14="http://schemas.microsoft.com/office/powerpoint/2010/main" val="3702457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31</a:t>
            </a:fld>
            <a:endParaRPr lang="en-US"/>
          </a:p>
        </p:txBody>
      </p:sp>
    </p:spTree>
    <p:extLst>
      <p:ext uri="{BB962C8B-B14F-4D97-AF65-F5344CB8AC3E}">
        <p14:creationId xmlns:p14="http://schemas.microsoft.com/office/powerpoint/2010/main" val="2952722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32</a:t>
            </a:fld>
            <a:endParaRPr lang="en-US"/>
          </a:p>
        </p:txBody>
      </p:sp>
    </p:spTree>
    <p:extLst>
      <p:ext uri="{BB962C8B-B14F-4D97-AF65-F5344CB8AC3E}">
        <p14:creationId xmlns:p14="http://schemas.microsoft.com/office/powerpoint/2010/main" val="3044486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33</a:t>
            </a:fld>
            <a:endParaRPr lang="en-US"/>
          </a:p>
        </p:txBody>
      </p:sp>
    </p:spTree>
    <p:extLst>
      <p:ext uri="{BB962C8B-B14F-4D97-AF65-F5344CB8AC3E}">
        <p14:creationId xmlns:p14="http://schemas.microsoft.com/office/powerpoint/2010/main" val="2162713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endParaRPr lang="en-US" dirty="0">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34</a:t>
            </a:fld>
            <a:endParaRPr lang="en-US"/>
          </a:p>
        </p:txBody>
      </p:sp>
    </p:spTree>
    <p:extLst>
      <p:ext uri="{BB962C8B-B14F-4D97-AF65-F5344CB8AC3E}">
        <p14:creationId xmlns:p14="http://schemas.microsoft.com/office/powerpoint/2010/main" val="110684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4</a:t>
            </a:fld>
            <a:endParaRPr lang="en-US"/>
          </a:p>
        </p:txBody>
      </p:sp>
    </p:spTree>
    <p:extLst>
      <p:ext uri="{BB962C8B-B14F-4D97-AF65-F5344CB8AC3E}">
        <p14:creationId xmlns:p14="http://schemas.microsoft.com/office/powerpoint/2010/main" val="337766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5</a:t>
            </a:fld>
            <a:endParaRPr lang="en-US"/>
          </a:p>
        </p:txBody>
      </p:sp>
    </p:spTree>
    <p:extLst>
      <p:ext uri="{BB962C8B-B14F-4D97-AF65-F5344CB8AC3E}">
        <p14:creationId xmlns:p14="http://schemas.microsoft.com/office/powerpoint/2010/main" val="49789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6</a:t>
            </a:fld>
            <a:endParaRPr lang="en-US"/>
          </a:p>
        </p:txBody>
      </p:sp>
    </p:spTree>
    <p:extLst>
      <p:ext uri="{BB962C8B-B14F-4D97-AF65-F5344CB8AC3E}">
        <p14:creationId xmlns:p14="http://schemas.microsoft.com/office/powerpoint/2010/main" val="9075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7</a:t>
            </a:fld>
            <a:endParaRPr lang="en-US"/>
          </a:p>
        </p:txBody>
      </p:sp>
    </p:spTree>
    <p:extLst>
      <p:ext uri="{BB962C8B-B14F-4D97-AF65-F5344CB8AC3E}">
        <p14:creationId xmlns:p14="http://schemas.microsoft.com/office/powerpoint/2010/main" val="209803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8</a:t>
            </a:fld>
            <a:endParaRPr lang="en-US"/>
          </a:p>
        </p:txBody>
      </p:sp>
    </p:spTree>
    <p:extLst>
      <p:ext uri="{BB962C8B-B14F-4D97-AF65-F5344CB8AC3E}">
        <p14:creationId xmlns:p14="http://schemas.microsoft.com/office/powerpoint/2010/main" val="16643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9</a:t>
            </a:fld>
            <a:endParaRPr lang="en-US"/>
          </a:p>
        </p:txBody>
      </p:sp>
    </p:spTree>
    <p:extLst>
      <p:ext uri="{BB962C8B-B14F-4D97-AF65-F5344CB8AC3E}">
        <p14:creationId xmlns:p14="http://schemas.microsoft.com/office/powerpoint/2010/main" val="362666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3/1/24</a:t>
            </a:fld>
            <a:endParaRPr lang="en-US"/>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04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82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83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9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1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22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7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9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3/1/24</a:t>
            </a:fld>
            <a:endParaRPr lang="en-US"/>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256799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6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45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3/1/24</a:t>
            </a:fld>
            <a:endParaRPr lang="en-US"/>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a:p>
        </p:txBody>
      </p:sp>
    </p:spTree>
    <p:extLst>
      <p:ext uri="{BB962C8B-B14F-4D97-AF65-F5344CB8AC3E}">
        <p14:creationId xmlns:p14="http://schemas.microsoft.com/office/powerpoint/2010/main" val="21400999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7" r:id="rId6"/>
    <p:sldLayoutId id="2147483782" r:id="rId7"/>
    <p:sldLayoutId id="2147483783" r:id="rId8"/>
    <p:sldLayoutId id="2147483784" r:id="rId9"/>
    <p:sldLayoutId id="2147483786" r:id="rId10"/>
    <p:sldLayoutId id="21474837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chart" Target="../charts/chart1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2.sv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514A2A-32FB-4D34-0664-358C1613F8D1}"/>
              </a:ext>
            </a:extLst>
          </p:cNvPr>
          <p:cNvSpPr/>
          <p:nvPr/>
        </p:nvSpPr>
        <p:spPr>
          <a:xfrm>
            <a:off x="292443" y="855419"/>
            <a:ext cx="6845603"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C1C00-E51F-9665-57A0-53E0CEEF032F}"/>
              </a:ext>
            </a:extLst>
          </p:cNvPr>
          <p:cNvSpPr>
            <a:spLocks noGrp="1"/>
          </p:cNvSpPr>
          <p:nvPr>
            <p:ph type="ctrTitle" idx="4294967295"/>
          </p:nvPr>
        </p:nvSpPr>
        <p:spPr>
          <a:xfrm>
            <a:off x="388142" y="1018974"/>
            <a:ext cx="7335838" cy="2209800"/>
          </a:xfrm>
        </p:spPr>
        <p:txBody>
          <a:bodyPr>
            <a:normAutofit/>
          </a:bodyPr>
          <a:lstStyle/>
          <a:p>
            <a:pPr>
              <a:lnSpc>
                <a:spcPct val="90000"/>
              </a:lnSpc>
            </a:pPr>
            <a:r>
              <a:rPr lang="en-US" sz="4800">
                <a:solidFill>
                  <a:srgbClr val="0A7ABF"/>
                </a:solidFill>
                <a:latin typeface="Open Sans" panose="020B0606030504020204" pitchFamily="34" charset="0"/>
                <a:ea typeface="Open Sans" panose="020B0606030504020204" pitchFamily="34" charset="0"/>
                <a:cs typeface="Open Sans" panose="020B0606030504020204" pitchFamily="34" charset="0"/>
              </a:rPr>
              <a:t>Perceptions of Inland Empire Higher Education</a:t>
            </a:r>
          </a:p>
        </p:txBody>
      </p:sp>
      <p:sp>
        <p:nvSpPr>
          <p:cNvPr id="3" name="Subtitle 2">
            <a:extLst>
              <a:ext uri="{FF2B5EF4-FFF2-40B4-BE49-F238E27FC236}">
                <a16:creationId xmlns:a16="http://schemas.microsoft.com/office/drawing/2014/main" id="{7B8E932E-D798-753F-4CEB-A75D16B26D99}"/>
              </a:ext>
            </a:extLst>
          </p:cNvPr>
          <p:cNvSpPr>
            <a:spLocks noGrp="1"/>
          </p:cNvSpPr>
          <p:nvPr>
            <p:ph type="subTitle" idx="4294967295"/>
          </p:nvPr>
        </p:nvSpPr>
        <p:spPr>
          <a:xfrm>
            <a:off x="494871" y="3228774"/>
            <a:ext cx="6247120" cy="1352673"/>
          </a:xfrm>
        </p:spPr>
        <p:txBody>
          <a:bodyPr>
            <a:noAutofit/>
          </a:bodyPr>
          <a:lstStyle/>
          <a:p>
            <a:pPr marL="0" indent="0">
              <a:buNone/>
            </a:pPr>
            <a:r>
              <a:rPr lang="en-US" sz="3200" dirty="0">
                <a:solidFill>
                  <a:srgbClr val="F1582D"/>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p>
        </p:txBody>
      </p:sp>
      <p:sp>
        <p:nvSpPr>
          <p:cNvPr id="8" name="Rectangle 7">
            <a:extLst>
              <a:ext uri="{FF2B5EF4-FFF2-40B4-BE49-F238E27FC236}">
                <a16:creationId xmlns:a16="http://schemas.microsoft.com/office/drawing/2014/main" id="{E4C7FF02-BBF4-117E-FA38-D3A405C56E5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oman in graduation gown hugging person">
            <a:extLst>
              <a:ext uri="{FF2B5EF4-FFF2-40B4-BE49-F238E27FC236}">
                <a16:creationId xmlns:a16="http://schemas.microsoft.com/office/drawing/2014/main" id="{291A6F25-0CCD-DE83-AAC6-670D7EB3614B}"/>
              </a:ext>
            </a:extLst>
          </p:cNvPr>
          <p:cNvPicPr>
            <a:picLocks noChangeAspect="1"/>
          </p:cNvPicPr>
          <p:nvPr/>
        </p:nvPicPr>
        <p:blipFill rotWithShape="1">
          <a:blip r:embed="rId3"/>
          <a:srcRect l="13052" r="32189"/>
          <a:stretch/>
        </p:blipFill>
        <p:spPr>
          <a:xfrm>
            <a:off x="7233746" y="855419"/>
            <a:ext cx="4773376" cy="5811387"/>
          </a:xfrm>
          <a:prstGeom prst="rect">
            <a:avLst/>
          </a:prstGeom>
        </p:spPr>
      </p:pic>
      <p:pic>
        <p:nvPicPr>
          <p:cNvPr id="17" name="Picture 16" descr="A close up of a logo&#10;&#10;Description automatically generated">
            <a:extLst>
              <a:ext uri="{FF2B5EF4-FFF2-40B4-BE49-F238E27FC236}">
                <a16:creationId xmlns:a16="http://schemas.microsoft.com/office/drawing/2014/main" id="{0BD465DB-5CDD-B760-CDA9-F279EC48A632}"/>
              </a:ext>
            </a:extLst>
          </p:cNvPr>
          <p:cNvPicPr>
            <a:picLocks noChangeAspect="1"/>
          </p:cNvPicPr>
          <p:nvPr/>
        </p:nvPicPr>
        <p:blipFill>
          <a:blip r:embed="rId4"/>
          <a:stretch>
            <a:fillRect/>
          </a:stretch>
        </p:blipFill>
        <p:spPr>
          <a:xfrm>
            <a:off x="10732169" y="336884"/>
            <a:ext cx="674647" cy="682090"/>
          </a:xfrm>
          <a:prstGeom prst="rect">
            <a:avLst/>
          </a:prstGeom>
        </p:spPr>
      </p:pic>
      <p:sp>
        <p:nvSpPr>
          <p:cNvPr id="4" name="Title 1">
            <a:extLst>
              <a:ext uri="{FF2B5EF4-FFF2-40B4-BE49-F238E27FC236}">
                <a16:creationId xmlns:a16="http://schemas.microsoft.com/office/drawing/2014/main" id="{EC85FBE4-B260-2537-A274-DBD8D9391BEA}"/>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147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 </a:t>
            </a:r>
            <a:r>
              <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rPr>
              <a:t>(by age)</a:t>
            </a:r>
          </a:p>
        </p:txBody>
      </p:sp>
      <p:sp>
        <p:nvSpPr>
          <p:cNvPr id="4" name="TextBox 3">
            <a:extLst>
              <a:ext uri="{FF2B5EF4-FFF2-40B4-BE49-F238E27FC236}">
                <a16:creationId xmlns:a16="http://schemas.microsoft.com/office/drawing/2014/main" id="{96F76144-6375-9E0C-02FB-4739AA6967E7}"/>
              </a:ext>
            </a:extLst>
          </p:cNvPr>
          <p:cNvSpPr txBox="1"/>
          <p:nvPr/>
        </p:nvSpPr>
        <p:spPr>
          <a:xfrm>
            <a:off x="8330612" y="2461997"/>
            <a:ext cx="274906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sz="2000" dirty="0">
                <a:solidFill>
                  <a:srgbClr val="28536B"/>
                </a:solidFill>
                <a:latin typeface="Open Sans" panose="020B0606030504020204" pitchFamily="34" charset="0"/>
                <a:ea typeface="Open Sans" panose="020B0606030504020204" pitchFamily="34" charset="0"/>
                <a:cs typeface="Open Sans" panose="020B0606030504020204" pitchFamily="34" charset="0"/>
              </a:rPr>
              <a:t>When we compare participants’ responses by age, we find potential students were significantly less likely than parents of potential students to say a college degree today is very valuable.</a:t>
            </a: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4022320630"/>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B795C21C-CBF3-A3AD-E12D-6ECAE94F1D8D}"/>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36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in the IE when making plans for after high school? </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lueprint with solid fill">
            <a:extLst>
              <a:ext uri="{FF2B5EF4-FFF2-40B4-BE49-F238E27FC236}">
                <a16:creationId xmlns:a16="http://schemas.microsoft.com/office/drawing/2014/main" id="{AB631B64-DC86-7298-FB87-8C9DAF9D1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5" name="Title 1">
            <a:extLst>
              <a:ext uri="{FF2B5EF4-FFF2-40B4-BE49-F238E27FC236}">
                <a16:creationId xmlns:a16="http://schemas.microsoft.com/office/drawing/2014/main" id="{B80C02F1-3E1B-ECC9-BEA6-ADCDDDADCE7E}"/>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8267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32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Shapes Post-High School Decisions? </a:t>
            </a:r>
            <a:endPar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6F76144-6375-9E0C-02FB-4739AA6967E7}"/>
              </a:ext>
            </a:extLst>
          </p:cNvPr>
          <p:cNvSpPr txBox="1"/>
          <p:nvPr/>
        </p:nvSpPr>
        <p:spPr>
          <a:xfrm>
            <a:off x="8612373" y="2911536"/>
            <a:ext cx="2749062" cy="2696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Supporting long-term financial goals and supporting the family’s basic needs are important.</a:t>
            </a:r>
          </a:p>
          <a:p>
            <a:pPr algn="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1221531539"/>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D67210EC-1262-5A12-17AE-B3F1BA539BA4}"/>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492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Shapes Post-High School Decisions for Hispanics? </a:t>
            </a:r>
            <a:endPar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6F76144-6375-9E0C-02FB-4739AA6967E7}"/>
              </a:ext>
            </a:extLst>
          </p:cNvPr>
          <p:cNvSpPr txBox="1"/>
          <p:nvPr/>
        </p:nvSpPr>
        <p:spPr>
          <a:xfrm>
            <a:off x="8483643" y="2064697"/>
            <a:ext cx="274906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were significantly more likely than non-Hispanics to say the ability to support their family’s basic needs matters most. Hispanic/Latinx participants were also significantly less likely to say the ability to support long- term financial goals matters most (compared to non-Hispanics).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1873211914"/>
              </p:ext>
            </p:extLst>
          </p:nvPr>
        </p:nvGraphicFramePr>
        <p:xfrm>
          <a:off x="1110569" y="1772458"/>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6DD5CDBF-0C09-D8AF-CA1E-C81DFBCD305F}"/>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075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525961254"/>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When Selecting a College</a:t>
            </a:r>
          </a:p>
        </p:txBody>
      </p:sp>
      <p:sp>
        <p:nvSpPr>
          <p:cNvPr id="8" name="TextBox 7">
            <a:extLst>
              <a:ext uri="{FF2B5EF4-FFF2-40B4-BE49-F238E27FC236}">
                <a16:creationId xmlns:a16="http://schemas.microsoft.com/office/drawing/2014/main" id="{FCC92F92-E848-39FE-7ED5-D80434410B14}"/>
              </a:ext>
            </a:extLst>
          </p:cNvPr>
          <p:cNvSpPr txBox="1"/>
          <p:nvPr/>
        </p:nvSpPr>
        <p:spPr>
          <a:xfrm>
            <a:off x="8737316" y="3329055"/>
            <a:ext cx="2669500" cy="2677656"/>
          </a:xfrm>
          <a:prstGeom prst="rect">
            <a:avLst/>
          </a:prstGeom>
          <a:noFill/>
        </p:spPr>
        <p:txBody>
          <a:bodyPr wrap="square" lIns="91440" tIns="45720" rIns="91440" bIns="45720" rtlCol="0" anchor="t">
            <a:spAutoFit/>
          </a:bodyPr>
          <a:lstStyle/>
          <a:p>
            <a:r>
              <a:rPr lang="en-US" sz="2400" u="sng" dirty="0">
                <a:solidFill>
                  <a:srgbClr val="F55822"/>
                </a:solidFill>
                <a:latin typeface="Open Sans" panose="020B0606030504020204" pitchFamily="34" charset="0"/>
                <a:ea typeface="Open Sans" panose="020B0606030504020204" pitchFamily="34" charset="0"/>
                <a:cs typeface="Open Sans" panose="020B0606030504020204" pitchFamily="34" charset="0"/>
              </a:rPr>
              <a:t>Cost and financial aid </a:t>
            </a:r>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matter most, followed by programs/majors offered and location</a:t>
            </a:r>
          </a:p>
        </p:txBody>
      </p:sp>
      <p:sp>
        <p:nvSpPr>
          <p:cNvPr id="5" name="Title 1">
            <a:extLst>
              <a:ext uri="{FF2B5EF4-FFF2-40B4-BE49-F238E27FC236}">
                <a16:creationId xmlns:a16="http://schemas.microsoft.com/office/drawing/2014/main" id="{02C6BA46-3368-644F-AFC6-0E1AFD3EC3E7}"/>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0937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2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fontScale="62500" lnSpcReduction="20000"/>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Where do potential students get their information about higher education options?</a:t>
            </a:r>
          </a:p>
          <a:p>
            <a:pPr algn="ctr">
              <a:spcBef>
                <a:spcPct val="0"/>
              </a:spcBef>
              <a:spcAft>
                <a:spcPts val="600"/>
              </a:spcAft>
            </a:pPr>
            <a:endPar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3" name="Oval 2">
            <a:extLst>
              <a:ext uri="{FF2B5EF4-FFF2-40B4-BE49-F238E27FC236}">
                <a16:creationId xmlns:a16="http://schemas.microsoft.com/office/drawing/2014/main" id="{69521899-9D89-4EBB-D7B2-140EBD697D6C}"/>
              </a:ext>
            </a:extLst>
          </p:cNvPr>
          <p:cNvSpPr/>
          <p:nvPr/>
        </p:nvSpPr>
        <p:spPr>
          <a:xfrm>
            <a:off x="5577045" y="4124399"/>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nformation with solid fill">
            <a:extLst>
              <a:ext uri="{FF2B5EF4-FFF2-40B4-BE49-F238E27FC236}">
                <a16:creationId xmlns:a16="http://schemas.microsoft.com/office/drawing/2014/main" id="{9A98F6A2-E389-7E70-D3AC-FFF08EDAAD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9288" y="4306642"/>
            <a:ext cx="914400" cy="914400"/>
          </a:xfrm>
          <a:prstGeom prst="rect">
            <a:avLst/>
          </a:prstGeom>
        </p:spPr>
      </p:pic>
      <p:sp>
        <p:nvSpPr>
          <p:cNvPr id="4" name="Title 1">
            <a:extLst>
              <a:ext uri="{FF2B5EF4-FFF2-40B4-BE49-F238E27FC236}">
                <a16:creationId xmlns:a16="http://schemas.microsoft.com/office/drawing/2014/main" id="{A4EA2585-65B8-40DA-6ED2-050D5BFC0318}"/>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9780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41439" y="1443242"/>
            <a:ext cx="11291505" cy="5110340"/>
          </a:xfrm>
          <a:prstGeom prst="rect">
            <a:avLst/>
          </a:prstGeom>
          <a:solidFill>
            <a:srgbClr val="EB853A">
              <a:alpha val="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988862381"/>
              </p:ext>
            </p:extLst>
          </p:nvPr>
        </p:nvGraphicFramePr>
        <p:xfrm>
          <a:off x="936586" y="1729748"/>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Sources of College Options</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F590CFA-65FD-BAC0-4357-6EEAE8C38865}"/>
              </a:ext>
            </a:extLst>
          </p:cNvPr>
          <p:cNvSpPr txBox="1"/>
          <p:nvPr/>
        </p:nvSpPr>
        <p:spPr>
          <a:xfrm>
            <a:off x="8633039" y="2913641"/>
            <a:ext cx="2622375" cy="3293209"/>
          </a:xfrm>
          <a:prstGeom prst="rect">
            <a:avLst/>
          </a:prstGeom>
          <a:noFill/>
        </p:spPr>
        <p:txBody>
          <a:bodyPr wrap="square" lIns="91440" tIns="45720" rIns="91440" bIns="45720" rtlCol="0" anchor="t">
            <a:spAutoFit/>
          </a:bodyPr>
          <a:lstStyle/>
          <a:p>
            <a:pPr algn="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Parents/guardians primarily shape participants’ knowledge about college and university options. Secondary sources shaping participant knowledge include high school counselors/teachers, friends/classmates, and siblings/cousins/other family.</a:t>
            </a:r>
          </a:p>
        </p:txBody>
      </p:sp>
      <p:sp>
        <p:nvSpPr>
          <p:cNvPr id="8" name="Title 1">
            <a:extLst>
              <a:ext uri="{FF2B5EF4-FFF2-40B4-BE49-F238E27FC236}">
                <a16:creationId xmlns:a16="http://schemas.microsoft.com/office/drawing/2014/main" id="{0A9446DF-FD02-9CD4-3FE1-E2ED57836179}"/>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4112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6CCCB-0EB7-8D1B-FC1B-BDF4F01F33EB}"/>
              </a:ext>
            </a:extLst>
          </p:cNvPr>
          <p:cNvSpPr/>
          <p:nvPr/>
        </p:nvSpPr>
        <p:spPr>
          <a:xfrm>
            <a:off x="1258861" y="3259432"/>
            <a:ext cx="3433059" cy="2391860"/>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12" name="Oval 11">
            <a:extLst>
              <a:ext uri="{FF2B5EF4-FFF2-40B4-BE49-F238E27FC236}">
                <a16:creationId xmlns:a16="http://schemas.microsoft.com/office/drawing/2014/main" id="{0742435D-F991-DCDD-CEFB-34A6B0936A94}"/>
              </a:ext>
            </a:extLst>
          </p:cNvPr>
          <p:cNvSpPr/>
          <p:nvPr/>
        </p:nvSpPr>
        <p:spPr>
          <a:xfrm>
            <a:off x="2010769" y="1837056"/>
            <a:ext cx="2105889" cy="2105889"/>
          </a:xfrm>
          <a:prstGeom prst="ellipse">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810C9-574D-6DB6-0772-0D12A8F88783}"/>
              </a:ext>
            </a:extLst>
          </p:cNvPr>
          <p:cNvSpPr>
            <a:spLocks noGrp="1"/>
          </p:cNvSpPr>
          <p:nvPr>
            <p:ph type="title" idx="4294967295"/>
          </p:nvPr>
        </p:nvSpPr>
        <p:spPr>
          <a:xfrm>
            <a:off x="559481" y="855886"/>
            <a:ext cx="11879262" cy="625290"/>
          </a:xfrm>
        </p:spPr>
        <p:txBody>
          <a:bodyPr>
            <a:normAutofit/>
          </a:bodyPr>
          <a:lstStyle/>
          <a:p>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knowledge and sources</a:t>
            </a:r>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1352294" y="3995465"/>
            <a:ext cx="3174735" cy="760111"/>
          </a:xfrm>
        </p:spPr>
        <p:txBody>
          <a:bodyPr vert="horz" lIns="91440" tIns="45720" rIns="91440" bIns="45720" rtlCol="0" anchor="t">
            <a:noAutofit/>
          </a:bodyPr>
          <a:lstStyle/>
          <a:p>
            <a:pPr marL="0" indent="0" algn="ctr">
              <a:buNone/>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Parents</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are the primary source of information</a:t>
            </a:r>
          </a:p>
        </p:txBody>
      </p:sp>
      <p:sp>
        <p:nvSpPr>
          <p:cNvPr id="4" name="Rectangle 3">
            <a:extLst>
              <a:ext uri="{FF2B5EF4-FFF2-40B4-BE49-F238E27FC236}">
                <a16:creationId xmlns:a16="http://schemas.microsoft.com/office/drawing/2014/main" id="{59B5D265-3BAE-E513-3F91-E0765BD005E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34C0E908-04FB-E4D6-E212-ACFB8A03AC97}"/>
              </a:ext>
            </a:extLst>
          </p:cNvPr>
          <p:cNvPicPr>
            <a:picLocks noChangeAspect="1"/>
          </p:cNvPicPr>
          <p:nvPr/>
        </p:nvPicPr>
        <p:blipFill>
          <a:blip r:embed="rId3"/>
          <a:stretch>
            <a:fillRect/>
          </a:stretch>
        </p:blipFill>
        <p:spPr>
          <a:xfrm>
            <a:off x="10732169" y="336884"/>
            <a:ext cx="674647" cy="682090"/>
          </a:xfrm>
          <a:prstGeom prst="rect">
            <a:avLst/>
          </a:prstGeom>
        </p:spPr>
      </p:pic>
      <p:pic>
        <p:nvPicPr>
          <p:cNvPr id="7" name="Picture 6" descr="A person and person with a child on their shoulders&#10;&#10;Description automatically generated">
            <a:extLst>
              <a:ext uri="{FF2B5EF4-FFF2-40B4-BE49-F238E27FC236}">
                <a16:creationId xmlns:a16="http://schemas.microsoft.com/office/drawing/2014/main" id="{4D0E51F4-309F-6445-D33D-E2EF41DE78DF}"/>
              </a:ext>
            </a:extLst>
          </p:cNvPr>
          <p:cNvPicPr>
            <a:picLocks noChangeAspect="1"/>
          </p:cNvPicPr>
          <p:nvPr/>
        </p:nvPicPr>
        <p:blipFill rotWithShape="1">
          <a:blip r:embed="rId4"/>
          <a:srcRect l="20064" r="23686"/>
          <a:stretch/>
        </p:blipFill>
        <p:spPr>
          <a:xfrm>
            <a:off x="1638767" y="1676046"/>
            <a:ext cx="2105889" cy="2105889"/>
          </a:xfrm>
          <a:prstGeom prst="ellipse">
            <a:avLst/>
          </a:prstGeom>
        </p:spPr>
      </p:pic>
      <p:sp>
        <p:nvSpPr>
          <p:cNvPr id="8" name="Rectangle 7">
            <a:extLst>
              <a:ext uri="{FF2B5EF4-FFF2-40B4-BE49-F238E27FC236}">
                <a16:creationId xmlns:a16="http://schemas.microsoft.com/office/drawing/2014/main" id="{6ECE40E1-C176-33DF-2D1C-4E4025F820A6}"/>
              </a:ext>
            </a:extLst>
          </p:cNvPr>
          <p:cNvSpPr/>
          <p:nvPr/>
        </p:nvSpPr>
        <p:spPr>
          <a:xfrm>
            <a:off x="5477500" y="4199670"/>
            <a:ext cx="5928273" cy="980803"/>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ea typeface="+mn-lt"/>
                <a:cs typeface="+mn-lt"/>
              </a:rPr>
              <a:t>Lack of awareness of low-income eligibility for free/low tuition.</a:t>
            </a:r>
            <a:endParaRPr lang="en-US" sz="2000" dirty="0"/>
          </a:p>
        </p:txBody>
      </p:sp>
      <p:sp>
        <p:nvSpPr>
          <p:cNvPr id="9" name="Rectangle 8">
            <a:extLst>
              <a:ext uri="{FF2B5EF4-FFF2-40B4-BE49-F238E27FC236}">
                <a16:creationId xmlns:a16="http://schemas.microsoft.com/office/drawing/2014/main" id="{DBE96CB6-2094-DBFA-61B0-599BEA34840D}"/>
              </a:ext>
            </a:extLst>
          </p:cNvPr>
          <p:cNvSpPr/>
          <p:nvPr/>
        </p:nvSpPr>
        <p:spPr>
          <a:xfrm>
            <a:off x="5478542" y="2991186"/>
            <a:ext cx="5928273" cy="100427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Decisions based on family financial status NOT goals.</a:t>
            </a:r>
          </a:p>
        </p:txBody>
      </p:sp>
      <p:sp>
        <p:nvSpPr>
          <p:cNvPr id="10" name="Rectangle 9">
            <a:extLst>
              <a:ext uri="{FF2B5EF4-FFF2-40B4-BE49-F238E27FC236}">
                <a16:creationId xmlns:a16="http://schemas.microsoft.com/office/drawing/2014/main" id="{49F1A808-DE94-1CC8-E8E9-9CC2D9156FDA}"/>
              </a:ext>
            </a:extLst>
          </p:cNvPr>
          <p:cNvSpPr/>
          <p:nvPr/>
        </p:nvSpPr>
        <p:spPr>
          <a:xfrm>
            <a:off x="5478542" y="1776419"/>
            <a:ext cx="5928273" cy="1004279"/>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Leads to a lot of misinformation (even with parents with higher education).</a:t>
            </a:r>
          </a:p>
        </p:txBody>
      </p:sp>
      <p:sp>
        <p:nvSpPr>
          <p:cNvPr id="15" name="Content Placeholder 2">
            <a:extLst>
              <a:ext uri="{FF2B5EF4-FFF2-40B4-BE49-F238E27FC236}">
                <a16:creationId xmlns:a16="http://schemas.microsoft.com/office/drawing/2014/main" id="{EF52591F-B010-9197-581F-BF91E9EF3DE6}"/>
              </a:ext>
            </a:extLst>
          </p:cNvPr>
          <p:cNvSpPr txBox="1">
            <a:spLocks/>
          </p:cNvSpPr>
          <p:nvPr/>
        </p:nvSpPr>
        <p:spPr>
          <a:xfrm>
            <a:off x="4939773" y="5384678"/>
            <a:ext cx="7003726" cy="52250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1</a:t>
            </a:r>
            <a:r>
              <a:rPr lang="en-US" baseline="30000" dirty="0">
                <a:solidFill>
                  <a:srgbClr val="28536B"/>
                </a:solidFill>
                <a:latin typeface="Open Sans" panose="020B0606030504020204" pitchFamily="34" charset="0"/>
                <a:ea typeface="Open Sans" panose="020B0606030504020204" pitchFamily="34" charset="0"/>
                <a:cs typeface="Open Sans" panose="020B0606030504020204" pitchFamily="34" charset="0"/>
              </a:rPr>
              <a:t>st</a:t>
            </a: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 generation most likely to rely on </a:t>
            </a:r>
            <a:r>
              <a:rPr lang="en-US" b="1" dirty="0">
                <a:solidFill>
                  <a:srgbClr val="F55822"/>
                </a:solidFill>
                <a:latin typeface="Open Sans" panose="020B0606030504020204" pitchFamily="34" charset="0"/>
                <a:ea typeface="Open Sans" panose="020B0606030504020204" pitchFamily="34" charset="0"/>
                <a:cs typeface="Open Sans" panose="020B0606030504020204" pitchFamily="34" charset="0"/>
              </a:rPr>
              <a:t>online searches</a:t>
            </a:r>
          </a:p>
        </p:txBody>
      </p:sp>
      <p:sp>
        <p:nvSpPr>
          <p:cNvPr id="11" name="Title 1">
            <a:extLst>
              <a:ext uri="{FF2B5EF4-FFF2-40B4-BE49-F238E27FC236}">
                <a16:creationId xmlns:a16="http://schemas.microsoft.com/office/drawing/2014/main" id="{71DDA130-17C9-BF72-F122-2F5586DFE00D}"/>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585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590362" y="1505569"/>
            <a:ext cx="8899525" cy="2593975"/>
          </a:xfrm>
        </p:spPr>
        <p:txBody>
          <a:bodyPr>
            <a:normAutofit fontScale="90000"/>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Understanding barriers to application and misperceptions about institutions</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80C02F1-3E1B-ECC9-BEA6-ADCDDDADCE7E}"/>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Schoolhouse with solid fill">
            <a:extLst>
              <a:ext uri="{FF2B5EF4-FFF2-40B4-BE49-F238E27FC236}">
                <a16:creationId xmlns:a16="http://schemas.microsoft.com/office/drawing/2014/main" id="{66036608-C498-296B-2A47-CF5CC020F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4" y="4344342"/>
            <a:ext cx="914400" cy="914400"/>
          </a:xfrm>
          <a:prstGeom prst="rect">
            <a:avLst/>
          </a:prstGeom>
        </p:spPr>
      </p:pic>
    </p:spTree>
    <p:extLst>
      <p:ext uri="{BB962C8B-B14F-4D97-AF65-F5344CB8AC3E}">
        <p14:creationId xmlns:p14="http://schemas.microsoft.com/office/powerpoint/2010/main" val="1764837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826222"/>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Not Applying</a:t>
            </a:r>
          </a:p>
        </p:txBody>
      </p:sp>
      <p:sp>
        <p:nvSpPr>
          <p:cNvPr id="8" name="TextBox 7">
            <a:extLst>
              <a:ext uri="{FF2B5EF4-FFF2-40B4-BE49-F238E27FC236}">
                <a16:creationId xmlns:a16="http://schemas.microsoft.com/office/drawing/2014/main" id="{FCC92F92-E848-39FE-7ED5-D80434410B14}"/>
              </a:ext>
            </a:extLst>
          </p:cNvPr>
          <p:cNvSpPr txBox="1"/>
          <p:nvPr/>
        </p:nvSpPr>
        <p:spPr>
          <a:xfrm>
            <a:off x="8920233" y="1996801"/>
            <a:ext cx="2444857" cy="4524315"/>
          </a:xfrm>
          <a:prstGeom prst="rect">
            <a:avLst/>
          </a:prstGeom>
          <a:noFill/>
        </p:spPr>
        <p:txBody>
          <a:bodyPr wrap="square" lIns="91440" tIns="45720" rIns="91440" bIns="45720" rtlCol="0" anchor="t">
            <a:spAutoFit/>
          </a:bodyPr>
          <a:lstStyle/>
          <a:p>
            <a:pPr algn="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Finances are the primary reason why potential applicants are not applying to college, with the top reasons being the cost of a degree/program, inflation makes it less affordable, and work conflicts/need to work.</a:t>
            </a:r>
          </a:p>
          <a:p>
            <a:pPr algn="r"/>
            <a:endPar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One in 10 or more do not apply because of fear of not being prepared for math or for courses other than math.</a:t>
            </a:r>
          </a:p>
          <a:p>
            <a:pPr algn="r"/>
            <a:endPar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hart 4">
            <a:extLst>
              <a:ext uri="{FF2B5EF4-FFF2-40B4-BE49-F238E27FC236}">
                <a16:creationId xmlns:a16="http://schemas.microsoft.com/office/drawing/2014/main" id="{5CFC43B7-92E5-E9E1-7B0B-28E57391AEF0}"/>
              </a:ext>
            </a:extLst>
          </p:cNvPr>
          <p:cNvGraphicFramePr/>
          <p:nvPr>
            <p:extLst>
              <p:ext uri="{D42A27DB-BD31-4B8C-83A1-F6EECF244321}">
                <p14:modId xmlns:p14="http://schemas.microsoft.com/office/powerpoint/2010/main" val="3638336962"/>
              </p:ext>
            </p:extLst>
          </p:nvPr>
        </p:nvGraphicFramePr>
        <p:xfrm>
          <a:off x="786683" y="1770350"/>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FB1F971B-9D77-9635-7324-10D293A280C0}"/>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524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1E2FC-0FF9-7C2D-7165-058CB0C14D56}"/>
              </a:ext>
            </a:extLst>
          </p:cNvPr>
          <p:cNvSpPr/>
          <p:nvPr/>
        </p:nvSpPr>
        <p:spPr>
          <a:xfrm>
            <a:off x="471345" y="855419"/>
            <a:ext cx="11291505" cy="5811388"/>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F5AC1C8-1DC4-A914-8E63-6647D00A62F5}"/>
              </a:ext>
            </a:extLst>
          </p:cNvPr>
          <p:cNvSpPr>
            <a:spLocks noGrp="1"/>
          </p:cNvSpPr>
          <p:nvPr>
            <p:ph idx="4294967295"/>
          </p:nvPr>
        </p:nvSpPr>
        <p:spPr>
          <a:xfrm>
            <a:off x="3069583" y="2764325"/>
            <a:ext cx="2650332" cy="459760"/>
          </a:xfrm>
        </p:spPr>
        <p:txBody>
          <a:bodyPr>
            <a:noAutofit/>
          </a:bodyPr>
          <a:lstStyle/>
          <a:p>
            <a:pPr marL="0" indent="0" algn="ctr">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Must reside in San Bernardino or Riverside county</a:t>
            </a: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435B2A9-9B80-EE38-10D4-535882801E03}"/>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146B4BFE-5A20-70B8-9092-72ED2F463DD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4" name="Content Placeholder 7">
            <a:extLst>
              <a:ext uri="{FF2B5EF4-FFF2-40B4-BE49-F238E27FC236}">
                <a16:creationId xmlns:a16="http://schemas.microsoft.com/office/drawing/2014/main" id="{93F3F68C-1BEE-3D01-F904-6F2D1BD64D65}"/>
              </a:ext>
            </a:extLst>
          </p:cNvPr>
          <p:cNvSpPr txBox="1">
            <a:spLocks/>
          </p:cNvSpPr>
          <p:nvPr/>
        </p:nvSpPr>
        <p:spPr>
          <a:xfrm>
            <a:off x="7222331" y="2764325"/>
            <a:ext cx="3688556" cy="4597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 (18-35-yrs) and not currently enrolled</a:t>
            </a:r>
          </a:p>
        </p:txBody>
      </p:sp>
      <p:sp>
        <p:nvSpPr>
          <p:cNvPr id="5" name="Content Placeholder 7">
            <a:extLst>
              <a:ext uri="{FF2B5EF4-FFF2-40B4-BE49-F238E27FC236}">
                <a16:creationId xmlns:a16="http://schemas.microsoft.com/office/drawing/2014/main" id="{292CBF96-503C-4A76-4ADF-7BBCE82BFB03}"/>
              </a:ext>
            </a:extLst>
          </p:cNvPr>
          <p:cNvSpPr txBox="1">
            <a:spLocks/>
          </p:cNvSpPr>
          <p:nvPr/>
        </p:nvSpPr>
        <p:spPr>
          <a:xfrm>
            <a:off x="2723041" y="4767180"/>
            <a:ext cx="2650332" cy="7966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Parent (36-65-yrs) of potential student aged 13–25-yrs</a:t>
            </a:r>
          </a:p>
        </p:txBody>
      </p:sp>
      <p:sp>
        <p:nvSpPr>
          <p:cNvPr id="6" name="Content Placeholder 7">
            <a:extLst>
              <a:ext uri="{FF2B5EF4-FFF2-40B4-BE49-F238E27FC236}">
                <a16:creationId xmlns:a16="http://schemas.microsoft.com/office/drawing/2014/main" id="{1C2B10A0-906B-B496-CAD0-A3167E0D0444}"/>
              </a:ext>
            </a:extLst>
          </p:cNvPr>
          <p:cNvSpPr txBox="1">
            <a:spLocks/>
          </p:cNvSpPr>
          <p:nvPr/>
        </p:nvSpPr>
        <p:spPr>
          <a:xfrm>
            <a:off x="7743825" y="3792174"/>
            <a:ext cx="3167062" cy="221040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Representative sample </a:t>
            </a:r>
          </a:p>
          <a:p>
            <a:pPr marL="457200" lvl="1" indent="0" algn="ctr">
              <a:buFont typeface="Arial" panose="020B0604020202020204" pitchFamily="34" charset="0"/>
              <a:buNone/>
            </a:pPr>
            <a:r>
              <a:rPr lang="en-US" sz="1600">
                <a:solidFill>
                  <a:srgbClr val="0A7ABF"/>
                </a:solidFill>
                <a:latin typeface="Open Sans" panose="020B0606030504020204" pitchFamily="34" charset="0"/>
                <a:ea typeface="Open Sans" panose="020B0606030504020204" pitchFamily="34" charset="0"/>
                <a:cs typeface="Open Sans" panose="020B0606030504020204" pitchFamily="34" charset="0"/>
              </a:rPr>
              <a:t>Hispanic/Latinx, Race, Gender, Highest Ed completed, FAFSA (completed, incomplete, never, unfamiliar), HH income, Number of children in HH, Number of adults in HH, Living Wage (MCM)</a:t>
            </a:r>
          </a:p>
          <a:p>
            <a:pPr marL="0" indent="0" algn="ctr">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C4A5F9FB-448E-1184-EF54-C659C1C267EF}"/>
              </a:ext>
            </a:extLst>
          </p:cNvPr>
          <p:cNvGrpSpPr/>
          <p:nvPr/>
        </p:nvGrpSpPr>
        <p:grpSpPr>
          <a:xfrm>
            <a:off x="1281113" y="4444538"/>
            <a:ext cx="1441928" cy="1441928"/>
            <a:chOff x="1281113" y="4444538"/>
            <a:chExt cx="1441928" cy="1441928"/>
          </a:xfrm>
        </p:grpSpPr>
        <p:sp>
          <p:nvSpPr>
            <p:cNvPr id="10" name="Oval 9">
              <a:extLst>
                <a:ext uri="{FF2B5EF4-FFF2-40B4-BE49-F238E27FC236}">
                  <a16:creationId xmlns:a16="http://schemas.microsoft.com/office/drawing/2014/main" id="{16A0A07B-19E3-AAFC-27A2-E7EEE6373C6D}"/>
                </a:ext>
              </a:extLst>
            </p:cNvPr>
            <p:cNvSpPr/>
            <p:nvPr/>
          </p:nvSpPr>
          <p:spPr>
            <a:xfrm>
              <a:off x="1281113" y="4444538"/>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girl with solid fill">
              <a:extLst>
                <a:ext uri="{FF2B5EF4-FFF2-40B4-BE49-F238E27FC236}">
                  <a16:creationId xmlns:a16="http://schemas.microsoft.com/office/drawing/2014/main" id="{EFAD0FD8-20A2-346D-A9FC-B3A2EE873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5026" y="4649424"/>
              <a:ext cx="914400" cy="914400"/>
            </a:xfrm>
            <a:prstGeom prst="rect">
              <a:avLst/>
            </a:prstGeom>
          </p:spPr>
        </p:pic>
      </p:grpSp>
      <p:grpSp>
        <p:nvGrpSpPr>
          <p:cNvPr id="22" name="Group 21">
            <a:extLst>
              <a:ext uri="{FF2B5EF4-FFF2-40B4-BE49-F238E27FC236}">
                <a16:creationId xmlns:a16="http://schemas.microsoft.com/office/drawing/2014/main" id="{10861C70-E854-9CDC-279D-40BF62136F80}"/>
              </a:ext>
            </a:extLst>
          </p:cNvPr>
          <p:cNvGrpSpPr/>
          <p:nvPr/>
        </p:nvGrpSpPr>
        <p:grpSpPr>
          <a:xfrm>
            <a:off x="1627655" y="2424906"/>
            <a:ext cx="1441928" cy="1441928"/>
            <a:chOff x="1627655" y="2424906"/>
            <a:chExt cx="1441928" cy="1441928"/>
          </a:xfrm>
        </p:grpSpPr>
        <p:sp>
          <p:nvSpPr>
            <p:cNvPr id="9" name="Oval 8">
              <a:extLst>
                <a:ext uri="{FF2B5EF4-FFF2-40B4-BE49-F238E27FC236}">
                  <a16:creationId xmlns:a16="http://schemas.microsoft.com/office/drawing/2014/main" id="{A9855D64-FB96-6156-B8E3-B7D443ECDB5E}"/>
                </a:ext>
              </a:extLst>
            </p:cNvPr>
            <p:cNvSpPr/>
            <p:nvPr/>
          </p:nvSpPr>
          <p:spPr>
            <a:xfrm>
              <a:off x="1627655" y="2424906"/>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ap with pin with solid fill">
              <a:extLst>
                <a:ext uri="{FF2B5EF4-FFF2-40B4-BE49-F238E27FC236}">
                  <a16:creationId xmlns:a16="http://schemas.microsoft.com/office/drawing/2014/main" id="{4BE594B5-602D-FAF8-F9E1-E98F008D7E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1419" y="2623404"/>
              <a:ext cx="914400" cy="914400"/>
            </a:xfrm>
            <a:prstGeom prst="rect">
              <a:avLst/>
            </a:prstGeom>
          </p:spPr>
        </p:pic>
      </p:grpSp>
      <p:grpSp>
        <p:nvGrpSpPr>
          <p:cNvPr id="24" name="Group 23">
            <a:extLst>
              <a:ext uri="{FF2B5EF4-FFF2-40B4-BE49-F238E27FC236}">
                <a16:creationId xmlns:a16="http://schemas.microsoft.com/office/drawing/2014/main" id="{198DD469-438A-0D48-447D-EAAB3FFE8C40}"/>
              </a:ext>
            </a:extLst>
          </p:cNvPr>
          <p:cNvGrpSpPr/>
          <p:nvPr/>
        </p:nvGrpSpPr>
        <p:grpSpPr>
          <a:xfrm>
            <a:off x="8227177" y="1307485"/>
            <a:ext cx="1441928" cy="1441928"/>
            <a:chOff x="8227177" y="1307485"/>
            <a:chExt cx="1441928" cy="1441928"/>
          </a:xfrm>
        </p:grpSpPr>
        <p:sp>
          <p:nvSpPr>
            <p:cNvPr id="12" name="Oval 11">
              <a:extLst>
                <a:ext uri="{FF2B5EF4-FFF2-40B4-BE49-F238E27FC236}">
                  <a16:creationId xmlns:a16="http://schemas.microsoft.com/office/drawing/2014/main" id="{DEAB908F-2EFC-B530-3E18-E8E258F438DD}"/>
                </a:ext>
              </a:extLst>
            </p:cNvPr>
            <p:cNvSpPr/>
            <p:nvPr/>
          </p:nvSpPr>
          <p:spPr>
            <a:xfrm>
              <a:off x="8227177" y="1307485"/>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chool boy with solid fill">
              <a:extLst>
                <a:ext uri="{FF2B5EF4-FFF2-40B4-BE49-F238E27FC236}">
                  <a16:creationId xmlns:a16="http://schemas.microsoft.com/office/drawing/2014/main" id="{99B16029-BC0C-9AB3-44C5-4BC6F7BA1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0941" y="1565881"/>
              <a:ext cx="914400" cy="914400"/>
            </a:xfrm>
            <a:prstGeom prst="rect">
              <a:avLst/>
            </a:prstGeom>
          </p:spPr>
        </p:pic>
      </p:grpSp>
      <p:pic>
        <p:nvPicPr>
          <p:cNvPr id="19" name="Graphic 18" descr="Woman outline">
            <a:extLst>
              <a:ext uri="{FF2B5EF4-FFF2-40B4-BE49-F238E27FC236}">
                <a16:creationId xmlns:a16="http://schemas.microsoft.com/office/drawing/2014/main" id="{727820BB-46ED-E87A-7F52-28285110CC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2209" y="4649424"/>
            <a:ext cx="914400" cy="914400"/>
          </a:xfrm>
          <a:prstGeom prst="rect">
            <a:avLst/>
          </a:prstGeom>
        </p:spPr>
      </p:pic>
      <p:grpSp>
        <p:nvGrpSpPr>
          <p:cNvPr id="25" name="Group 24">
            <a:extLst>
              <a:ext uri="{FF2B5EF4-FFF2-40B4-BE49-F238E27FC236}">
                <a16:creationId xmlns:a16="http://schemas.microsoft.com/office/drawing/2014/main" id="{C10E2229-AF6F-2C59-9BB9-9EB3A451F9B4}"/>
              </a:ext>
            </a:extLst>
          </p:cNvPr>
          <p:cNvGrpSpPr/>
          <p:nvPr/>
        </p:nvGrpSpPr>
        <p:grpSpPr>
          <a:xfrm>
            <a:off x="6853913" y="4430177"/>
            <a:ext cx="1441928" cy="1441928"/>
            <a:chOff x="6853913" y="4430177"/>
            <a:chExt cx="1441928" cy="1441928"/>
          </a:xfrm>
        </p:grpSpPr>
        <p:sp>
          <p:nvSpPr>
            <p:cNvPr id="13" name="Oval 12">
              <a:extLst>
                <a:ext uri="{FF2B5EF4-FFF2-40B4-BE49-F238E27FC236}">
                  <a16:creationId xmlns:a16="http://schemas.microsoft.com/office/drawing/2014/main" id="{DB3441CD-1D6D-E6AF-3E4B-343A7DEA0A61}"/>
                </a:ext>
              </a:extLst>
            </p:cNvPr>
            <p:cNvSpPr/>
            <p:nvPr/>
          </p:nvSpPr>
          <p:spPr>
            <a:xfrm>
              <a:off x="6853913" y="4430177"/>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an with solid fill">
              <a:extLst>
                <a:ext uri="{FF2B5EF4-FFF2-40B4-BE49-F238E27FC236}">
                  <a16:creationId xmlns:a16="http://schemas.microsoft.com/office/drawing/2014/main" id="{DE591E03-0733-C3E2-DB62-F925C19BE8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1940" y="4649424"/>
              <a:ext cx="914400" cy="914400"/>
            </a:xfrm>
            <a:prstGeom prst="rect">
              <a:avLst/>
            </a:prstGeom>
          </p:spPr>
        </p:pic>
      </p:grpSp>
      <p:pic>
        <p:nvPicPr>
          <p:cNvPr id="30" name="Graphic 29" descr="Checkmark with solid fill">
            <a:extLst>
              <a:ext uri="{FF2B5EF4-FFF2-40B4-BE49-F238E27FC236}">
                <a16:creationId xmlns:a16="http://schemas.microsoft.com/office/drawing/2014/main" id="{003828DB-B4A3-0C0D-F256-3409007508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92079" y="2398828"/>
            <a:ext cx="416156" cy="416156"/>
          </a:xfrm>
          <a:prstGeom prst="rect">
            <a:avLst/>
          </a:prstGeom>
        </p:spPr>
      </p:pic>
      <p:pic>
        <p:nvPicPr>
          <p:cNvPr id="31" name="Graphic 30" descr="Checkmark with solid fill">
            <a:extLst>
              <a:ext uri="{FF2B5EF4-FFF2-40B4-BE49-F238E27FC236}">
                <a16:creationId xmlns:a16="http://schemas.microsoft.com/office/drawing/2014/main" id="{092B1DA5-F632-D6B4-62BC-A93B76529D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62236" y="4260263"/>
            <a:ext cx="416156" cy="416156"/>
          </a:xfrm>
          <a:prstGeom prst="rect">
            <a:avLst/>
          </a:prstGeom>
        </p:spPr>
      </p:pic>
      <p:pic>
        <p:nvPicPr>
          <p:cNvPr id="32" name="Graphic 31" descr="Checkmark with solid fill">
            <a:extLst>
              <a:ext uri="{FF2B5EF4-FFF2-40B4-BE49-F238E27FC236}">
                <a16:creationId xmlns:a16="http://schemas.microsoft.com/office/drawing/2014/main" id="{8558067F-0EE1-9CAB-F710-97F95F2697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35520" y="2691443"/>
            <a:ext cx="416156" cy="416156"/>
          </a:xfrm>
          <a:prstGeom prst="rect">
            <a:avLst/>
          </a:prstGeom>
        </p:spPr>
      </p:pic>
      <p:pic>
        <p:nvPicPr>
          <p:cNvPr id="33" name="Graphic 32" descr="Checkmark with solid fill">
            <a:extLst>
              <a:ext uri="{FF2B5EF4-FFF2-40B4-BE49-F238E27FC236}">
                <a16:creationId xmlns:a16="http://schemas.microsoft.com/office/drawing/2014/main" id="{207BE7DF-EAC2-83CD-25DC-5385C9F4EA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35747" y="3741146"/>
            <a:ext cx="416156" cy="416156"/>
          </a:xfrm>
          <a:prstGeom prst="rect">
            <a:avLst/>
          </a:prstGeom>
        </p:spPr>
      </p:pic>
      <p:sp>
        <p:nvSpPr>
          <p:cNvPr id="7" name="Title 1">
            <a:extLst>
              <a:ext uri="{FF2B5EF4-FFF2-40B4-BE49-F238E27FC236}">
                <a16:creationId xmlns:a16="http://schemas.microsoft.com/office/drawing/2014/main" id="{6979460C-B676-471D-FA3A-6DC3ACC815E7}"/>
              </a:ext>
            </a:extLst>
          </p:cNvPr>
          <p:cNvSpPr txBox="1">
            <a:spLocks/>
          </p:cNvSpPr>
          <p:nvPr/>
        </p:nvSpPr>
        <p:spPr>
          <a:xfrm>
            <a:off x="429148" y="782365"/>
            <a:ext cx="7334250" cy="127000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STUDY GENERAL REQUIREMENTS</a:t>
            </a:r>
          </a:p>
        </p:txBody>
      </p:sp>
    </p:spTree>
    <p:extLst>
      <p:ext uri="{BB962C8B-B14F-4D97-AF65-F5344CB8AC3E}">
        <p14:creationId xmlns:p14="http://schemas.microsoft.com/office/powerpoint/2010/main" val="190608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4142C5-9C58-45B9-5C02-CB2A6AB2909D}"/>
              </a:ext>
            </a:extLst>
          </p:cNvPr>
          <p:cNvSpPr/>
          <p:nvPr/>
        </p:nvSpPr>
        <p:spPr>
          <a:xfrm>
            <a:off x="292443" y="2107095"/>
            <a:ext cx="11495366" cy="4559711"/>
          </a:xfrm>
          <a:prstGeom prst="rect">
            <a:avLst/>
          </a:prstGeom>
          <a:solidFill>
            <a:srgbClr val="EB853A">
              <a:alpha val="82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12738" y="1307492"/>
            <a:ext cx="11199558" cy="1270000"/>
          </a:xfrm>
        </p:spPr>
        <p:txBody>
          <a:bodyPr vert="horz" lIns="91440" tIns="45720" rIns="91440" bIns="45720" rtlCol="0" anchor="t">
            <a:noAutofit/>
          </a:bodyPr>
          <a:lstStyle/>
          <a:p>
            <a:pPr marL="0" indent="0">
              <a:buNone/>
            </a:pP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Many (parents and potential students) do not know the relative benefits or when to choose a 4-year institution vs. a community college.</a:t>
            </a:r>
          </a:p>
        </p:txBody>
      </p:sp>
      <p:sp>
        <p:nvSpPr>
          <p:cNvPr id="4" name="Rectangle 3">
            <a:extLst>
              <a:ext uri="{FF2B5EF4-FFF2-40B4-BE49-F238E27FC236}">
                <a16:creationId xmlns:a16="http://schemas.microsoft.com/office/drawing/2014/main" id="{8EC6F093-2606-E7EC-D1C9-F1806A518FC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4B30117-202A-6141-1DAF-7C7256F0798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6" name="Rounded Rectangular Callout 5">
            <a:extLst>
              <a:ext uri="{FF2B5EF4-FFF2-40B4-BE49-F238E27FC236}">
                <a16:creationId xmlns:a16="http://schemas.microsoft.com/office/drawing/2014/main" id="{B6D6F233-031F-EEEA-12BC-6119319C2453}"/>
              </a:ext>
            </a:extLst>
          </p:cNvPr>
          <p:cNvSpPr/>
          <p:nvPr/>
        </p:nvSpPr>
        <p:spPr>
          <a:xfrm>
            <a:off x="846905" y="2426207"/>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“I’m not sure there’s a difference these days. I don’t see one as better or not.”</a:t>
            </a:r>
            <a:endParaRPr lang="en-US" sz="2000">
              <a:solidFill>
                <a:schemeClr val="bg1"/>
              </a:solidFill>
            </a:endParaRPr>
          </a:p>
        </p:txBody>
      </p:sp>
      <p:sp>
        <p:nvSpPr>
          <p:cNvPr id="7" name="Rounded Rectangular Callout 6">
            <a:extLst>
              <a:ext uri="{FF2B5EF4-FFF2-40B4-BE49-F238E27FC236}">
                <a16:creationId xmlns:a16="http://schemas.microsoft.com/office/drawing/2014/main" id="{83F2E930-1484-3DF4-FA9E-1CA7F3209E3C}"/>
              </a:ext>
            </a:extLst>
          </p:cNvPr>
          <p:cNvSpPr/>
          <p:nvPr/>
        </p:nvSpPr>
        <p:spPr>
          <a:xfrm>
            <a:off x="4567802"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 really don’t know.”</a:t>
            </a:r>
            <a:endParaRPr lang="en-US" sz="2000" dirty="0">
              <a:solidFill>
                <a:schemeClr val="bg1"/>
              </a:solidFill>
            </a:endParaRPr>
          </a:p>
        </p:txBody>
      </p:sp>
      <p:sp>
        <p:nvSpPr>
          <p:cNvPr id="8" name="Rounded Rectangular Callout 7">
            <a:extLst>
              <a:ext uri="{FF2B5EF4-FFF2-40B4-BE49-F238E27FC236}">
                <a16:creationId xmlns:a16="http://schemas.microsoft.com/office/drawing/2014/main" id="{62F123BA-0FC9-9549-A968-8BD59B042926}"/>
              </a:ext>
            </a:extLst>
          </p:cNvPr>
          <p:cNvSpPr/>
          <p:nvPr/>
        </p:nvSpPr>
        <p:spPr>
          <a:xfrm>
            <a:off x="8288699"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latin typeface="Open Sans" panose="020B0606030504020204" pitchFamily="34" charset="0"/>
                <a:ea typeface="Open Sans" panose="020B0606030504020204" pitchFamily="34" charset="0"/>
                <a:cs typeface="Open Sans" panose="020B0606030504020204" pitchFamily="34" charset="0"/>
              </a:rPr>
              <a:t>“For us, there were not any benefits that outweighed the benefits of starting at community college.”</a:t>
            </a:r>
            <a:endParaRPr lang="en-US" sz="2000">
              <a:solidFill>
                <a:schemeClr val="bg1"/>
              </a:solidFill>
            </a:endParaRPr>
          </a:p>
        </p:txBody>
      </p:sp>
      <p:sp>
        <p:nvSpPr>
          <p:cNvPr id="9" name="Content Placeholder 2">
            <a:extLst>
              <a:ext uri="{FF2B5EF4-FFF2-40B4-BE49-F238E27FC236}">
                <a16:creationId xmlns:a16="http://schemas.microsoft.com/office/drawing/2014/main" id="{83023006-020F-D81C-A94F-CC352B2E1AF5}"/>
              </a:ext>
            </a:extLst>
          </p:cNvPr>
          <p:cNvSpPr txBox="1">
            <a:spLocks/>
          </p:cNvSpPr>
          <p:nvPr/>
        </p:nvSpPr>
        <p:spPr>
          <a:xfrm>
            <a:off x="404178" y="4593699"/>
            <a:ext cx="3644067" cy="10918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26–35, Considered Yes, Riverside, Non-Hispanic, Black/African American, Female, Certificate, 1st Generation, FAFSA complete, Living Wage No</a:t>
            </a:r>
          </a:p>
        </p:txBody>
      </p:sp>
      <p:sp>
        <p:nvSpPr>
          <p:cNvPr id="10" name="Content Placeholder 2">
            <a:extLst>
              <a:ext uri="{FF2B5EF4-FFF2-40B4-BE49-F238E27FC236}">
                <a16:creationId xmlns:a16="http://schemas.microsoft.com/office/drawing/2014/main" id="{B912CCA7-67C6-AFE5-FDAF-B6F0F39C368D}"/>
              </a:ext>
            </a:extLst>
          </p:cNvPr>
          <p:cNvSpPr txBox="1">
            <a:spLocks/>
          </p:cNvSpPr>
          <p:nvPr/>
        </p:nvSpPr>
        <p:spPr>
          <a:xfrm>
            <a:off x="4119790" y="4593699"/>
            <a:ext cx="3629457" cy="143484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36–45, Parent 13–17, Parent 18–25, Riverside, Non-Hispanic, White, Male, H.S, 1st Generation, FAFSA unfamiliar, Living Wage Yes</a:t>
            </a:r>
          </a:p>
          <a:p>
            <a:pPr lvl="1">
              <a:lnSpc>
                <a:spcPct val="120000"/>
              </a:lnSpc>
              <a:spcAft>
                <a:spcPts val="1200"/>
              </a:spcAft>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B5A6F3EF-50F4-DD8B-D9B5-00BB14016290}"/>
              </a:ext>
            </a:extLst>
          </p:cNvPr>
          <p:cNvSpPr txBox="1">
            <a:spLocks/>
          </p:cNvSpPr>
          <p:nvPr/>
        </p:nvSpPr>
        <p:spPr>
          <a:xfrm>
            <a:off x="7843652" y="4593699"/>
            <a:ext cx="3654604" cy="170590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46–55, Parent 18–25, Riverside, Non-Hispanic, White, Female, Some college, 1st Generation, FAFSA complete, Living Wage No</a:t>
            </a:r>
          </a:p>
          <a:p>
            <a:pPr marL="457200" lvl="1" indent="0">
              <a:lnSpc>
                <a:spcPct val="120000"/>
              </a:lnSpc>
              <a:spcAft>
                <a:spcPts val="1200"/>
              </a:spcAft>
              <a:buNone/>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39318B4F-70A7-7454-648B-B1162859A52A}"/>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1C2307FE-409B-0680-077D-8BDFC27EB683}"/>
              </a:ext>
            </a:extLst>
          </p:cNvPr>
          <p:cNvSpPr txBox="1">
            <a:spLocks/>
          </p:cNvSpPr>
          <p:nvPr/>
        </p:nvSpPr>
        <p:spPr>
          <a:xfrm>
            <a:off x="275229" y="76725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1580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48121514"/>
              </p:ext>
            </p:extLst>
          </p:nvPr>
        </p:nvGraphicFramePr>
        <p:xfrm>
          <a:off x="12096" y="1643255"/>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823621"/>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226345" y="2394923"/>
            <a:ext cx="4180471" cy="1477328"/>
          </a:xfrm>
          <a:prstGeom prst="rect">
            <a:avLst/>
          </a:prstGeom>
          <a:noFill/>
        </p:spPr>
        <p:txBody>
          <a:bodyPr wrap="square" lIns="91440" tIns="45720" rIns="91440" bIns="45720" rtlCol="0" anchor="t">
            <a:spAutoFit/>
          </a:bodyPr>
          <a:lstStyle/>
          <a:p>
            <a:pPr algn="ctr"/>
            <a:r>
              <a:rPr lang="en-US" dirty="0">
                <a:solidFill>
                  <a:srgbClr val="F1582D"/>
                </a:solidFill>
                <a:latin typeface="Open Sans" panose="020B0606030504020204" pitchFamily="34" charset="0"/>
                <a:ea typeface="Open Sans" panose="020B0606030504020204" pitchFamily="34" charset="0"/>
                <a:cs typeface="Open Sans" panose="020B0606030504020204" pitchFamily="34" charset="0"/>
              </a:rPr>
              <a:t>Most participants believe low-income students are more successful when they enroll in community college before transferring to a four-year university.</a:t>
            </a:r>
          </a:p>
        </p:txBody>
      </p:sp>
      <p:sp>
        <p:nvSpPr>
          <p:cNvPr id="9" name="Rectangle 8">
            <a:extLst>
              <a:ext uri="{FF2B5EF4-FFF2-40B4-BE49-F238E27FC236}">
                <a16:creationId xmlns:a16="http://schemas.microsoft.com/office/drawing/2014/main" id="{2AA165FF-CFDE-45D5-1D53-B7E5913B1722}"/>
              </a:ext>
            </a:extLst>
          </p:cNvPr>
          <p:cNvSpPr/>
          <p:nvPr/>
        </p:nvSpPr>
        <p:spPr>
          <a:xfrm>
            <a:off x="7204410" y="4095881"/>
            <a:ext cx="4224340" cy="2099019"/>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There is a need to shift how we communicate benefits so that students decide on 2-year institutions versus 4-year institutions based on current needs and long-term goals rather than their family finances.</a:t>
            </a:r>
            <a:endParaRPr lang="en-US" dirty="0"/>
          </a:p>
        </p:txBody>
      </p:sp>
      <p:sp>
        <p:nvSpPr>
          <p:cNvPr id="11" name="Oval 10">
            <a:extLst>
              <a:ext uri="{FF2B5EF4-FFF2-40B4-BE49-F238E27FC236}">
                <a16:creationId xmlns:a16="http://schemas.microsoft.com/office/drawing/2014/main" id="{72899515-07A3-961B-10FD-F1FB1C47962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AB1C9B39-498D-1019-697E-BE3272B53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sp>
        <p:nvSpPr>
          <p:cNvPr id="5" name="Title 1">
            <a:extLst>
              <a:ext uri="{FF2B5EF4-FFF2-40B4-BE49-F238E27FC236}">
                <a16:creationId xmlns:a16="http://schemas.microsoft.com/office/drawing/2014/main" id="{CEE04D4B-6BC4-D584-C426-47ED2EE0CE7C}"/>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8024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485159754"/>
              </p:ext>
            </p:extLst>
          </p:nvPr>
        </p:nvGraphicFramePr>
        <p:xfrm>
          <a:off x="12096" y="1643255"/>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812941"/>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to University Transfer</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226345" y="2394923"/>
            <a:ext cx="4180471" cy="1200329"/>
          </a:xfrm>
          <a:prstGeom prst="rect">
            <a:avLst/>
          </a:prstGeom>
          <a:noFill/>
        </p:spPr>
        <p:txBody>
          <a:bodyPr wrap="square" lIns="91440" tIns="45720" rIns="91440" bIns="45720" rtlCol="0" anchor="t">
            <a:spAutoFit/>
          </a:bodyPr>
          <a:lstStyle/>
          <a:p>
            <a:pPr algn="ctr"/>
            <a:r>
              <a:rPr lang="en-US" dirty="0">
                <a:solidFill>
                  <a:srgbClr val="F1582D"/>
                </a:solidFill>
                <a:latin typeface="Open Sans" panose="020B0606030504020204" pitchFamily="34" charset="0"/>
                <a:ea typeface="Open Sans" panose="020B0606030504020204" pitchFamily="34" charset="0"/>
                <a:cs typeface="Open Sans" panose="020B0606030504020204" pitchFamily="34" charset="0"/>
              </a:rPr>
              <a:t>Two-thirds of participants said they (or their child) has considered enrolling in a community college to later transfer to a 4-year institution.</a:t>
            </a:r>
          </a:p>
        </p:txBody>
      </p:sp>
      <p:sp>
        <p:nvSpPr>
          <p:cNvPr id="9" name="Rectangle 8">
            <a:extLst>
              <a:ext uri="{FF2B5EF4-FFF2-40B4-BE49-F238E27FC236}">
                <a16:creationId xmlns:a16="http://schemas.microsoft.com/office/drawing/2014/main" id="{2AA165FF-CFDE-45D5-1D53-B7E5913B1722}"/>
              </a:ext>
            </a:extLst>
          </p:cNvPr>
          <p:cNvSpPr/>
          <p:nvPr/>
        </p:nvSpPr>
        <p:spPr>
          <a:xfrm>
            <a:off x="7204410" y="3881806"/>
            <a:ext cx="4224340" cy="2099019"/>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Participants whose parents have bachelor’s or post-bachelor’s degrees were significantly more likely to have (or their child) consider enrolling in a community college to later transfer to a 4-year institution.</a:t>
            </a:r>
            <a:endParaRPr lang="en-US" dirty="0"/>
          </a:p>
        </p:txBody>
      </p:sp>
      <p:sp>
        <p:nvSpPr>
          <p:cNvPr id="11" name="Oval 10">
            <a:extLst>
              <a:ext uri="{FF2B5EF4-FFF2-40B4-BE49-F238E27FC236}">
                <a16:creationId xmlns:a16="http://schemas.microsoft.com/office/drawing/2014/main" id="{72899515-07A3-961B-10FD-F1FB1C479621}"/>
              </a:ext>
            </a:extLst>
          </p:cNvPr>
          <p:cNvSpPr/>
          <p:nvPr/>
        </p:nvSpPr>
        <p:spPr>
          <a:xfrm>
            <a:off x="6851732" y="3619116"/>
            <a:ext cx="663161" cy="663161"/>
          </a:xfrm>
          <a:prstGeom prst="ellipse">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lipboard with solid fill">
            <a:extLst>
              <a:ext uri="{FF2B5EF4-FFF2-40B4-BE49-F238E27FC236}">
                <a16:creationId xmlns:a16="http://schemas.microsoft.com/office/drawing/2014/main" id="{03DFBC08-C1E5-CEC2-29E8-292A0A6A63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0819" y="3720147"/>
            <a:ext cx="457200" cy="457200"/>
          </a:xfrm>
          <a:prstGeom prst="rect">
            <a:avLst/>
          </a:prstGeom>
        </p:spPr>
      </p:pic>
      <p:sp>
        <p:nvSpPr>
          <p:cNvPr id="5" name="Title 1">
            <a:extLst>
              <a:ext uri="{FF2B5EF4-FFF2-40B4-BE49-F238E27FC236}">
                <a16:creationId xmlns:a16="http://schemas.microsoft.com/office/drawing/2014/main" id="{19298DFC-2C42-C51C-1C00-DCD1B1FE06F5}"/>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8702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281419" y="1443242"/>
            <a:ext cx="11629162" cy="5110340"/>
          </a:xfrm>
          <a:prstGeom prst="rect">
            <a:avLst/>
          </a:prstGeom>
          <a:solidFill>
            <a:srgbClr val="FAC090">
              <a:alpha val="427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708123617"/>
              </p:ext>
            </p:extLst>
          </p:nvPr>
        </p:nvGraphicFramePr>
        <p:xfrm>
          <a:off x="429393" y="182077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Transfer Students and Parental Education</a:t>
            </a:r>
            <a:endParaRPr lang="en-US" sz="350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F3F71-188E-6D23-1111-5EE9B8FC9BB3}"/>
              </a:ext>
            </a:extLst>
          </p:cNvPr>
          <p:cNvSpPr/>
          <p:nvPr/>
        </p:nvSpPr>
        <p:spPr>
          <a:xfrm>
            <a:off x="8867246" y="4011367"/>
            <a:ext cx="2865698" cy="2179517"/>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Community college as a transfer pathway is strong and local K–12, community colleges, and universities should consider how to improve this path since it is a strong consideration not just for first-generation students but for all.</a:t>
            </a:r>
          </a:p>
          <a:p>
            <a:pPr algn="ctr"/>
            <a:endParaRPr lang="en-US" dirty="0"/>
          </a:p>
        </p:txBody>
      </p:sp>
      <p:grpSp>
        <p:nvGrpSpPr>
          <p:cNvPr id="12" name="Group 11">
            <a:extLst>
              <a:ext uri="{FF2B5EF4-FFF2-40B4-BE49-F238E27FC236}">
                <a16:creationId xmlns:a16="http://schemas.microsoft.com/office/drawing/2014/main" id="{E7F1BDB8-8BEF-2183-13A4-DF6E5FC4800D}"/>
              </a:ext>
            </a:extLst>
          </p:cNvPr>
          <p:cNvGrpSpPr/>
          <p:nvPr/>
        </p:nvGrpSpPr>
        <p:grpSpPr>
          <a:xfrm>
            <a:off x="8411342" y="3548219"/>
            <a:ext cx="663161" cy="663161"/>
            <a:chOff x="6872829" y="3748380"/>
            <a:chExt cx="663161" cy="663161"/>
          </a:xfrm>
        </p:grpSpPr>
        <p:sp>
          <p:nvSpPr>
            <p:cNvPr id="13" name="Oval 12">
              <a:extLst>
                <a:ext uri="{FF2B5EF4-FFF2-40B4-BE49-F238E27FC236}">
                  <a16:creationId xmlns:a16="http://schemas.microsoft.com/office/drawing/2014/main" id="{18B82C30-CF4C-DB58-1B94-EB503A16A74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ightbulb with solid fill">
              <a:extLst>
                <a:ext uri="{FF2B5EF4-FFF2-40B4-BE49-F238E27FC236}">
                  <a16:creationId xmlns:a16="http://schemas.microsoft.com/office/drawing/2014/main" id="{C9CA9939-DD96-35A7-174C-9970408D8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5" name="TextBox 4">
            <a:extLst>
              <a:ext uri="{FF2B5EF4-FFF2-40B4-BE49-F238E27FC236}">
                <a16:creationId xmlns:a16="http://schemas.microsoft.com/office/drawing/2014/main" id="{41D985C2-C336-38A9-7322-FD9391904699}"/>
              </a:ext>
            </a:extLst>
          </p:cNvPr>
          <p:cNvSpPr txBox="1"/>
          <p:nvPr/>
        </p:nvSpPr>
        <p:spPr>
          <a:xfrm>
            <a:off x="8962677" y="1938692"/>
            <a:ext cx="2622375" cy="1815882"/>
          </a:xfrm>
          <a:prstGeom prst="rect">
            <a:avLst/>
          </a:prstGeom>
          <a:noFill/>
        </p:spPr>
        <p:txBody>
          <a:bodyPr wrap="square" lIns="91440" tIns="45720" rIns="91440" bIns="45720" rtlCol="0" anchor="t">
            <a:spAutoFit/>
          </a:bodyPr>
          <a:lstStyle/>
          <a:p>
            <a:pPr algn="ctr"/>
            <a:r>
              <a:rPr lang="en-US" sz="1400" dirty="0">
                <a:solidFill>
                  <a:srgbClr val="F55822"/>
                </a:solidFill>
                <a:latin typeface="Open Sans" panose="020B0606030504020204" pitchFamily="34" charset="0"/>
                <a:ea typeface="Open Sans" panose="020B0606030504020204" pitchFamily="34" charset="0"/>
                <a:cs typeface="Open Sans" panose="020B0606030504020204" pitchFamily="34" charset="0"/>
              </a:rPr>
              <a:t>Participants whose parents have bachelor’s or post-bachelor’s degrees were significantly more likely to have (or their child) consider enrolling in a community college to later transfer to a 4-year institution.</a:t>
            </a:r>
          </a:p>
        </p:txBody>
      </p:sp>
      <p:sp>
        <p:nvSpPr>
          <p:cNvPr id="8" name="Title 1">
            <a:extLst>
              <a:ext uri="{FF2B5EF4-FFF2-40B4-BE49-F238E27FC236}">
                <a16:creationId xmlns:a16="http://schemas.microsoft.com/office/drawing/2014/main" id="{19A6F60D-6A8F-72D6-8296-D69B8E80C895}"/>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17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98923792"/>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79942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to University Transfer</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806374" y="1714476"/>
            <a:ext cx="2622375" cy="2246769"/>
          </a:xfrm>
          <a:prstGeom prst="rect">
            <a:avLst/>
          </a:prstGeom>
          <a:noFill/>
        </p:spPr>
        <p:txBody>
          <a:bodyPr wrap="square" lIns="91440" tIns="45720" rIns="91440" bIns="45720" rtlCol="0" anchor="t">
            <a:spAutoFit/>
          </a:bodyPr>
          <a:lstStyle/>
          <a:p>
            <a:pPr algn="ct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Finances are the primary reason why potential students would choose to enroll in a community college to later transfer to a university, with nearly two-thirds believing that community college will provide better financial aid to pay for college. </a:t>
            </a:r>
          </a:p>
        </p:txBody>
      </p:sp>
      <p:sp>
        <p:nvSpPr>
          <p:cNvPr id="9" name="Rectangle 8">
            <a:extLst>
              <a:ext uri="{FF2B5EF4-FFF2-40B4-BE49-F238E27FC236}">
                <a16:creationId xmlns:a16="http://schemas.microsoft.com/office/drawing/2014/main" id="{2AA165FF-CFDE-45D5-1D53-B7E5913B1722}"/>
              </a:ext>
            </a:extLst>
          </p:cNvPr>
          <p:cNvSpPr/>
          <p:nvPr/>
        </p:nvSpPr>
        <p:spPr>
          <a:xfrm>
            <a:off x="8806374" y="4095881"/>
            <a:ext cx="2622375" cy="2099019"/>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0" i="0" kern="1200" dirty="0">
                <a:latin typeface="Open Sans" panose="020B0606030504020204" pitchFamily="34" charset="0"/>
                <a:ea typeface="Open Sans" panose="020B0606030504020204" pitchFamily="34" charset="0"/>
                <a:cs typeface="Open Sans" panose="020B0606030504020204" pitchFamily="34" charset="0"/>
              </a:rPr>
              <a:t>K–12, colleges, and universities should consider how to better communicate costs and how potential students can increase their financial aid and decrease debt.</a:t>
            </a:r>
            <a:endParaRPr lang="en-US" sz="1200" dirty="0"/>
          </a:p>
        </p:txBody>
      </p:sp>
      <p:grpSp>
        <p:nvGrpSpPr>
          <p:cNvPr id="5" name="Group 4">
            <a:extLst>
              <a:ext uri="{FF2B5EF4-FFF2-40B4-BE49-F238E27FC236}">
                <a16:creationId xmlns:a16="http://schemas.microsoft.com/office/drawing/2014/main" id="{FE420ECD-658E-6E4B-F13A-54B3D2B1F9F8}"/>
              </a:ext>
            </a:extLst>
          </p:cNvPr>
          <p:cNvGrpSpPr/>
          <p:nvPr/>
        </p:nvGrpSpPr>
        <p:grpSpPr>
          <a:xfrm>
            <a:off x="8482810" y="3918704"/>
            <a:ext cx="663161" cy="663161"/>
            <a:chOff x="6872829" y="3748380"/>
            <a:chExt cx="663161" cy="663161"/>
          </a:xfrm>
        </p:grpSpPr>
        <p:sp>
          <p:nvSpPr>
            <p:cNvPr id="12" name="Oval 11">
              <a:extLst>
                <a:ext uri="{FF2B5EF4-FFF2-40B4-BE49-F238E27FC236}">
                  <a16:creationId xmlns:a16="http://schemas.microsoft.com/office/drawing/2014/main" id="{6AC37D09-008F-E45F-E866-842E34DAD616}"/>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with solid fill">
              <a:extLst>
                <a:ext uri="{FF2B5EF4-FFF2-40B4-BE49-F238E27FC236}">
                  <a16:creationId xmlns:a16="http://schemas.microsoft.com/office/drawing/2014/main" id="{75D70A0C-A192-7E08-6472-E59CF620F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0" name="Title 1">
            <a:extLst>
              <a:ext uri="{FF2B5EF4-FFF2-40B4-BE49-F238E27FC236}">
                <a16:creationId xmlns:a16="http://schemas.microsoft.com/office/drawing/2014/main" id="{0F1F3568-A7C6-5017-11FD-027708805BA8}"/>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401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817274003"/>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826222"/>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Where to Enroll if Completing a Bachelor’s Degree Only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806374" y="1714476"/>
            <a:ext cx="2622375" cy="2031325"/>
          </a:xfrm>
          <a:prstGeom prst="rect">
            <a:avLst/>
          </a:prstGeom>
          <a:noFill/>
        </p:spPr>
        <p:txBody>
          <a:bodyPr wrap="square" lIns="91440" tIns="45720" rIns="91440" bIns="45720" rtlCol="0" anchor="t">
            <a:spAutoFit/>
          </a:bodyPr>
          <a:lstStyle/>
          <a:p>
            <a:pPr algn="ct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Participants are more likely to say someone should enroll at a CSU than a UC if they eventually want to go into a field that would allow them to begin working after completing their bachelor’s, such as teaching, business, engineering, or nursing. </a:t>
            </a:r>
          </a:p>
        </p:txBody>
      </p:sp>
      <p:sp>
        <p:nvSpPr>
          <p:cNvPr id="9" name="Rectangle 8">
            <a:extLst>
              <a:ext uri="{FF2B5EF4-FFF2-40B4-BE49-F238E27FC236}">
                <a16:creationId xmlns:a16="http://schemas.microsoft.com/office/drawing/2014/main" id="{2AA165FF-CFDE-45D5-1D53-B7E5913B1722}"/>
              </a:ext>
            </a:extLst>
          </p:cNvPr>
          <p:cNvSpPr/>
          <p:nvPr/>
        </p:nvSpPr>
        <p:spPr>
          <a:xfrm>
            <a:off x="8806374" y="3918974"/>
            <a:ext cx="2622375" cy="2449099"/>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0" i="0" kern="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b="0" i="0" kern="1200" dirty="0">
                <a:latin typeface="Open Sans" panose="020B0606030504020204" pitchFamily="34" charset="0"/>
                <a:ea typeface="Open Sans" panose="020B0606030504020204" pitchFamily="34" charset="0"/>
                <a:cs typeface="Open Sans" panose="020B0606030504020204" pitchFamily="34" charset="0"/>
              </a:rPr>
              <a:t>Nearly half the potential students and parents of potential students believe community colleges are where students should enroll if they eventually want to seek their bachelor’s. Communicating the length of time it takes to complete a bachelor’s degree when starting at a community college versus a </a:t>
            </a:r>
            <a:r>
              <a:rPr lang="en-US" sz="1200" dirty="0">
                <a:latin typeface="Open Sans" panose="020B0606030504020204" pitchFamily="34" charset="0"/>
                <a:ea typeface="Open Sans" panose="020B0606030504020204" pitchFamily="34" charset="0"/>
                <a:cs typeface="Open Sans" panose="020B0606030504020204" pitchFamily="34" charset="0"/>
              </a:rPr>
              <a:t>4</a:t>
            </a:r>
            <a:r>
              <a:rPr lang="en-US" sz="1200" b="0" i="0" kern="1200" dirty="0">
                <a:latin typeface="Open Sans" panose="020B0606030504020204" pitchFamily="34" charset="0"/>
                <a:ea typeface="Open Sans" panose="020B0606030504020204" pitchFamily="34" charset="0"/>
                <a:cs typeface="Open Sans" panose="020B0606030504020204" pitchFamily="34" charset="0"/>
              </a:rPr>
              <a:t>-year college could increase enrollment at 4-year institutions.</a:t>
            </a:r>
          </a:p>
          <a:p>
            <a:pPr algn="ctr"/>
            <a:endParaRPr lang="en-US" sz="1200" dirty="0"/>
          </a:p>
        </p:txBody>
      </p:sp>
      <p:grpSp>
        <p:nvGrpSpPr>
          <p:cNvPr id="5" name="Group 4">
            <a:extLst>
              <a:ext uri="{FF2B5EF4-FFF2-40B4-BE49-F238E27FC236}">
                <a16:creationId xmlns:a16="http://schemas.microsoft.com/office/drawing/2014/main" id="{FE420ECD-658E-6E4B-F13A-54B3D2B1F9F8}"/>
              </a:ext>
            </a:extLst>
          </p:cNvPr>
          <p:cNvGrpSpPr/>
          <p:nvPr/>
        </p:nvGrpSpPr>
        <p:grpSpPr>
          <a:xfrm>
            <a:off x="8347203" y="3498072"/>
            <a:ext cx="663161" cy="663161"/>
            <a:chOff x="6872829" y="3748380"/>
            <a:chExt cx="663161" cy="663161"/>
          </a:xfrm>
        </p:grpSpPr>
        <p:sp>
          <p:nvSpPr>
            <p:cNvPr id="12" name="Oval 11">
              <a:extLst>
                <a:ext uri="{FF2B5EF4-FFF2-40B4-BE49-F238E27FC236}">
                  <a16:creationId xmlns:a16="http://schemas.microsoft.com/office/drawing/2014/main" id="{6AC37D09-008F-E45F-E866-842E34DAD616}"/>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with solid fill">
              <a:extLst>
                <a:ext uri="{FF2B5EF4-FFF2-40B4-BE49-F238E27FC236}">
                  <a16:creationId xmlns:a16="http://schemas.microsoft.com/office/drawing/2014/main" id="{75D70A0C-A192-7E08-6472-E59CF620F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0" name="Title 1">
            <a:extLst>
              <a:ext uri="{FF2B5EF4-FFF2-40B4-BE49-F238E27FC236}">
                <a16:creationId xmlns:a16="http://schemas.microsoft.com/office/drawing/2014/main" id="{6CCC74A4-EC44-82D2-86BF-5690B33BBF18}"/>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297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Understanding Enrollment</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rogrammer male with solid fill">
            <a:extLst>
              <a:ext uri="{FF2B5EF4-FFF2-40B4-BE49-F238E27FC236}">
                <a16:creationId xmlns:a16="http://schemas.microsoft.com/office/drawing/2014/main" id="{568DDEAC-B5C3-5D83-AEBC-97A5B3540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3" name="Title 1">
            <a:extLst>
              <a:ext uri="{FF2B5EF4-FFF2-40B4-BE49-F238E27FC236}">
                <a16:creationId xmlns:a16="http://schemas.microsoft.com/office/drawing/2014/main" id="{2B965286-B43A-2CBC-A2DF-E23DD0B67A10}"/>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024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C6D9F1">
              <a:alpha val="4316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816684648"/>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801644"/>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945374" y="2217402"/>
            <a:ext cx="2786795" cy="3046988"/>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Slightly more than one-third of participants indicated they (or their child) have applied but not enrolled in college.</a:t>
            </a:r>
          </a:p>
        </p:txBody>
      </p:sp>
      <p:sp>
        <p:nvSpPr>
          <p:cNvPr id="5" name="Title 1">
            <a:extLst>
              <a:ext uri="{FF2B5EF4-FFF2-40B4-BE49-F238E27FC236}">
                <a16:creationId xmlns:a16="http://schemas.microsoft.com/office/drawing/2014/main" id="{184AF656-3A5E-B54E-4D1F-0E252C5E7517}"/>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5207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41439" y="1443242"/>
            <a:ext cx="11291505"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520376137"/>
              </p:ext>
            </p:extLst>
          </p:nvPr>
        </p:nvGraphicFramePr>
        <p:xfrm>
          <a:off x="936586" y="1729748"/>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r>
              <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rPr>
              <a:t>Top Reasons</a:t>
            </a:r>
          </a:p>
        </p:txBody>
      </p:sp>
      <p:sp>
        <p:nvSpPr>
          <p:cNvPr id="9" name="Rectangle 8">
            <a:extLst>
              <a:ext uri="{FF2B5EF4-FFF2-40B4-BE49-F238E27FC236}">
                <a16:creationId xmlns:a16="http://schemas.microsoft.com/office/drawing/2014/main" id="{6B4F3F71-188E-6D23-1111-5EE9B8FC9BB3}"/>
              </a:ext>
            </a:extLst>
          </p:cNvPr>
          <p:cNvSpPr/>
          <p:nvPr/>
        </p:nvSpPr>
        <p:spPr>
          <a:xfrm>
            <a:off x="8867246" y="1443241"/>
            <a:ext cx="2865698" cy="5110340"/>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8" name="TextBox 7">
            <a:extLst>
              <a:ext uri="{FF2B5EF4-FFF2-40B4-BE49-F238E27FC236}">
                <a16:creationId xmlns:a16="http://schemas.microsoft.com/office/drawing/2014/main" id="{FCC92F92-E848-39FE-7ED5-D80434410B14}"/>
              </a:ext>
            </a:extLst>
          </p:cNvPr>
          <p:cNvSpPr txBox="1"/>
          <p:nvPr/>
        </p:nvSpPr>
        <p:spPr>
          <a:xfrm>
            <a:off x="9267747" y="2113259"/>
            <a:ext cx="2064696" cy="3970318"/>
          </a:xfrm>
          <a:prstGeom prst="rect">
            <a:avLst/>
          </a:prstGeom>
          <a:noFill/>
        </p:spPr>
        <p:txBody>
          <a:bodyPr wrap="square" lIns="91440" tIns="45720" rIns="91440" bIns="45720" rtlCol="0" anchor="t">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Informing potential students and their parents about the impact on their financial aid if they meet all the deadlines and providing deadline information when students enroll (so they are aware for the next year) could increase enrollment. This information would allow for more informed decision-making and decrease indefinite postponements. </a:t>
            </a:r>
          </a:p>
        </p:txBody>
      </p:sp>
      <p:grpSp>
        <p:nvGrpSpPr>
          <p:cNvPr id="12" name="Group 11">
            <a:extLst>
              <a:ext uri="{FF2B5EF4-FFF2-40B4-BE49-F238E27FC236}">
                <a16:creationId xmlns:a16="http://schemas.microsoft.com/office/drawing/2014/main" id="{E7F1BDB8-8BEF-2183-13A4-DF6E5FC4800D}"/>
              </a:ext>
            </a:extLst>
          </p:cNvPr>
          <p:cNvGrpSpPr/>
          <p:nvPr/>
        </p:nvGrpSpPr>
        <p:grpSpPr>
          <a:xfrm>
            <a:off x="8535665" y="1820776"/>
            <a:ext cx="663161" cy="663161"/>
            <a:chOff x="6872829" y="3748380"/>
            <a:chExt cx="663161" cy="663161"/>
          </a:xfrm>
        </p:grpSpPr>
        <p:sp>
          <p:nvSpPr>
            <p:cNvPr id="13" name="Oval 12">
              <a:extLst>
                <a:ext uri="{FF2B5EF4-FFF2-40B4-BE49-F238E27FC236}">
                  <a16:creationId xmlns:a16="http://schemas.microsoft.com/office/drawing/2014/main" id="{18B82C30-CF4C-DB58-1B94-EB503A16A74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ightbulb with solid fill">
              <a:extLst>
                <a:ext uri="{FF2B5EF4-FFF2-40B4-BE49-F238E27FC236}">
                  <a16:creationId xmlns:a16="http://schemas.microsoft.com/office/drawing/2014/main" id="{C9CA9939-DD96-35A7-174C-9970408D8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5" name="Title 1">
            <a:extLst>
              <a:ext uri="{FF2B5EF4-FFF2-40B4-BE49-F238E27FC236}">
                <a16:creationId xmlns:a16="http://schemas.microsoft.com/office/drawing/2014/main" id="{6E6C639E-70F3-0148-2C8B-25E83B03F5FE}"/>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7233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281419" y="1443242"/>
            <a:ext cx="11629162"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773146313"/>
              </p:ext>
            </p:extLst>
          </p:nvPr>
        </p:nvGraphicFramePr>
        <p:xfrm>
          <a:off x="429393" y="182077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r>
              <a:rPr lang="en-US" sz="3200" b="0" dirty="0">
                <a:solidFill>
                  <a:srgbClr val="0A7ABF"/>
                </a:solidFill>
                <a:latin typeface="Open Sans" panose="020B0606030504020204" pitchFamily="34" charset="0"/>
                <a:ea typeface="Open Sans" panose="020B0606030504020204" pitchFamily="34" charset="0"/>
                <a:cs typeface="Open Sans" panose="020B0606030504020204" pitchFamily="34" charset="0"/>
              </a:rPr>
              <a:t>The Role of Parental Education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F3F71-188E-6D23-1111-5EE9B8FC9BB3}"/>
              </a:ext>
            </a:extLst>
          </p:cNvPr>
          <p:cNvSpPr/>
          <p:nvPr/>
        </p:nvSpPr>
        <p:spPr>
          <a:xfrm>
            <a:off x="8867246" y="3652867"/>
            <a:ext cx="2865698" cy="2420161"/>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Applying but not enrolling is more common the higher their parent/guardian education. This finding, contrary to what is expected, brings up the question of what role is parental education debt adding to the drop in current enrollment trends</a:t>
            </a:r>
          </a:p>
          <a:p>
            <a:pPr algn="ctr"/>
            <a:endParaRPr lang="en-US" dirty="0"/>
          </a:p>
        </p:txBody>
      </p:sp>
      <p:sp>
        <p:nvSpPr>
          <p:cNvPr id="5" name="TextBox 4">
            <a:extLst>
              <a:ext uri="{FF2B5EF4-FFF2-40B4-BE49-F238E27FC236}">
                <a16:creationId xmlns:a16="http://schemas.microsoft.com/office/drawing/2014/main" id="{41D985C2-C336-38A9-7322-FD9391904699}"/>
              </a:ext>
            </a:extLst>
          </p:cNvPr>
          <p:cNvSpPr txBox="1"/>
          <p:nvPr/>
        </p:nvSpPr>
        <p:spPr>
          <a:xfrm>
            <a:off x="8962677" y="1938692"/>
            <a:ext cx="2622375" cy="1569660"/>
          </a:xfrm>
          <a:prstGeom prst="rect">
            <a:avLst/>
          </a:prstGeom>
          <a:noFill/>
        </p:spPr>
        <p:txBody>
          <a:bodyPr wrap="square" lIns="91440" tIns="45720" rIns="91440" bIns="45720" rtlCol="0" anchor="t">
            <a:spAutoFit/>
          </a:bodyPr>
          <a:lstStyle/>
          <a:p>
            <a:pPr algn="ct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The higher the participant’s parental education, the more likely they (or their child) have applied but not enrolled in college.</a:t>
            </a:r>
          </a:p>
        </p:txBody>
      </p:sp>
      <p:grpSp>
        <p:nvGrpSpPr>
          <p:cNvPr id="11" name="Group 10">
            <a:extLst>
              <a:ext uri="{FF2B5EF4-FFF2-40B4-BE49-F238E27FC236}">
                <a16:creationId xmlns:a16="http://schemas.microsoft.com/office/drawing/2014/main" id="{F6DF9731-0B20-B322-CB81-EFA7F8511AC3}"/>
              </a:ext>
            </a:extLst>
          </p:cNvPr>
          <p:cNvGrpSpPr/>
          <p:nvPr/>
        </p:nvGrpSpPr>
        <p:grpSpPr>
          <a:xfrm>
            <a:off x="8438227" y="3277681"/>
            <a:ext cx="663161" cy="663161"/>
            <a:chOff x="8416287" y="2305979"/>
            <a:chExt cx="663161" cy="663161"/>
          </a:xfrm>
        </p:grpSpPr>
        <p:sp>
          <p:nvSpPr>
            <p:cNvPr id="8" name="Oval 7">
              <a:extLst>
                <a:ext uri="{FF2B5EF4-FFF2-40B4-BE49-F238E27FC236}">
                  <a16:creationId xmlns:a16="http://schemas.microsoft.com/office/drawing/2014/main" id="{DF57C3E1-C32B-54BC-7D99-8EDADDA1D178}"/>
                </a:ext>
              </a:extLst>
            </p:cNvPr>
            <p:cNvSpPr/>
            <p:nvPr/>
          </p:nvSpPr>
          <p:spPr>
            <a:xfrm>
              <a:off x="8416287" y="2305979"/>
              <a:ext cx="663161" cy="663161"/>
            </a:xfrm>
            <a:prstGeom prst="ellipse">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lipboard with solid fill">
              <a:extLst>
                <a:ext uri="{FF2B5EF4-FFF2-40B4-BE49-F238E27FC236}">
                  <a16:creationId xmlns:a16="http://schemas.microsoft.com/office/drawing/2014/main" id="{002B9E31-D626-564E-0450-7C2DF3BBDD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9267" y="2378717"/>
              <a:ext cx="457200" cy="457200"/>
            </a:xfrm>
            <a:prstGeom prst="rect">
              <a:avLst/>
            </a:prstGeom>
          </p:spPr>
        </p:pic>
      </p:grpSp>
      <p:sp>
        <p:nvSpPr>
          <p:cNvPr id="12" name="Title 1">
            <a:extLst>
              <a:ext uri="{FF2B5EF4-FFF2-40B4-BE49-F238E27FC236}">
                <a16:creationId xmlns:a16="http://schemas.microsoft.com/office/drawing/2014/main" id="{5BE26BCF-084C-CD3C-5691-D58B8441FD9A}"/>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0371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1AFCAC-19C1-CE88-726E-DB4BEA8456DC}"/>
              </a:ext>
            </a:extLst>
          </p:cNvPr>
          <p:cNvSpPr/>
          <p:nvPr/>
        </p:nvSpPr>
        <p:spPr>
          <a:xfrm>
            <a:off x="471345" y="1436414"/>
            <a:ext cx="11291505" cy="5099362"/>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78000-BB50-4FA9-3C93-2D979828BFE1}"/>
              </a:ext>
            </a:extLst>
          </p:cNvPr>
          <p:cNvSpPr>
            <a:spLocks noGrp="1"/>
          </p:cNvSpPr>
          <p:nvPr>
            <p:ph type="title" idx="4294967295"/>
          </p:nvPr>
        </p:nvSpPr>
        <p:spPr>
          <a:xfrm>
            <a:off x="429148" y="782365"/>
            <a:ext cx="7334250" cy="1270000"/>
          </a:xfrm>
        </p:spPr>
        <p:txBody>
          <a:bodyPr>
            <a:normAutofit/>
          </a:body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METHODOLOGICAL OVERVIEW</a:t>
            </a:r>
          </a:p>
        </p:txBody>
      </p:sp>
      <p:sp>
        <p:nvSpPr>
          <p:cNvPr id="3" name="Text Placeholder 2">
            <a:extLst>
              <a:ext uri="{FF2B5EF4-FFF2-40B4-BE49-F238E27FC236}">
                <a16:creationId xmlns:a16="http://schemas.microsoft.com/office/drawing/2014/main" id="{20B687BB-BE1B-00C6-723C-48E739AB3CB7}"/>
              </a:ext>
            </a:extLst>
          </p:cNvPr>
          <p:cNvSpPr>
            <a:spLocks noGrp="1"/>
          </p:cNvSpPr>
          <p:nvPr>
            <p:ph type="body" idx="4294967295"/>
          </p:nvPr>
        </p:nvSpPr>
        <p:spPr>
          <a:xfrm>
            <a:off x="1242913" y="1609051"/>
            <a:ext cx="3078350" cy="823913"/>
          </a:xfrm>
        </p:spPr>
        <p:txBody>
          <a:bodyPr>
            <a:normAutofit/>
          </a:bodyPr>
          <a:lstStyle/>
          <a:p>
            <a:pPr marL="0" indent="0">
              <a:buNone/>
            </a:pPr>
            <a:r>
              <a:rPr lang="en-US" b="1">
                <a:solidFill>
                  <a:srgbClr val="08B2E3"/>
                </a:solidFill>
                <a:latin typeface="Open Sans" panose="020B0606030504020204" pitchFamily="34" charset="0"/>
                <a:ea typeface="Open Sans" panose="020B0606030504020204" pitchFamily="34" charset="0"/>
                <a:cs typeface="Open Sans" panose="020B0606030504020204" pitchFamily="34" charset="0"/>
              </a:rPr>
              <a:t>Quantitative Study</a:t>
            </a:r>
          </a:p>
        </p:txBody>
      </p:sp>
      <p:sp>
        <p:nvSpPr>
          <p:cNvPr id="4" name="Content Placeholder 3">
            <a:extLst>
              <a:ext uri="{FF2B5EF4-FFF2-40B4-BE49-F238E27FC236}">
                <a16:creationId xmlns:a16="http://schemas.microsoft.com/office/drawing/2014/main" id="{1FA050BB-F264-1752-ACF0-605266196180}"/>
              </a:ext>
            </a:extLst>
          </p:cNvPr>
          <p:cNvSpPr>
            <a:spLocks noGrp="1"/>
          </p:cNvSpPr>
          <p:nvPr>
            <p:ph sz="half" idx="4294967295"/>
          </p:nvPr>
        </p:nvSpPr>
        <p:spPr>
          <a:xfrm>
            <a:off x="1591514" y="2027289"/>
            <a:ext cx="2729749" cy="437272"/>
          </a:xfrm>
        </p:spPr>
        <p:txBody>
          <a:bodyPr>
            <a:norm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May 19-31, 2023</a:t>
            </a:r>
          </a:p>
          <a:p>
            <a:pPr marL="0" indent="0">
              <a:buNone/>
            </a:pPr>
            <a:endPar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D1BF9907-9499-5779-F959-7F154C017FF5}"/>
              </a:ext>
            </a:extLst>
          </p:cNvPr>
          <p:cNvSpPr>
            <a:spLocks noGrp="1"/>
          </p:cNvSpPr>
          <p:nvPr>
            <p:ph type="body" sz="quarter" idx="4294967295"/>
          </p:nvPr>
        </p:nvSpPr>
        <p:spPr>
          <a:xfrm>
            <a:off x="6377157" y="1591842"/>
            <a:ext cx="5238750" cy="524005"/>
          </a:xfrm>
        </p:spPr>
        <p:txBody>
          <a:bodyPr>
            <a:normAutofit fontScale="92500"/>
          </a:bodyPr>
          <a:lstStyle/>
          <a:p>
            <a:pPr marL="0" indent="0">
              <a:buNone/>
            </a:pPr>
            <a:r>
              <a:rPr lang="en-US" sz="2600" b="1">
                <a:solidFill>
                  <a:srgbClr val="08B2E3"/>
                </a:solidFill>
                <a:latin typeface="Open Sans" panose="020B0606030504020204" pitchFamily="34" charset="0"/>
                <a:ea typeface="Open Sans" panose="020B0606030504020204" pitchFamily="34" charset="0"/>
                <a:cs typeface="Open Sans" panose="020B0606030504020204" pitchFamily="34" charset="0"/>
              </a:rPr>
              <a:t>Multimodal</a:t>
            </a:r>
            <a:r>
              <a:rPr lang="en-US" sz="2800" b="1">
                <a:solidFill>
                  <a:srgbClr val="08B2E3"/>
                </a:solidFill>
                <a:latin typeface="Open Sans" panose="020B0606030504020204" pitchFamily="34" charset="0"/>
                <a:ea typeface="Open Sans" panose="020B0606030504020204" pitchFamily="34" charset="0"/>
                <a:cs typeface="Open Sans" panose="020B0606030504020204" pitchFamily="34" charset="0"/>
              </a:rPr>
              <a:t> Cognitive Method</a:t>
            </a:r>
          </a:p>
        </p:txBody>
      </p:sp>
      <p:sp>
        <p:nvSpPr>
          <p:cNvPr id="6" name="Content Placeholder 5">
            <a:extLst>
              <a:ext uri="{FF2B5EF4-FFF2-40B4-BE49-F238E27FC236}">
                <a16:creationId xmlns:a16="http://schemas.microsoft.com/office/drawing/2014/main" id="{339CBBA3-7C92-6863-5609-231FB49CC517}"/>
              </a:ext>
            </a:extLst>
          </p:cNvPr>
          <p:cNvSpPr>
            <a:spLocks noGrp="1"/>
          </p:cNvSpPr>
          <p:nvPr>
            <p:ph sz="quarter" idx="4294967295"/>
          </p:nvPr>
        </p:nvSpPr>
        <p:spPr>
          <a:xfrm>
            <a:off x="8754593" y="2027289"/>
            <a:ext cx="2615711" cy="495786"/>
          </a:xfrm>
        </p:spPr>
        <p:txBody>
          <a:bodyPr>
            <a:no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June 13-15, 2023</a:t>
            </a:r>
          </a:p>
        </p:txBody>
      </p:sp>
      <p:sp>
        <p:nvSpPr>
          <p:cNvPr id="7" name="Rectangle 6">
            <a:extLst>
              <a:ext uri="{FF2B5EF4-FFF2-40B4-BE49-F238E27FC236}">
                <a16:creationId xmlns:a16="http://schemas.microsoft.com/office/drawing/2014/main" id="{74D58083-D746-10C7-A79B-3BE58A82BF1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98249440-1515-61CC-28B3-08F360CACF75}"/>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Content Placeholder 3">
            <a:extLst>
              <a:ext uri="{FF2B5EF4-FFF2-40B4-BE49-F238E27FC236}">
                <a16:creationId xmlns:a16="http://schemas.microsoft.com/office/drawing/2014/main" id="{D6CA81F8-610E-B925-F711-42ADE5FC08EB}"/>
              </a:ext>
            </a:extLst>
          </p:cNvPr>
          <p:cNvSpPr txBox="1">
            <a:spLocks/>
          </p:cNvSpPr>
          <p:nvPr/>
        </p:nvSpPr>
        <p:spPr>
          <a:xfrm>
            <a:off x="937819" y="3135237"/>
            <a:ext cx="1629057" cy="9746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 </a:t>
            </a:r>
          </a:p>
          <a:p>
            <a:pPr marL="0" indent="0" algn="ctr">
              <a:buNone/>
            </a:pP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3">
            <a:extLst>
              <a:ext uri="{FF2B5EF4-FFF2-40B4-BE49-F238E27FC236}">
                <a16:creationId xmlns:a16="http://schemas.microsoft.com/office/drawing/2014/main" id="{D044F278-EC5A-7248-B6E1-AFBFE234056E}"/>
              </a:ext>
            </a:extLst>
          </p:cNvPr>
          <p:cNvSpPr txBox="1">
            <a:spLocks/>
          </p:cNvSpPr>
          <p:nvPr/>
        </p:nvSpPr>
        <p:spPr>
          <a:xfrm>
            <a:off x="1115385" y="2847867"/>
            <a:ext cx="1273927" cy="4957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740</a:t>
            </a:r>
          </a:p>
          <a:p>
            <a:pPr marL="0" indent="0" algn="ctr">
              <a:buNone/>
            </a:pPr>
            <a:endParaRPr lang="en-US" sz="20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3">
            <a:extLst>
              <a:ext uri="{FF2B5EF4-FFF2-40B4-BE49-F238E27FC236}">
                <a16:creationId xmlns:a16="http://schemas.microsoft.com/office/drawing/2014/main" id="{5872B543-BBEA-2E44-44E7-D8773CDE8435}"/>
              </a:ext>
            </a:extLst>
          </p:cNvPr>
          <p:cNvSpPr txBox="1">
            <a:spLocks/>
          </p:cNvSpPr>
          <p:nvPr/>
        </p:nvSpPr>
        <p:spPr>
          <a:xfrm>
            <a:off x="2879335" y="5020253"/>
            <a:ext cx="1839962" cy="5896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online survey</a:t>
            </a:r>
          </a:p>
          <a:p>
            <a:pPr algn="ct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BA2E775A-1E12-8A9A-421C-0B5CD0EC2E61}"/>
              </a:ext>
            </a:extLst>
          </p:cNvPr>
          <p:cNvSpPr txBox="1">
            <a:spLocks/>
          </p:cNvSpPr>
          <p:nvPr/>
        </p:nvSpPr>
        <p:spPr>
          <a:xfrm>
            <a:off x="2796723" y="4747709"/>
            <a:ext cx="1839962" cy="4957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10-minute</a:t>
            </a:r>
          </a:p>
          <a:p>
            <a:pPr algn="ctr"/>
            <a:endPar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5">
            <a:extLst>
              <a:ext uri="{FF2B5EF4-FFF2-40B4-BE49-F238E27FC236}">
                <a16:creationId xmlns:a16="http://schemas.microsoft.com/office/drawing/2014/main" id="{51265D0B-0573-F58E-4C20-133B27B5AEED}"/>
              </a:ext>
            </a:extLst>
          </p:cNvPr>
          <p:cNvSpPr txBox="1">
            <a:spLocks/>
          </p:cNvSpPr>
          <p:nvPr/>
        </p:nvSpPr>
        <p:spPr>
          <a:xfrm>
            <a:off x="9608417" y="3995343"/>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confidential online study</a:t>
            </a:r>
          </a:p>
        </p:txBody>
      </p:sp>
      <p:sp>
        <p:nvSpPr>
          <p:cNvPr id="17" name="Content Placeholder 5">
            <a:extLst>
              <a:ext uri="{FF2B5EF4-FFF2-40B4-BE49-F238E27FC236}">
                <a16:creationId xmlns:a16="http://schemas.microsoft.com/office/drawing/2014/main" id="{3DC77562-1F00-446D-F2C4-AA76CD564366}"/>
              </a:ext>
            </a:extLst>
          </p:cNvPr>
          <p:cNvSpPr txBox="1">
            <a:spLocks/>
          </p:cNvSpPr>
          <p:nvPr/>
        </p:nvSpPr>
        <p:spPr>
          <a:xfrm>
            <a:off x="8049155" y="4813181"/>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Daily 45-60 minutes</a:t>
            </a:r>
          </a:p>
        </p:txBody>
      </p:sp>
      <p:grpSp>
        <p:nvGrpSpPr>
          <p:cNvPr id="21" name="Group 20">
            <a:extLst>
              <a:ext uri="{FF2B5EF4-FFF2-40B4-BE49-F238E27FC236}">
                <a16:creationId xmlns:a16="http://schemas.microsoft.com/office/drawing/2014/main" id="{AA5AAC07-F598-6A24-3FC6-C570AB9544E7}"/>
              </a:ext>
            </a:extLst>
          </p:cNvPr>
          <p:cNvGrpSpPr/>
          <p:nvPr/>
        </p:nvGrpSpPr>
        <p:grpSpPr>
          <a:xfrm>
            <a:off x="6479410" y="2562021"/>
            <a:ext cx="1697540" cy="1281942"/>
            <a:chOff x="5104355" y="3057336"/>
            <a:chExt cx="1697540" cy="1281942"/>
          </a:xfrm>
        </p:grpSpPr>
        <p:sp>
          <p:nvSpPr>
            <p:cNvPr id="15" name="Content Placeholder 5">
              <a:extLst>
                <a:ext uri="{FF2B5EF4-FFF2-40B4-BE49-F238E27FC236}">
                  <a16:creationId xmlns:a16="http://schemas.microsoft.com/office/drawing/2014/main" id="{86F6CC30-A057-9095-DE89-6148B41295E9}"/>
                </a:ext>
              </a:extLst>
            </p:cNvPr>
            <p:cNvSpPr txBox="1">
              <a:spLocks/>
            </p:cNvSpPr>
            <p:nvPr/>
          </p:nvSpPr>
          <p:spPr>
            <a:xfrm>
              <a:off x="5104355" y="3356464"/>
              <a:ext cx="1697540" cy="9828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a:t>
              </a:r>
            </a:p>
          </p:txBody>
        </p:sp>
        <p:sp>
          <p:nvSpPr>
            <p:cNvPr id="18" name="Content Placeholder 5">
              <a:extLst>
                <a:ext uri="{FF2B5EF4-FFF2-40B4-BE49-F238E27FC236}">
                  <a16:creationId xmlns:a16="http://schemas.microsoft.com/office/drawing/2014/main" id="{E737AC2D-3B97-93C0-16C7-F3B02B6A1827}"/>
                </a:ext>
              </a:extLst>
            </p:cNvPr>
            <p:cNvSpPr txBox="1">
              <a:spLocks/>
            </p:cNvSpPr>
            <p:nvPr/>
          </p:nvSpPr>
          <p:spPr>
            <a:xfrm>
              <a:off x="5598588" y="3057336"/>
              <a:ext cx="709074" cy="5254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30</a:t>
              </a:r>
            </a:p>
          </p:txBody>
        </p:sp>
      </p:grpSp>
      <p:sp>
        <p:nvSpPr>
          <p:cNvPr id="19" name="Content Placeholder 5">
            <a:extLst>
              <a:ext uri="{FF2B5EF4-FFF2-40B4-BE49-F238E27FC236}">
                <a16:creationId xmlns:a16="http://schemas.microsoft.com/office/drawing/2014/main" id="{C3A25A77-4688-9DAB-2019-98608B49BCCB}"/>
              </a:ext>
            </a:extLst>
          </p:cNvPr>
          <p:cNvSpPr txBox="1">
            <a:spLocks/>
          </p:cNvSpPr>
          <p:nvPr/>
        </p:nvSpPr>
        <p:spPr>
          <a:xfrm>
            <a:off x="9839815" y="3600395"/>
            <a:ext cx="1439487" cy="4750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3-day</a:t>
            </a:r>
          </a:p>
        </p:txBody>
      </p:sp>
      <p:sp>
        <p:nvSpPr>
          <p:cNvPr id="20" name="Content Placeholder 5">
            <a:extLst>
              <a:ext uri="{FF2B5EF4-FFF2-40B4-BE49-F238E27FC236}">
                <a16:creationId xmlns:a16="http://schemas.microsoft.com/office/drawing/2014/main" id="{64B2FDEE-7C26-9046-7646-4EDD9B098D20}"/>
              </a:ext>
            </a:extLst>
          </p:cNvPr>
          <p:cNvSpPr txBox="1">
            <a:spLocks/>
          </p:cNvSpPr>
          <p:nvPr/>
        </p:nvSpPr>
        <p:spPr>
          <a:xfrm>
            <a:off x="7576785" y="5439749"/>
            <a:ext cx="2839495" cy="7436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of activities yielding 4,000-5,000 minutes of data interactions</a:t>
            </a:r>
          </a:p>
        </p:txBody>
      </p:sp>
      <p:sp>
        <p:nvSpPr>
          <p:cNvPr id="22" name="Oval 21">
            <a:extLst>
              <a:ext uri="{FF2B5EF4-FFF2-40B4-BE49-F238E27FC236}">
                <a16:creationId xmlns:a16="http://schemas.microsoft.com/office/drawing/2014/main" id="{1B8EA8E5-187A-B948-7F55-457B6B23D150}"/>
              </a:ext>
            </a:extLst>
          </p:cNvPr>
          <p:cNvSpPr/>
          <p:nvPr/>
        </p:nvSpPr>
        <p:spPr>
          <a:xfrm>
            <a:off x="2620712" y="2741732"/>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C87890-ABBE-66E7-56D6-FEB2CC52B9E1}"/>
              </a:ext>
            </a:extLst>
          </p:cNvPr>
          <p:cNvSpPr/>
          <p:nvPr/>
        </p:nvSpPr>
        <p:spPr>
          <a:xfrm>
            <a:off x="1408341" y="4566966"/>
            <a:ext cx="1212371" cy="1212371"/>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D61DB-1540-4F63-DEF9-1042AA56A510}"/>
              </a:ext>
            </a:extLst>
          </p:cNvPr>
          <p:cNvSpPr/>
          <p:nvPr/>
        </p:nvSpPr>
        <p:spPr>
          <a:xfrm>
            <a:off x="6568828" y="3870668"/>
            <a:ext cx="1444400" cy="1444400"/>
          </a:xfrm>
          <a:prstGeom prst="ellipse">
            <a:avLst/>
          </a:prstGeom>
          <a:solidFill>
            <a:srgbClr val="F1582D">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50A066-7A0A-CFBB-1790-5B03126C5B4D}"/>
              </a:ext>
            </a:extLst>
          </p:cNvPr>
          <p:cNvSpPr/>
          <p:nvPr/>
        </p:nvSpPr>
        <p:spPr>
          <a:xfrm>
            <a:off x="10101398" y="2588947"/>
            <a:ext cx="916319" cy="916319"/>
          </a:xfrm>
          <a:prstGeom prst="ellipse">
            <a:avLst/>
          </a:prstGeom>
          <a:solidFill>
            <a:srgbClr val="F1582D">
              <a:alpha val="223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805D92-A7FF-475B-7FF3-83223D3838B3}"/>
              </a:ext>
            </a:extLst>
          </p:cNvPr>
          <p:cNvSpPr/>
          <p:nvPr/>
        </p:nvSpPr>
        <p:spPr>
          <a:xfrm>
            <a:off x="10101397" y="4963307"/>
            <a:ext cx="916319" cy="916319"/>
          </a:xfrm>
          <a:prstGeom prst="ellipse">
            <a:avLst/>
          </a:prstGeom>
          <a:solidFill>
            <a:srgbClr val="F1582D">
              <a:alpha val="215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Woman with baby with solid fill">
            <a:extLst>
              <a:ext uri="{FF2B5EF4-FFF2-40B4-BE49-F238E27FC236}">
                <a16:creationId xmlns:a16="http://schemas.microsoft.com/office/drawing/2014/main" id="{F1DD1760-9EED-8482-4014-E5AB810C4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428" y="3004311"/>
            <a:ext cx="914400" cy="914400"/>
          </a:xfrm>
          <a:prstGeom prst="rect">
            <a:avLst/>
          </a:prstGeom>
        </p:spPr>
      </p:pic>
      <p:pic>
        <p:nvPicPr>
          <p:cNvPr id="32" name="Graphic 31" descr="Children with solid fill">
            <a:extLst>
              <a:ext uri="{FF2B5EF4-FFF2-40B4-BE49-F238E27FC236}">
                <a16:creationId xmlns:a16="http://schemas.microsoft.com/office/drawing/2014/main" id="{187C4CEB-0341-65C3-5BBE-55D4492DF41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8510"/>
          <a:stretch/>
        </p:blipFill>
        <p:spPr>
          <a:xfrm>
            <a:off x="7418663" y="4029236"/>
            <a:ext cx="563577" cy="1094529"/>
          </a:xfrm>
          <a:prstGeom prst="rect">
            <a:avLst/>
          </a:prstGeom>
        </p:spPr>
      </p:pic>
      <p:pic>
        <p:nvPicPr>
          <p:cNvPr id="34" name="Graphic 33" descr="Online Network with solid fill">
            <a:extLst>
              <a:ext uri="{FF2B5EF4-FFF2-40B4-BE49-F238E27FC236}">
                <a16:creationId xmlns:a16="http://schemas.microsoft.com/office/drawing/2014/main" id="{3B5FFB8E-739D-ADC2-9544-AA1F344ACD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9275" y="4469905"/>
            <a:ext cx="914400" cy="914400"/>
          </a:xfrm>
          <a:prstGeom prst="rect">
            <a:avLst/>
          </a:prstGeom>
        </p:spPr>
      </p:pic>
      <p:pic>
        <p:nvPicPr>
          <p:cNvPr id="36" name="Graphic 35" descr="Family with girl with solid fill">
            <a:extLst>
              <a:ext uri="{FF2B5EF4-FFF2-40B4-BE49-F238E27FC236}">
                <a16:creationId xmlns:a16="http://schemas.microsoft.com/office/drawing/2014/main" id="{FCA9DAFC-F5B1-CD4C-61B8-60B4538B86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8828" y="3786225"/>
            <a:ext cx="914400" cy="914400"/>
          </a:xfrm>
          <a:prstGeom prst="rect">
            <a:avLst/>
          </a:prstGeom>
        </p:spPr>
      </p:pic>
      <p:pic>
        <p:nvPicPr>
          <p:cNvPr id="37" name="Graphic 36" descr="Children with solid fill">
            <a:extLst>
              <a:ext uri="{FF2B5EF4-FFF2-40B4-BE49-F238E27FC236}">
                <a16:creationId xmlns:a16="http://schemas.microsoft.com/office/drawing/2014/main" id="{AD10CA43-BF6D-C541-9E7D-910F350CF2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5149" y="2983501"/>
            <a:ext cx="1257358" cy="1257358"/>
          </a:xfrm>
          <a:prstGeom prst="rect">
            <a:avLst/>
          </a:prstGeom>
        </p:spPr>
      </p:pic>
      <p:pic>
        <p:nvPicPr>
          <p:cNvPr id="38" name="Graphic 37" descr="Online Network with solid fill">
            <a:extLst>
              <a:ext uri="{FF2B5EF4-FFF2-40B4-BE49-F238E27FC236}">
                <a16:creationId xmlns:a16="http://schemas.microsoft.com/office/drawing/2014/main" id="{1C862161-7651-3AAE-B7C0-02CA7F6F5D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38211" y="2493818"/>
            <a:ext cx="914400" cy="914400"/>
          </a:xfrm>
          <a:prstGeom prst="rect">
            <a:avLst/>
          </a:prstGeom>
        </p:spPr>
      </p:pic>
      <p:pic>
        <p:nvPicPr>
          <p:cNvPr id="40" name="Graphic 39" descr="Clipboard with solid fill">
            <a:extLst>
              <a:ext uri="{FF2B5EF4-FFF2-40B4-BE49-F238E27FC236}">
                <a16:creationId xmlns:a16="http://schemas.microsoft.com/office/drawing/2014/main" id="{52B1A500-9EBE-F327-3549-2C0A606B8C5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47965" y="5117114"/>
            <a:ext cx="914400" cy="914400"/>
          </a:xfrm>
          <a:prstGeom prst="rect">
            <a:avLst/>
          </a:prstGeom>
        </p:spPr>
      </p:pic>
      <p:cxnSp>
        <p:nvCxnSpPr>
          <p:cNvPr id="41" name="Straight Connector 40">
            <a:extLst>
              <a:ext uri="{FF2B5EF4-FFF2-40B4-BE49-F238E27FC236}">
                <a16:creationId xmlns:a16="http://schemas.microsoft.com/office/drawing/2014/main" id="{79C298EC-533A-4EC3-76BC-271122EEADE2}"/>
              </a:ext>
            </a:extLst>
          </p:cNvPr>
          <p:cNvCxnSpPr>
            <a:cxnSpLocks/>
          </p:cNvCxnSpPr>
          <p:nvPr/>
        </p:nvCxnSpPr>
        <p:spPr>
          <a:xfrm>
            <a:off x="5737559" y="2493818"/>
            <a:ext cx="0" cy="380697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4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Awareness of Financial Aid</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iggy Bank with solid fill">
            <a:extLst>
              <a:ext uri="{FF2B5EF4-FFF2-40B4-BE49-F238E27FC236}">
                <a16:creationId xmlns:a16="http://schemas.microsoft.com/office/drawing/2014/main" id="{1BB8F0BF-1092-4FB7-BEF8-01CCDE228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4450437"/>
            <a:ext cx="914400" cy="914400"/>
          </a:xfrm>
          <a:prstGeom prst="rect">
            <a:avLst/>
          </a:prstGeom>
        </p:spPr>
      </p:pic>
      <p:sp>
        <p:nvSpPr>
          <p:cNvPr id="3" name="Title 1">
            <a:extLst>
              <a:ext uri="{FF2B5EF4-FFF2-40B4-BE49-F238E27FC236}">
                <a16:creationId xmlns:a16="http://schemas.microsoft.com/office/drawing/2014/main" id="{B536C689-425F-B030-F9F0-D189718E99C5}"/>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164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747701399"/>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500" dirty="0">
                <a:solidFill>
                  <a:srgbClr val="0A7ABF"/>
                </a:solidFill>
                <a:latin typeface="Open Sans" panose="020B0606030504020204" pitchFamily="34" charset="0"/>
                <a:ea typeface="Open Sans" panose="020B0606030504020204" pitchFamily="34" charset="0"/>
                <a:cs typeface="Open Sans" panose="020B0606030504020204" pitchFamily="34" charset="0"/>
              </a:rPr>
              <a:t>Awareness of Low-Income Eligibility for Free Tuition</a:t>
            </a:r>
          </a:p>
        </p:txBody>
      </p:sp>
      <p:sp>
        <p:nvSpPr>
          <p:cNvPr id="8" name="TextBox 7">
            <a:extLst>
              <a:ext uri="{FF2B5EF4-FFF2-40B4-BE49-F238E27FC236}">
                <a16:creationId xmlns:a16="http://schemas.microsoft.com/office/drawing/2014/main" id="{FCC92F92-E848-39FE-7ED5-D80434410B14}"/>
              </a:ext>
            </a:extLst>
          </p:cNvPr>
          <p:cNvSpPr txBox="1"/>
          <p:nvPr/>
        </p:nvSpPr>
        <p:spPr>
          <a:xfrm>
            <a:off x="7945374" y="2217402"/>
            <a:ext cx="2786795" cy="3785652"/>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half of the participants are not aware that households whose income is below $20,000 would likely get free tuition at any public college or university.</a:t>
            </a:r>
          </a:p>
        </p:txBody>
      </p:sp>
      <p:sp>
        <p:nvSpPr>
          <p:cNvPr id="5" name="Title 1">
            <a:extLst>
              <a:ext uri="{FF2B5EF4-FFF2-40B4-BE49-F238E27FC236}">
                <a16:creationId xmlns:a16="http://schemas.microsoft.com/office/drawing/2014/main" id="{BF1CD09F-3585-CF2A-2725-0E426821A84B}"/>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5475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44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Just to recap: What influences decisions about higher education?</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sion chart with solid fill">
            <a:extLst>
              <a:ext uri="{FF2B5EF4-FFF2-40B4-BE49-F238E27FC236}">
                <a16:creationId xmlns:a16="http://schemas.microsoft.com/office/drawing/2014/main" id="{8A83394F-C235-F81D-75E1-D3737CFB2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357134"/>
            <a:ext cx="914400" cy="914400"/>
          </a:xfrm>
          <a:prstGeom prst="rect">
            <a:avLst/>
          </a:prstGeom>
        </p:spPr>
      </p:pic>
      <p:sp>
        <p:nvSpPr>
          <p:cNvPr id="3" name="Title 1">
            <a:extLst>
              <a:ext uri="{FF2B5EF4-FFF2-40B4-BE49-F238E27FC236}">
                <a16:creationId xmlns:a16="http://schemas.microsoft.com/office/drawing/2014/main" id="{DC97A415-72E2-5520-3673-6C4F1BA20B0E}"/>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723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DC622-6A0D-EA6E-9F69-21005B203903}"/>
              </a:ext>
            </a:extLst>
          </p:cNvPr>
          <p:cNvSpPr>
            <a:spLocks noGrp="1"/>
          </p:cNvSpPr>
          <p:nvPr>
            <p:ph idx="4294967295"/>
          </p:nvPr>
        </p:nvSpPr>
        <p:spPr>
          <a:xfrm>
            <a:off x="748145" y="1125837"/>
            <a:ext cx="10695709" cy="782572"/>
          </a:xfrm>
        </p:spPr>
        <p:txBody>
          <a:bodyPr vert="horz" lIns="91440" tIns="45720" rIns="91440" bIns="45720" rtlCol="0" anchor="t">
            <a:normAutofit/>
          </a:bodyPr>
          <a:lstStyle/>
          <a:p>
            <a:pPr marL="0" indent="0">
              <a:buNone/>
            </a:pPr>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decisions are based on:</a:t>
            </a:r>
            <a:r>
              <a:rPr lang="en-US" sz="3200">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32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48F06CC-7CAB-5530-77DA-04E99CB1050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D0663A84-A171-7947-D761-A74CA865A32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3B2C7F72-FFF3-831C-6EC4-60DEE3571785}"/>
              </a:ext>
            </a:extLst>
          </p:cNvPr>
          <p:cNvSpPr/>
          <p:nvPr/>
        </p:nvSpPr>
        <p:spPr>
          <a:xfrm>
            <a:off x="1623058" y="5058846"/>
            <a:ext cx="9406289" cy="1015795"/>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BD77E3C-DBB1-D3F9-0641-64D42B1163DD}"/>
              </a:ext>
            </a:extLst>
          </p:cNvPr>
          <p:cNvSpPr/>
          <p:nvPr/>
        </p:nvSpPr>
        <p:spPr>
          <a:xfrm>
            <a:off x="1623058" y="3598556"/>
            <a:ext cx="9406289" cy="104010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039C74-5DAF-96E0-5EBB-DB934422D391}"/>
              </a:ext>
            </a:extLst>
          </p:cNvPr>
          <p:cNvSpPr/>
          <p:nvPr/>
        </p:nvSpPr>
        <p:spPr>
          <a:xfrm>
            <a:off x="1623058" y="2138266"/>
            <a:ext cx="9406289" cy="1040109"/>
          </a:xfrm>
          <a:prstGeom prst="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p>
        </p:txBody>
      </p:sp>
      <p:sp>
        <p:nvSpPr>
          <p:cNvPr id="8" name="Oval 7">
            <a:extLst>
              <a:ext uri="{FF2B5EF4-FFF2-40B4-BE49-F238E27FC236}">
                <a16:creationId xmlns:a16="http://schemas.microsoft.com/office/drawing/2014/main" id="{BA98E9F3-3D26-1DFF-CA25-3DF0644CA138}"/>
              </a:ext>
            </a:extLst>
          </p:cNvPr>
          <p:cNvSpPr/>
          <p:nvPr/>
        </p:nvSpPr>
        <p:spPr>
          <a:xfrm>
            <a:off x="1177892" y="1953048"/>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C9B3CB-7BA2-567E-D6CE-F596254C0960}"/>
              </a:ext>
            </a:extLst>
          </p:cNvPr>
          <p:cNvSpPr/>
          <p:nvPr/>
        </p:nvSpPr>
        <p:spPr>
          <a:xfrm>
            <a:off x="1177894" y="4965120"/>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E930F8A-4272-309D-80B5-FFD47867E8E2}"/>
              </a:ext>
            </a:extLst>
          </p:cNvPr>
          <p:cNvSpPr txBox="1">
            <a:spLocks/>
          </p:cNvSpPr>
          <p:nvPr/>
        </p:nvSpPr>
        <p:spPr>
          <a:xfrm>
            <a:off x="2247902" y="2368383"/>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Family financial status - NOT their goals</a:t>
            </a: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indent="0">
              <a:buFont typeface="Arial" panose="020B0604020202020204" pitchFamily="34" charset="0"/>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5286F60C-98B7-8853-885C-2B117FA2B23B}"/>
              </a:ext>
            </a:extLst>
          </p:cNvPr>
          <p:cNvSpPr txBox="1">
            <a:spLocks/>
          </p:cNvSpPr>
          <p:nvPr/>
        </p:nvSpPr>
        <p:spPr>
          <a:xfrm>
            <a:off x="2247901" y="3847211"/>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Online search results (1st generation)</a:t>
            </a:r>
          </a:p>
        </p:txBody>
      </p:sp>
      <p:sp>
        <p:nvSpPr>
          <p:cNvPr id="13" name="Content Placeholder 2">
            <a:extLst>
              <a:ext uri="{FF2B5EF4-FFF2-40B4-BE49-F238E27FC236}">
                <a16:creationId xmlns:a16="http://schemas.microsoft.com/office/drawing/2014/main" id="{887DE63C-6E4E-FC07-B388-9053B80DB088}"/>
              </a:ext>
            </a:extLst>
          </p:cNvPr>
          <p:cNvSpPr txBox="1">
            <a:spLocks/>
          </p:cNvSpPr>
          <p:nvPr/>
        </p:nvSpPr>
        <p:spPr>
          <a:xfrm>
            <a:off x="2247901" y="5292069"/>
            <a:ext cx="8484267" cy="7825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Their fear of being academically unprepared (especially true of Hispanic/Latinx)</a:t>
            </a:r>
          </a:p>
          <a:p>
            <a:pPr marL="0" indent="0" algn="r">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Piggy Bank with solid fill">
            <a:extLst>
              <a:ext uri="{FF2B5EF4-FFF2-40B4-BE49-F238E27FC236}">
                <a16:creationId xmlns:a16="http://schemas.microsoft.com/office/drawing/2014/main" id="{44B6B1B8-F6BB-D7D3-35BF-E84595E7C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7453" y="2185361"/>
            <a:ext cx="769622" cy="769622"/>
          </a:xfrm>
          <a:prstGeom prst="rect">
            <a:avLst/>
          </a:prstGeom>
        </p:spPr>
      </p:pic>
      <p:grpSp>
        <p:nvGrpSpPr>
          <p:cNvPr id="22" name="Group 21">
            <a:extLst>
              <a:ext uri="{FF2B5EF4-FFF2-40B4-BE49-F238E27FC236}">
                <a16:creationId xmlns:a16="http://schemas.microsoft.com/office/drawing/2014/main" id="{817EC4D7-4581-B57B-7F1E-B2182A7EC961}"/>
              </a:ext>
            </a:extLst>
          </p:cNvPr>
          <p:cNvGrpSpPr/>
          <p:nvPr/>
        </p:nvGrpSpPr>
        <p:grpSpPr>
          <a:xfrm>
            <a:off x="1177893" y="3447652"/>
            <a:ext cx="1278887" cy="1278887"/>
            <a:chOff x="1177893" y="3447652"/>
            <a:chExt cx="1278887" cy="1278887"/>
          </a:xfrm>
        </p:grpSpPr>
        <p:sp>
          <p:nvSpPr>
            <p:cNvPr id="9" name="Oval 8">
              <a:extLst>
                <a:ext uri="{FF2B5EF4-FFF2-40B4-BE49-F238E27FC236}">
                  <a16:creationId xmlns:a16="http://schemas.microsoft.com/office/drawing/2014/main" id="{4D5DF77A-0976-8B7E-97B4-025177675D78}"/>
                </a:ext>
              </a:extLst>
            </p:cNvPr>
            <p:cNvSpPr/>
            <p:nvPr/>
          </p:nvSpPr>
          <p:spPr>
            <a:xfrm>
              <a:off x="1177893" y="3447652"/>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Internet with solid fill">
              <a:extLst>
                <a:ext uri="{FF2B5EF4-FFF2-40B4-BE49-F238E27FC236}">
                  <a16:creationId xmlns:a16="http://schemas.microsoft.com/office/drawing/2014/main" id="{2523F0A0-1D45-6F39-99E3-5305BFC3E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0584" y="3702284"/>
              <a:ext cx="769622" cy="769622"/>
            </a:xfrm>
            <a:prstGeom prst="rect">
              <a:avLst/>
            </a:prstGeom>
          </p:spPr>
        </p:pic>
      </p:grpSp>
      <p:pic>
        <p:nvPicPr>
          <p:cNvPr id="19" name="Graphic 18" descr="Books with solid fill">
            <a:extLst>
              <a:ext uri="{FF2B5EF4-FFF2-40B4-BE49-F238E27FC236}">
                <a16:creationId xmlns:a16="http://schemas.microsoft.com/office/drawing/2014/main" id="{8142C8A0-0491-8E76-A7B8-2DC490CD67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2524" y="5219752"/>
            <a:ext cx="769622" cy="769622"/>
          </a:xfrm>
          <a:prstGeom prst="rect">
            <a:avLst/>
          </a:prstGeom>
        </p:spPr>
      </p:pic>
      <p:sp>
        <p:nvSpPr>
          <p:cNvPr id="14" name="Title 1">
            <a:extLst>
              <a:ext uri="{FF2B5EF4-FFF2-40B4-BE49-F238E27FC236}">
                <a16:creationId xmlns:a16="http://schemas.microsoft.com/office/drawing/2014/main" id="{C0398721-9DB9-60B2-92AB-156D41235F00}"/>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403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B0792-9E0E-FA40-8669-3E58B345470C}"/>
              </a:ext>
            </a:extLst>
          </p:cNvPr>
          <p:cNvSpPr>
            <a:spLocks noGrp="1"/>
          </p:cNvSpPr>
          <p:nvPr>
            <p:ph idx="4294967295"/>
          </p:nvPr>
        </p:nvSpPr>
        <p:spPr>
          <a:xfrm>
            <a:off x="726789" y="834828"/>
            <a:ext cx="10656988" cy="1035536"/>
          </a:xfrm>
        </p:spPr>
        <p:txBody>
          <a:bodyPr>
            <a:normAutofit/>
          </a:bodyPr>
          <a:lstStyle/>
          <a:p>
            <a:pPr marL="0" indent="0">
              <a:buNone/>
            </a:pP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Recommended </a:t>
            </a:r>
            <a:r>
              <a:rPr lang="en-US" sz="2800">
                <a:solidFill>
                  <a:srgbClr val="F55822"/>
                </a:solidFill>
                <a:latin typeface="Open Sans" panose="020B0606030504020204" pitchFamily="34" charset="0"/>
                <a:ea typeface="Open Sans" panose="020B0606030504020204" pitchFamily="34" charset="0"/>
                <a:cs typeface="Open Sans" panose="020B0606030504020204" pitchFamily="34" charset="0"/>
              </a:rPr>
              <a:t>Action Items </a:t>
            </a: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to positively impact college-going in the IE</a:t>
            </a:r>
            <a:endParaRPr lang="en-US" sz="280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D4C76DF-1EE7-2CC8-31CE-64B282B74F3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00925278-FCA6-0796-6353-0B326C3EFACA}"/>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54C481A0-1C7C-9994-AEB4-B6A45179A53D}"/>
              </a:ext>
            </a:extLst>
          </p:cNvPr>
          <p:cNvSpPr/>
          <p:nvPr/>
        </p:nvSpPr>
        <p:spPr>
          <a:xfrm>
            <a:off x="470695" y="2614027"/>
            <a:ext cx="2754923" cy="3762878"/>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dirty="0">
                <a:solidFill>
                  <a:schemeClr val="bg1"/>
                </a:solidFill>
                <a:latin typeface="Open Sans"/>
                <a:ea typeface="Open Sans"/>
                <a:cs typeface="Open Sans"/>
              </a:rPr>
              <a:t>HIGHLIGHT</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800" dirty="0">
                <a:latin typeface="Neue Haas Grotesk Text Pro"/>
              </a:rPr>
              <a:t>How</a:t>
            </a:r>
            <a:r>
              <a:rPr lang="en-US" sz="1800" dirty="0"/>
              <a:t> higher ed </a:t>
            </a:r>
            <a:r>
              <a:rPr lang="en-US" sz="1800" dirty="0">
                <a:latin typeface="Neue Haas Grotesk Text Pro"/>
              </a:rPr>
              <a:t>improves</a:t>
            </a:r>
            <a:r>
              <a:rPr lang="en-US" sz="1800" dirty="0"/>
              <a:t> job prospects – we must better communicate potential </a:t>
            </a:r>
            <a:r>
              <a:rPr lang="en-US" sz="1800" dirty="0">
                <a:latin typeface="Neue Haas Grotesk Text Pro"/>
              </a:rPr>
              <a:t>career pathways.</a:t>
            </a:r>
            <a:r>
              <a:rPr lang="en-US" dirty="0"/>
              <a:t> </a:t>
            </a:r>
            <a:br>
              <a:rPr lang="en-US" dirty="0"/>
            </a:br>
            <a:endParaRPr lang="en-US"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dirty="0">
                <a:latin typeface="Neue Haas Grotesk Text Pro"/>
              </a:rPr>
              <a:t>Close</a:t>
            </a:r>
            <a:r>
              <a:rPr lang="en-US" sz="1800" dirty="0">
                <a:latin typeface="Neue Haas Grotesk Text Pro"/>
              </a:rPr>
              <a:t> to home options.</a:t>
            </a:r>
            <a:endParaRPr lang="en-US" sz="1800" b="1" i="0" kern="12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p>
        </p:txBody>
      </p:sp>
      <p:sp>
        <p:nvSpPr>
          <p:cNvPr id="6" name="Rectangle 5">
            <a:extLst>
              <a:ext uri="{FF2B5EF4-FFF2-40B4-BE49-F238E27FC236}">
                <a16:creationId xmlns:a16="http://schemas.microsoft.com/office/drawing/2014/main" id="{E9BBD7E1-48EB-23C2-3FED-B04D451783FD}"/>
              </a:ext>
            </a:extLst>
          </p:cNvPr>
          <p:cNvSpPr/>
          <p:nvPr/>
        </p:nvSpPr>
        <p:spPr>
          <a:xfrm>
            <a:off x="3300360" y="2614027"/>
            <a:ext cx="2754923" cy="3762878"/>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2400" b="1" dirty="0">
                <a:latin typeface="Open Sans" panose="020B0606030504020204" pitchFamily="34" charset="0"/>
                <a:ea typeface="Open Sans" panose="020B0606030504020204" pitchFamily="34" charset="0"/>
                <a:cs typeface="Open Sans" panose="020B0606030504020204" pitchFamily="34" charset="0"/>
              </a:rPr>
              <a:t>COMMUNICATE</a:t>
            </a:r>
          </a:p>
          <a:p>
            <a:pPr algn="ctr"/>
            <a:endParaRPr lang="en-US" sz="1800" b="0" i="0" kern="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Low-income households receive low/no cost tuition. </a:t>
            </a:r>
          </a:p>
          <a:p>
            <a:pPr algn="ctr"/>
            <a:endParaRPr lang="en-US" sz="1800" b="0" i="0" kern="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Pros &amp; cons of college choices based on both short-term finances AND long-term goals.</a:t>
            </a:r>
          </a:p>
          <a:p>
            <a:pPr algn="ctr"/>
            <a:endParaRPr lang="en-US" sz="1800" b="0" i="0" kern="12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p>
        </p:txBody>
      </p:sp>
      <p:sp>
        <p:nvSpPr>
          <p:cNvPr id="7" name="Rectangle 6">
            <a:extLst>
              <a:ext uri="{FF2B5EF4-FFF2-40B4-BE49-F238E27FC236}">
                <a16:creationId xmlns:a16="http://schemas.microsoft.com/office/drawing/2014/main" id="{BEB9EB76-49A7-B2C7-1E56-0044C6D58492}"/>
              </a:ext>
            </a:extLst>
          </p:cNvPr>
          <p:cNvSpPr/>
          <p:nvPr/>
        </p:nvSpPr>
        <p:spPr>
          <a:xfrm>
            <a:off x="6130025" y="2618510"/>
            <a:ext cx="2754923" cy="3762878"/>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LEVERAGE</a:t>
            </a:r>
          </a:p>
          <a:p>
            <a:pPr algn="ctr"/>
            <a:endParaRPr lang="en-US">
              <a:latin typeface="Neue Haas Grotesk Text Pro"/>
              <a:cs typeface="Calibri"/>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Parents and their influence on children.</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Benefit of being able to live at (or close to) home.</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a:p>
        </p:txBody>
      </p:sp>
      <p:sp>
        <p:nvSpPr>
          <p:cNvPr id="9" name="Rectangle 8">
            <a:extLst>
              <a:ext uri="{FF2B5EF4-FFF2-40B4-BE49-F238E27FC236}">
                <a16:creationId xmlns:a16="http://schemas.microsoft.com/office/drawing/2014/main" id="{46BFC69E-1D9B-9A7A-72DF-06F3402DD632}"/>
              </a:ext>
            </a:extLst>
          </p:cNvPr>
          <p:cNvSpPr/>
          <p:nvPr/>
        </p:nvSpPr>
        <p:spPr>
          <a:xfrm>
            <a:off x="8959690" y="2618510"/>
            <a:ext cx="2754923" cy="3762878"/>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SUPPORT</a:t>
            </a:r>
          </a:p>
          <a:p>
            <a:pPr algn="ctr"/>
            <a:endParaRPr lang="en-US">
              <a:latin typeface="Neue Haas Grotesk Text Pro"/>
              <a:cs typeface="Calibri"/>
            </a:endParaRPr>
          </a:p>
          <a:p>
            <a:pPr algn="ctr"/>
            <a:r>
              <a:rPr lang="en-US">
                <a:latin typeface="Open Sans"/>
                <a:ea typeface="Open Sans"/>
                <a:cs typeface="Open Sans"/>
              </a:rPr>
              <a:t>Increased</a:t>
            </a:r>
            <a:r>
              <a:rPr lang="en-US" sz="1800" b="0" i="0" kern="1200">
                <a:latin typeface="Open Sans"/>
                <a:ea typeface="Open Sans"/>
                <a:cs typeface="Open Sans"/>
              </a:rPr>
              <a:t> student academic confidence and reduce fear with on-campus support services information (e.g., tutoring).</a:t>
            </a:r>
          </a:p>
          <a:p>
            <a:pPr algn="ctr"/>
            <a:endParaRPr lang="en-US"/>
          </a:p>
        </p:txBody>
      </p:sp>
      <p:sp>
        <p:nvSpPr>
          <p:cNvPr id="10" name="Oval 9">
            <a:extLst>
              <a:ext uri="{FF2B5EF4-FFF2-40B4-BE49-F238E27FC236}">
                <a16:creationId xmlns:a16="http://schemas.microsoft.com/office/drawing/2014/main" id="{A2562206-43E8-C836-3FCB-ADD91654DFCA}"/>
              </a:ext>
            </a:extLst>
          </p:cNvPr>
          <p:cNvSpPr/>
          <p:nvPr/>
        </p:nvSpPr>
        <p:spPr>
          <a:xfrm>
            <a:off x="1427143" y="2031424"/>
            <a:ext cx="842026" cy="842026"/>
          </a:xfrm>
          <a:prstGeom prst="ellipse">
            <a:avLst/>
          </a:prstGeom>
          <a:solidFill>
            <a:schemeClr val="bg1"/>
          </a:solidFill>
          <a:ln w="9525">
            <a:solidFill>
              <a:srgbClr val="F558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38F02-5536-DF55-E7CE-6C1B46160684}"/>
              </a:ext>
            </a:extLst>
          </p:cNvPr>
          <p:cNvSpPr/>
          <p:nvPr/>
        </p:nvSpPr>
        <p:spPr>
          <a:xfrm>
            <a:off x="4256809" y="2006160"/>
            <a:ext cx="842026" cy="842026"/>
          </a:xfrm>
          <a:prstGeom prst="ellipse">
            <a:avLst/>
          </a:prstGeom>
          <a:solidFill>
            <a:schemeClr val="bg1"/>
          </a:solidFill>
          <a:ln w="9525">
            <a:solidFill>
              <a:srgbClr val="285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524C9A-F408-5FCB-B5BF-7DC0965A996A}"/>
              </a:ext>
            </a:extLst>
          </p:cNvPr>
          <p:cNvSpPr/>
          <p:nvPr/>
        </p:nvSpPr>
        <p:spPr>
          <a:xfrm>
            <a:off x="7071193" y="2031424"/>
            <a:ext cx="842026" cy="842026"/>
          </a:xfrm>
          <a:prstGeom prst="ellipse">
            <a:avLst/>
          </a:prstGeom>
          <a:solidFill>
            <a:schemeClr val="bg1"/>
          </a:solidFill>
          <a:ln w="9525">
            <a:solidFill>
              <a:srgbClr val="EB85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AA18BB-8F21-751D-B8D5-145E5AAE11EB}"/>
              </a:ext>
            </a:extLst>
          </p:cNvPr>
          <p:cNvSpPr/>
          <p:nvPr/>
        </p:nvSpPr>
        <p:spPr>
          <a:xfrm>
            <a:off x="9914352" y="2031424"/>
            <a:ext cx="842026" cy="842026"/>
          </a:xfrm>
          <a:prstGeom prst="ellipse">
            <a:avLst/>
          </a:prstGeom>
          <a:solidFill>
            <a:schemeClr val="bg1"/>
          </a:solidFill>
          <a:ln w="9525">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Lights On outline">
            <a:extLst>
              <a:ext uri="{FF2B5EF4-FFF2-40B4-BE49-F238E27FC236}">
                <a16:creationId xmlns:a16="http://schemas.microsoft.com/office/drawing/2014/main" id="{CD9D8DC2-D760-6D74-DC13-FFC6F2980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5394" y="2119836"/>
            <a:ext cx="665201" cy="665201"/>
          </a:xfrm>
          <a:prstGeom prst="rect">
            <a:avLst/>
          </a:prstGeom>
        </p:spPr>
      </p:pic>
      <p:pic>
        <p:nvPicPr>
          <p:cNvPr id="19" name="Graphic 18" descr="Megaphone outline">
            <a:extLst>
              <a:ext uri="{FF2B5EF4-FFF2-40B4-BE49-F238E27FC236}">
                <a16:creationId xmlns:a16="http://schemas.microsoft.com/office/drawing/2014/main" id="{BD1C5150-C172-DB43-F43E-EC05E40F37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8693" y="2164202"/>
            <a:ext cx="576468" cy="576468"/>
          </a:xfrm>
          <a:prstGeom prst="rect">
            <a:avLst/>
          </a:prstGeom>
        </p:spPr>
      </p:pic>
      <p:pic>
        <p:nvPicPr>
          <p:cNvPr id="21" name="Graphic 20" descr="Family with girl outline">
            <a:extLst>
              <a:ext uri="{FF2B5EF4-FFF2-40B4-BE49-F238E27FC236}">
                <a16:creationId xmlns:a16="http://schemas.microsoft.com/office/drawing/2014/main" id="{1F10AA45-D24F-761F-67A5-07555A1D3B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7553" y="2216411"/>
            <a:ext cx="499866" cy="499866"/>
          </a:xfrm>
          <a:prstGeom prst="rect">
            <a:avLst/>
          </a:prstGeom>
        </p:spPr>
      </p:pic>
      <p:pic>
        <p:nvPicPr>
          <p:cNvPr id="23" name="Graphic 22" descr="Information outline">
            <a:extLst>
              <a:ext uri="{FF2B5EF4-FFF2-40B4-BE49-F238E27FC236}">
                <a16:creationId xmlns:a16="http://schemas.microsoft.com/office/drawing/2014/main" id="{7B06440E-BFAB-B4C5-B532-722130921F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6521" y="2127350"/>
            <a:ext cx="657687" cy="657687"/>
          </a:xfrm>
          <a:prstGeom prst="rect">
            <a:avLst/>
          </a:prstGeom>
        </p:spPr>
      </p:pic>
      <p:sp>
        <p:nvSpPr>
          <p:cNvPr id="8" name="Title 1">
            <a:extLst>
              <a:ext uri="{FF2B5EF4-FFF2-40B4-BE49-F238E27FC236}">
                <a16:creationId xmlns:a16="http://schemas.microsoft.com/office/drawing/2014/main" id="{67E372D9-0296-2F58-1A0A-3EF5465CD18F}"/>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942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Higher Education in the Inland Empire</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65062" y="4193268"/>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iploma roll with solid fill">
            <a:extLst>
              <a:ext uri="{FF2B5EF4-FFF2-40B4-BE49-F238E27FC236}">
                <a16:creationId xmlns:a16="http://schemas.microsoft.com/office/drawing/2014/main" id="{A1E388EC-78FA-DBD2-BB93-2DA2FD58C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5129" y="4453335"/>
            <a:ext cx="914400" cy="914400"/>
          </a:xfrm>
          <a:prstGeom prst="rect">
            <a:avLst/>
          </a:prstGeom>
        </p:spPr>
      </p:pic>
      <p:sp>
        <p:nvSpPr>
          <p:cNvPr id="5" name="Title 1">
            <a:extLst>
              <a:ext uri="{FF2B5EF4-FFF2-40B4-BE49-F238E27FC236}">
                <a16:creationId xmlns:a16="http://schemas.microsoft.com/office/drawing/2014/main" id="{D434506B-1734-6805-59CA-A66B79AF1351}"/>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794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831562254"/>
              </p:ext>
            </p:extLst>
          </p:nvPr>
        </p:nvGraphicFramePr>
        <p:xfrm>
          <a:off x="3198709" y="1643255"/>
          <a:ext cx="7914139" cy="446777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67536" y="2168982"/>
            <a:ext cx="3104857" cy="3416320"/>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two-thirds of the participants in our study disagreed that the Inland Empire has high-paying jobs that decrease the need for education beyond high school.</a:t>
            </a:r>
          </a:p>
        </p:txBody>
      </p:sp>
      <p:sp>
        <p:nvSpPr>
          <p:cNvPr id="5" name="Title 1">
            <a:extLst>
              <a:ext uri="{FF2B5EF4-FFF2-40B4-BE49-F238E27FC236}">
                <a16:creationId xmlns:a16="http://schemas.microsoft.com/office/drawing/2014/main" id="{A1B2C466-D296-263A-D8CD-2D2AE3FD5885}"/>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219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940777622"/>
              </p:ext>
            </p:extLst>
          </p:nvPr>
        </p:nvGraphicFramePr>
        <p:xfrm>
          <a:off x="2999959" y="1752619"/>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100155" y="2146055"/>
            <a:ext cx="2602416" cy="3785652"/>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People were divided on the need for a four-year degree to succeed in the Inland Empire. Nearly as many believe it is not needed as those who believe it is.</a:t>
            </a:r>
          </a:p>
        </p:txBody>
      </p:sp>
      <p:sp>
        <p:nvSpPr>
          <p:cNvPr id="5" name="Title 1">
            <a:extLst>
              <a:ext uri="{FF2B5EF4-FFF2-40B4-BE49-F238E27FC236}">
                <a16:creationId xmlns:a16="http://schemas.microsoft.com/office/drawing/2014/main" id="{8EFA3C15-046C-BCDE-6E87-0AF5C1E286B1}"/>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370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4114796020"/>
              </p:ext>
            </p:extLst>
          </p:nvPr>
        </p:nvGraphicFramePr>
        <p:xfrm>
          <a:off x="768104" y="2484749"/>
          <a:ext cx="6175901" cy="3486486"/>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374262" y="2702427"/>
            <a:ext cx="3214147" cy="3170099"/>
          </a:xfrm>
          <a:prstGeom prst="rect">
            <a:avLst/>
          </a:prstGeom>
          <a:noFill/>
        </p:spPr>
        <p:txBody>
          <a:bodyPr wrap="square" lIns="91440" tIns="45720" rIns="91440" bIns="45720" rtlCol="0" anchor="t">
            <a:spAutoFit/>
          </a:bodyPr>
          <a:lstStyle/>
          <a:p>
            <a:pPr algn="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Overall, potential students and parents of potential students were split in their perceptions on the value of a college degree today. Nearly as many said it is somewhat valuable as those who said it is very valuable.</a:t>
            </a:r>
          </a:p>
          <a:p>
            <a:pPr algn="r"/>
            <a:endPar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1">
            <a:extLst>
              <a:ext uri="{FF2B5EF4-FFF2-40B4-BE49-F238E27FC236}">
                <a16:creationId xmlns:a16="http://schemas.microsoft.com/office/drawing/2014/main" id="{B448A8A3-05ED-E849-208F-C963AA711422}"/>
              </a:ext>
            </a:extLst>
          </p:cNvPr>
          <p:cNvSpPr txBox="1"/>
          <p:nvPr/>
        </p:nvSpPr>
        <p:spPr>
          <a:xfrm>
            <a:off x="3856055" y="2268181"/>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Not</a:t>
            </a: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 valuable</a:t>
            </a:r>
          </a:p>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0" name="TextBox 1">
            <a:extLst>
              <a:ext uri="{FF2B5EF4-FFF2-40B4-BE49-F238E27FC236}">
                <a16:creationId xmlns:a16="http://schemas.microsoft.com/office/drawing/2014/main" id="{B448A8A3-05ED-E849-208F-C963AA711422}"/>
              </a:ext>
            </a:extLst>
          </p:cNvPr>
          <p:cNvSpPr txBox="1"/>
          <p:nvPr/>
        </p:nvSpPr>
        <p:spPr>
          <a:xfrm>
            <a:off x="2719491" y="2207796"/>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Don’t know</a:t>
            </a:r>
          </a:p>
          <a:p>
            <a:pPr algn="ct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5" name="Title 1">
            <a:extLst>
              <a:ext uri="{FF2B5EF4-FFF2-40B4-BE49-F238E27FC236}">
                <a16:creationId xmlns:a16="http://schemas.microsoft.com/office/drawing/2014/main" id="{CB14CA31-1B62-B342-7DBB-B3E5D0C1D6E6}"/>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541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441500733"/>
              </p:ext>
            </p:extLst>
          </p:nvPr>
        </p:nvGraphicFramePr>
        <p:xfrm>
          <a:off x="3478192" y="1785133"/>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298808" y="2501630"/>
            <a:ext cx="2860380" cy="3046988"/>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Though more than half did not believe a degree is very valuable, most believe education beyond high school is necessary.</a:t>
            </a:r>
          </a:p>
        </p:txBody>
      </p:sp>
      <p:sp>
        <p:nvSpPr>
          <p:cNvPr id="5" name="Title 1">
            <a:extLst>
              <a:ext uri="{FF2B5EF4-FFF2-40B4-BE49-F238E27FC236}">
                <a16:creationId xmlns:a16="http://schemas.microsoft.com/office/drawing/2014/main" id="{7A4B1907-D4C6-45BF-5E1F-5AF174838917}"/>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051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185801-9C8F-680C-FF76-79E8FD9C8818}"/>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7285FC90-0712-8FE9-7742-7844B52063ED}"/>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Rectangle 8">
            <a:extLst>
              <a:ext uri="{FF2B5EF4-FFF2-40B4-BE49-F238E27FC236}">
                <a16:creationId xmlns:a16="http://schemas.microsoft.com/office/drawing/2014/main" id="{7FD9D763-F98D-5242-E69B-15D2E266960A}"/>
              </a:ext>
            </a:extLst>
          </p:cNvPr>
          <p:cNvSpPr/>
          <p:nvPr/>
        </p:nvSpPr>
        <p:spPr>
          <a:xfrm>
            <a:off x="7625602" y="1622573"/>
            <a:ext cx="3825083" cy="4538384"/>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Inland Empire’s potential students and parents of potential students have to balance their belief in the necessity of an education beyond high school with their perceptions of the value of college.</a:t>
            </a:r>
          </a:p>
          <a:p>
            <a:pPr algn="ctr"/>
            <a:endParaRPr lang="en-US" dirty="0"/>
          </a:p>
        </p:txBody>
      </p:sp>
      <p:pic>
        <p:nvPicPr>
          <p:cNvPr id="15" name="Picture 14" descr="Teacher helping student with model wind turbine">
            <a:extLst>
              <a:ext uri="{FF2B5EF4-FFF2-40B4-BE49-F238E27FC236}">
                <a16:creationId xmlns:a16="http://schemas.microsoft.com/office/drawing/2014/main" id="{633F3207-A3F9-528F-AC7A-4636EB4F57CA}"/>
              </a:ext>
            </a:extLst>
          </p:cNvPr>
          <p:cNvPicPr>
            <a:picLocks noChangeAspect="1"/>
          </p:cNvPicPr>
          <p:nvPr/>
        </p:nvPicPr>
        <p:blipFill>
          <a:blip r:embed="rId4"/>
          <a:stretch>
            <a:fillRect/>
          </a:stretch>
        </p:blipFill>
        <p:spPr>
          <a:xfrm>
            <a:off x="680199" y="1628360"/>
            <a:ext cx="6804255" cy="4538384"/>
          </a:xfrm>
          <a:prstGeom prst="rect">
            <a:avLst/>
          </a:prstGeom>
        </p:spPr>
      </p:pic>
      <p:grpSp>
        <p:nvGrpSpPr>
          <p:cNvPr id="19" name="Group 18">
            <a:extLst>
              <a:ext uri="{FF2B5EF4-FFF2-40B4-BE49-F238E27FC236}">
                <a16:creationId xmlns:a16="http://schemas.microsoft.com/office/drawing/2014/main" id="{10A11E2E-DC5C-A8B4-D2B6-976747F5202D}"/>
              </a:ext>
            </a:extLst>
          </p:cNvPr>
          <p:cNvGrpSpPr/>
          <p:nvPr/>
        </p:nvGrpSpPr>
        <p:grpSpPr>
          <a:xfrm>
            <a:off x="9206562" y="2085471"/>
            <a:ext cx="663161" cy="663161"/>
            <a:chOff x="6872829" y="3748380"/>
            <a:chExt cx="663161" cy="663161"/>
          </a:xfrm>
        </p:grpSpPr>
        <p:sp>
          <p:nvSpPr>
            <p:cNvPr id="17" name="Oval 16">
              <a:extLst>
                <a:ext uri="{FF2B5EF4-FFF2-40B4-BE49-F238E27FC236}">
                  <a16:creationId xmlns:a16="http://schemas.microsoft.com/office/drawing/2014/main" id="{3ECE2905-FAB2-ADA4-F7C1-92FBE459E37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ightbulb with solid fill">
              <a:extLst>
                <a:ext uri="{FF2B5EF4-FFF2-40B4-BE49-F238E27FC236}">
                  <a16:creationId xmlns:a16="http://schemas.microsoft.com/office/drawing/2014/main" id="{10F55C2F-FAF5-6468-5C97-E7D189627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3" name="Title 1">
            <a:extLst>
              <a:ext uri="{FF2B5EF4-FFF2-40B4-BE49-F238E27FC236}">
                <a16:creationId xmlns:a16="http://schemas.microsoft.com/office/drawing/2014/main" id="{0AC17377-A286-B133-DEF7-DBA69BFC2772}"/>
              </a:ext>
            </a:extLst>
          </p:cNvPr>
          <p:cNvSpPr txBox="1">
            <a:spLocks/>
          </p:cNvSpPr>
          <p:nvPr/>
        </p:nvSpPr>
        <p:spPr>
          <a:xfrm>
            <a:off x="341160" y="191193"/>
            <a:ext cx="7693567"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HOW DO PARENTS INFLUENCE COLLEGE DECISION-MAKING?</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9D4FA98A-A5C4-14C9-6AD4-F75CA815AB7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7005431"/>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C3C6B965DEBA41B69F219713BAE6EA" ma:contentTypeVersion="17" ma:contentTypeDescription="Create a new document." ma:contentTypeScope="" ma:versionID="827081002e94fa74b2f1f2f9b490258a">
  <xsd:schema xmlns:xsd="http://www.w3.org/2001/XMLSchema" xmlns:xs="http://www.w3.org/2001/XMLSchema" xmlns:p="http://schemas.microsoft.com/office/2006/metadata/properties" xmlns:ns2="e1b4bfb0-7b9f-4edf-b10c-cf5030ca6b38" xmlns:ns3="44aee368-3444-4f17-aea2-f64b0d961291" targetNamespace="http://schemas.microsoft.com/office/2006/metadata/properties" ma:root="true" ma:fieldsID="40d50ba6f198b1d67125be125d1b28d7" ns2:_="" ns3:_="">
    <xsd:import namespace="e1b4bfb0-7b9f-4edf-b10c-cf5030ca6b38"/>
    <xsd:import namespace="44aee368-3444-4f17-aea2-f64b0d9612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4bfb0-7b9f-4edf-b10c-cf5030ca6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074b78-ba15-4f1c-ac57-d098fdbf190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ee368-3444-4f17-aea2-f64b0d9612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96c39e-f973-4b7a-83a3-73e02ff9b6f5}" ma:internalName="TaxCatchAll" ma:showField="CatchAllData" ma:web="44aee368-3444-4f17-aea2-f64b0d9612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4aee368-3444-4f17-aea2-f64b0d961291">
      <UserInfo>
        <DisplayName>Sorrel Stielstra</DisplayName>
        <AccountId>28</AccountId>
        <AccountType/>
      </UserInfo>
      <UserInfo>
        <DisplayName>Paula Di Dio</DisplayName>
        <AccountId>1879</AccountId>
        <AccountType/>
      </UserInfo>
    </SharedWithUsers>
    <lcf76f155ced4ddcb4097134ff3c332f xmlns="e1b4bfb0-7b9f-4edf-b10c-cf5030ca6b38">
      <Terms xmlns="http://schemas.microsoft.com/office/infopath/2007/PartnerControls"/>
    </lcf76f155ced4ddcb4097134ff3c332f>
    <TaxCatchAll xmlns="44aee368-3444-4f17-aea2-f64b0d961291" xsi:nil="true"/>
  </documentManagement>
</p:properties>
</file>

<file path=customXml/itemProps1.xml><?xml version="1.0" encoding="utf-8"?>
<ds:datastoreItem xmlns:ds="http://schemas.openxmlformats.org/officeDocument/2006/customXml" ds:itemID="{8C6F5EAC-8DD9-4BC0-96C0-3E977EBAD9C9}">
  <ds:schemaRefs>
    <ds:schemaRef ds:uri="http://schemas.microsoft.com/sharepoint/v3/contenttype/forms"/>
  </ds:schemaRefs>
</ds:datastoreItem>
</file>

<file path=customXml/itemProps2.xml><?xml version="1.0" encoding="utf-8"?>
<ds:datastoreItem xmlns:ds="http://schemas.openxmlformats.org/officeDocument/2006/customXml" ds:itemID="{DB6AAE92-8CE0-426C-8C59-6B019ED5D962}">
  <ds:schemaRefs>
    <ds:schemaRef ds:uri="44aee368-3444-4f17-aea2-f64b0d961291"/>
    <ds:schemaRef ds:uri="e1b4bfb0-7b9f-4edf-b10c-cf5030ca6b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AF9B81-428E-4B7E-9655-126C32998E94}">
  <ds:schemaRefs>
    <ds:schemaRef ds:uri="44aee368-3444-4f17-aea2-f64b0d961291"/>
    <ds:schemaRef ds:uri="e1b4bfb0-7b9f-4edf-b10c-cf5030ca6b3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43346</TotalTime>
  <Words>2045</Words>
  <Application>Microsoft Macintosh PowerPoint</Application>
  <PresentationFormat>Widescreen</PresentationFormat>
  <Paragraphs>212</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Neue Haas Grotesk Text Pro</vt:lpstr>
      <vt:lpstr>Open Sans</vt:lpstr>
      <vt:lpstr>Open Sans Light</vt:lpstr>
      <vt:lpstr>PunchcardVTI</vt:lpstr>
      <vt:lpstr>Perceptions of Inland Empire Higher Education</vt:lpstr>
      <vt:lpstr>PowerPoint Presentation</vt:lpstr>
      <vt:lpstr>METHODOLOGICAL OVERVIEW</vt:lpstr>
      <vt:lpstr>Value of Higher Education in the Inland Empire</vt:lpstr>
      <vt:lpstr>PowerPoint Presentation</vt:lpstr>
      <vt:lpstr>PowerPoint Presentation</vt:lpstr>
      <vt:lpstr>PowerPoint Presentation</vt:lpstr>
      <vt:lpstr>PowerPoint Presentation</vt:lpstr>
      <vt:lpstr>PowerPoint Presentation</vt:lpstr>
      <vt:lpstr>PowerPoint Presentation</vt:lpstr>
      <vt:lpstr>What matters in the IE when making plans for after high school? </vt:lpstr>
      <vt:lpstr>PowerPoint Presentation</vt:lpstr>
      <vt:lpstr>PowerPoint Presentation</vt:lpstr>
      <vt:lpstr>PowerPoint Presentation</vt:lpstr>
      <vt:lpstr>PowerPoint Presentation</vt:lpstr>
      <vt:lpstr>PowerPoint Presentation</vt:lpstr>
      <vt:lpstr>Higher education knowledge and sources</vt:lpstr>
      <vt:lpstr>Understanding barriers to application and misperceptions about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Olivares</dc:creator>
  <cp:lastModifiedBy>Paula Di Dio</cp:lastModifiedBy>
  <cp:revision>61</cp:revision>
  <dcterms:created xsi:type="dcterms:W3CDTF">2023-08-28T15:48:23Z</dcterms:created>
  <dcterms:modified xsi:type="dcterms:W3CDTF">2024-03-01T21:05:19Z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0x01010016C3C6B965DEBA41B69F219713BAE6EA</vt:lpwstr>
  </property>
  <property fmtid="{D5CDD505-2E9C-101B-9397-08002B2CF9AE}" pid="3" name="MediaServiceImageTags">
    <vt:lpwstr/>
  </property>
</Properties>
</file>