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4"/>
  </p:sldMasterIdLst>
  <p:notesMasterIdLst>
    <p:notesMasterId r:id="rId32"/>
  </p:notesMasterIdLst>
  <p:sldIdLst>
    <p:sldId id="297" r:id="rId5"/>
    <p:sldId id="299" r:id="rId6"/>
    <p:sldId id="258" r:id="rId7"/>
    <p:sldId id="375" r:id="rId8"/>
    <p:sldId id="373" r:id="rId9"/>
    <p:sldId id="357" r:id="rId10"/>
    <p:sldId id="358" r:id="rId11"/>
    <p:sldId id="348" r:id="rId12"/>
    <p:sldId id="359" r:id="rId13"/>
    <p:sldId id="317" r:id="rId14"/>
    <p:sldId id="350" r:id="rId15"/>
    <p:sldId id="330" r:id="rId16"/>
    <p:sldId id="335" r:id="rId17"/>
    <p:sldId id="372" r:id="rId18"/>
    <p:sldId id="349" r:id="rId19"/>
    <p:sldId id="363" r:id="rId20"/>
    <p:sldId id="368" r:id="rId21"/>
    <p:sldId id="364" r:id="rId22"/>
    <p:sldId id="353" r:id="rId23"/>
    <p:sldId id="362" r:id="rId24"/>
    <p:sldId id="346" r:id="rId25"/>
    <p:sldId id="370" r:id="rId26"/>
    <p:sldId id="360" r:id="rId27"/>
    <p:sldId id="361" r:id="rId28"/>
    <p:sldId id="366" r:id="rId29"/>
    <p:sldId id="354" r:id="rId30"/>
    <p:sldId id="35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FC76D1F1-02E1-6DF4-DD78-423FADCA22F2}" name="Yvonne Olivares" initials="YO" userId="392794832417b15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5822"/>
    <a:srgbClr val="0B7AC1"/>
    <a:srgbClr val="0A7ABF"/>
    <a:srgbClr val="28536B"/>
    <a:srgbClr val="FAC090"/>
    <a:srgbClr val="EB853A"/>
    <a:srgbClr val="D9B989"/>
    <a:srgbClr val="000000"/>
    <a:srgbClr val="DDD9C3"/>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88"/>
    <p:restoredTop sz="77446"/>
  </p:normalViewPr>
  <p:slideViewPr>
    <p:cSldViewPr snapToGrid="0">
      <p:cViewPr varScale="1">
        <p:scale>
          <a:sx n="86" d="100"/>
          <a:sy n="86" d="100"/>
        </p:scale>
        <p:origin x="20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The IE has high-paying jobs that decrease the need for education beyond high school</a:t>
            </a:r>
          </a:p>
        </c:rich>
      </c:tx>
      <c:layout>
        <c:manualLayout>
          <c:xMode val="edge"/>
          <c:yMode val="edge"/>
          <c:x val="0.11530780543531013"/>
          <c:y val="3.979609537185735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F55822"/>
              </a:solidFill>
              <a:ln>
                <a:noFill/>
              </a:ln>
              <a:effectLst/>
            </c:spPr>
            <c:extLst>
              <c:ext xmlns:c16="http://schemas.microsoft.com/office/drawing/2014/chart" uri="{C3380CC4-5D6E-409C-BE32-E72D297353CC}">
                <c16:uniqueId val="{00000000-471D-3D46-86C9-F6CEC1E73459}"/>
              </c:ext>
            </c:extLst>
          </c:dPt>
          <c:dPt>
            <c:idx val="1"/>
            <c:bubble3D val="0"/>
            <c:spPr>
              <a:solidFill>
                <a:srgbClr val="EB853A"/>
              </a:solidFill>
              <a:ln>
                <a:noFill/>
              </a:ln>
              <a:effectLst/>
            </c:spPr>
            <c:extLst>
              <c:ext xmlns:c16="http://schemas.microsoft.com/office/drawing/2014/chart" uri="{C3380CC4-5D6E-409C-BE32-E72D297353CC}">
                <c16:uniqueId val="{00000003-4467-6C4D-BAA4-B0DC8E4FD75C}"/>
              </c:ext>
            </c:extLst>
          </c:dPt>
          <c:dLbls>
            <c:spPr>
              <a:noFill/>
              <a:ln>
                <a:noFill/>
              </a:ln>
              <a:effectLst/>
            </c:spPr>
            <c:txPr>
              <a:bodyPr rot="0" spcFirstLastPara="1" vertOverflow="ellipsis" vert="horz" wrap="square" lIns="38100" tIns="19050" rIns="38100" bIns="19050" anchor="ctr" anchorCtr="0">
                <a:spAutoFit/>
              </a:bodyPr>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Disagree</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r>
              <a:rPr lang="en-US" sz="1600" dirty="0">
                <a:solidFill>
                  <a:srgbClr val="28536B"/>
                </a:solidFill>
                <a:latin typeface="Open Sans" panose="020B0606030504020204" pitchFamily="34" charset="0"/>
                <a:ea typeface="Open Sans" panose="020B0606030504020204" pitchFamily="34" charset="0"/>
                <a:cs typeface="Open Sans" panose="020B0606030504020204" pitchFamily="34" charset="0"/>
              </a:rPr>
              <a:t>Have you (or your child) ever considered enrolling in a community college to later transfer to a university?</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EB853A"/>
              </a:solidFill>
              <a:ln>
                <a:noFill/>
              </a:ln>
              <a:effectLst/>
            </c:spPr>
            <c:extLst>
              <c:ext xmlns:c16="http://schemas.microsoft.com/office/drawing/2014/chart" uri="{C3380CC4-5D6E-409C-BE32-E72D297353CC}">
                <c16:uniqueId val="{00000000-471D-3D46-86C9-F6CEC1E73459}"/>
              </c:ext>
            </c:extLst>
          </c:dPt>
          <c:dPt>
            <c:idx val="1"/>
            <c:bubble3D val="0"/>
            <c:spPr>
              <a:solidFill>
                <a:srgbClr val="0A7ABF"/>
              </a:solidFill>
              <a:ln>
                <a:noFill/>
              </a:ln>
              <a:effectLst/>
            </c:spPr>
            <c:extLst>
              <c:ext xmlns:c16="http://schemas.microsoft.com/office/drawing/2014/chart" uri="{C3380CC4-5D6E-409C-BE32-E72D297353CC}">
                <c16:uniqueId val="{00000003-6AAC-304A-B2F8-7AEBD4B7266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Do not agree</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400" dirty="0">
                <a:solidFill>
                  <a:srgbClr val="28536B"/>
                </a:solidFill>
                <a:latin typeface="Open Sans" panose="020B0606030504020204" pitchFamily="34" charset="0"/>
                <a:ea typeface="Open Sans" panose="020B0606030504020204" pitchFamily="34" charset="0"/>
                <a:cs typeface="Open Sans" panose="020B0606030504020204" pitchFamily="34" charset="0"/>
              </a:rPr>
              <a:t>Have you (or your child) ever considered enrolling in a community college to later transfer to a university?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No</c:v>
                </c:pt>
              </c:strCache>
            </c:strRef>
          </c:tx>
          <c:spPr>
            <a:solidFill>
              <a:srgbClr val="2853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Post-bachelor's degree (MS, MA, PhD, EdD, JD, etc.)</c:v>
                </c:pt>
                <c:pt idx="1">
                  <c:v>Bachelor's degree </c:v>
                </c:pt>
                <c:pt idx="2">
                  <c:v>Associate's degree</c:v>
                </c:pt>
                <c:pt idx="3">
                  <c:v>Certificate </c:v>
                </c:pt>
                <c:pt idx="4">
                  <c:v>Some college (no degree or certificate) </c:v>
                </c:pt>
                <c:pt idx="5">
                  <c:v>High school diploma, GED or equivalent</c:v>
                </c:pt>
                <c:pt idx="6">
                  <c:v>Less than high school</c:v>
                </c:pt>
              </c:strCache>
            </c:strRef>
          </c:cat>
          <c:val>
            <c:numRef>
              <c:f>Sheet1!$B$2:$B$8</c:f>
              <c:numCache>
                <c:formatCode>0%</c:formatCode>
                <c:ptCount val="7"/>
                <c:pt idx="0">
                  <c:v>0.26</c:v>
                </c:pt>
                <c:pt idx="1">
                  <c:v>0.3</c:v>
                </c:pt>
                <c:pt idx="2">
                  <c:v>0.28999999999999998</c:v>
                </c:pt>
                <c:pt idx="3">
                  <c:v>0.47</c:v>
                </c:pt>
                <c:pt idx="4">
                  <c:v>0.42</c:v>
                </c:pt>
                <c:pt idx="5">
                  <c:v>0.39</c:v>
                </c:pt>
                <c:pt idx="6">
                  <c:v>0.31</c:v>
                </c:pt>
              </c:numCache>
            </c:numRef>
          </c:val>
          <c:extLst>
            <c:ext xmlns:c16="http://schemas.microsoft.com/office/drawing/2014/chart" uri="{C3380CC4-5D6E-409C-BE32-E72D297353CC}">
              <c16:uniqueId val="{00000000-C4BB-7D42-9FB6-71FF56B1D9E0}"/>
            </c:ext>
          </c:extLst>
        </c:ser>
        <c:ser>
          <c:idx val="1"/>
          <c:order val="1"/>
          <c:tx>
            <c:strRef>
              <c:f>Sheet1!$C$1</c:f>
              <c:strCache>
                <c:ptCount val="1"/>
                <c:pt idx="0">
                  <c:v>Yes</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Post-bachelor's degree (MS, MA, PhD, EdD, JD, etc.)</c:v>
                </c:pt>
                <c:pt idx="1">
                  <c:v>Bachelor's degree </c:v>
                </c:pt>
                <c:pt idx="2">
                  <c:v>Associate's degree</c:v>
                </c:pt>
                <c:pt idx="3">
                  <c:v>Certificate </c:v>
                </c:pt>
                <c:pt idx="4">
                  <c:v>Some college (no degree or certificate) </c:v>
                </c:pt>
                <c:pt idx="5">
                  <c:v>High school diploma, GED or equivalent</c:v>
                </c:pt>
                <c:pt idx="6">
                  <c:v>Less than high school</c:v>
                </c:pt>
              </c:strCache>
            </c:strRef>
          </c:cat>
          <c:val>
            <c:numRef>
              <c:f>Sheet1!$C$2:$C$8</c:f>
              <c:numCache>
                <c:formatCode>0%</c:formatCode>
                <c:ptCount val="7"/>
                <c:pt idx="0">
                  <c:v>0.74</c:v>
                </c:pt>
                <c:pt idx="1">
                  <c:v>0.7</c:v>
                </c:pt>
                <c:pt idx="2">
                  <c:v>0.71</c:v>
                </c:pt>
                <c:pt idx="3">
                  <c:v>0.53</c:v>
                </c:pt>
                <c:pt idx="4">
                  <c:v>0.57999999999999996</c:v>
                </c:pt>
                <c:pt idx="5">
                  <c:v>0.61</c:v>
                </c:pt>
                <c:pt idx="6">
                  <c:v>0.69</c:v>
                </c:pt>
              </c:numCache>
            </c:numRef>
          </c:val>
          <c:extLst>
            <c:ext xmlns:c16="http://schemas.microsoft.com/office/drawing/2014/chart" uri="{C3380CC4-5D6E-409C-BE32-E72D297353CC}">
              <c16:uniqueId val="{00000000-A250-EC4F-8AF1-7B05AC0B4A56}"/>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r>
              <a:rPr lang="en-US" sz="1600" dirty="0">
                <a:solidFill>
                  <a:srgbClr val="28536B"/>
                </a:solidFill>
                <a:latin typeface="Open Sans" panose="020B0606030504020204" pitchFamily="34" charset="0"/>
                <a:ea typeface="Open Sans" panose="020B0606030504020204" pitchFamily="34" charset="0"/>
                <a:cs typeface="Open Sans" panose="020B0606030504020204" pitchFamily="34" charset="0"/>
              </a:rPr>
              <a:t>Why enroll in a community college to later transfer to a university?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28536B"/>
            </a:solidFill>
            <a:ln>
              <a:noFill/>
            </a:ln>
            <a:effectLst/>
          </c:spPr>
          <c:invertIfNegative val="0"/>
          <c:dPt>
            <c:idx val="7"/>
            <c:invertIfNegative val="0"/>
            <c:bubble3D val="0"/>
            <c:spPr>
              <a:solidFill>
                <a:srgbClr val="28536B"/>
              </a:solidFill>
              <a:ln>
                <a:noFill/>
              </a:ln>
              <a:effectLst/>
            </c:spPr>
            <c:extLst>
              <c:ext xmlns:c16="http://schemas.microsoft.com/office/drawing/2014/chart" uri="{C3380CC4-5D6E-409C-BE32-E72D297353CC}">
                <c16:uniqueId val="{00000001-3292-974F-A1E8-1D672836DB19}"/>
              </c:ext>
            </c:extLst>
          </c:dPt>
          <c:dPt>
            <c:idx val="8"/>
            <c:invertIfNegative val="0"/>
            <c:bubble3D val="0"/>
            <c:spPr>
              <a:solidFill>
                <a:srgbClr val="28536B"/>
              </a:solidFill>
              <a:ln>
                <a:noFill/>
              </a:ln>
              <a:effectLst/>
            </c:spPr>
            <c:extLst>
              <c:ext xmlns:c16="http://schemas.microsoft.com/office/drawing/2014/chart" uri="{C3380CC4-5D6E-409C-BE32-E72D297353CC}">
                <c16:uniqueId val="{00000003-3292-974F-A1E8-1D672836DB1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Better financial aid to pay for college</c:v>
                </c:pt>
                <c:pt idx="1">
                  <c:v>Decrease future debt</c:v>
                </c:pt>
                <c:pt idx="2">
                  <c:v>Ability to work while enrolled</c:v>
                </c:pt>
                <c:pt idx="3">
                  <c:v>Increase sense of preparedness for math courses</c:v>
                </c:pt>
                <c:pt idx="4">
                  <c:v>Increase sense of preparedness for courses other than math</c:v>
                </c:pt>
                <c:pt idx="5">
                  <c:v>Allow time to focus on mental health</c:v>
                </c:pt>
                <c:pt idx="6">
                  <c:v>allow time to focus on physical health</c:v>
                </c:pt>
                <c:pt idx="7">
                  <c:v>Other</c:v>
                </c:pt>
                <c:pt idx="8">
                  <c:v>None of the above</c:v>
                </c:pt>
              </c:strCache>
            </c:strRef>
          </c:cat>
          <c:val>
            <c:numRef>
              <c:f>Sheet1!$B$2:$B$10</c:f>
              <c:numCache>
                <c:formatCode>0%</c:formatCode>
                <c:ptCount val="9"/>
                <c:pt idx="0">
                  <c:v>0.6</c:v>
                </c:pt>
                <c:pt idx="1">
                  <c:v>0.53</c:v>
                </c:pt>
                <c:pt idx="2">
                  <c:v>0.53</c:v>
                </c:pt>
                <c:pt idx="3">
                  <c:v>0.2</c:v>
                </c:pt>
                <c:pt idx="4">
                  <c:v>0.19</c:v>
                </c:pt>
                <c:pt idx="5">
                  <c:v>0.25</c:v>
                </c:pt>
                <c:pt idx="6">
                  <c:v>0.16</c:v>
                </c:pt>
                <c:pt idx="7">
                  <c:v>0.03</c:v>
                </c:pt>
                <c:pt idx="8">
                  <c:v>0.03</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100"/>
        <c:axId val="568135231"/>
        <c:axId val="568219503"/>
      </c:barChart>
      <c:valAx>
        <c:axId val="568219503"/>
        <c:scaling>
          <c:orientation val="minMax"/>
        </c:scaling>
        <c:delete val="1"/>
        <c:axPos val="l"/>
        <c:numFmt formatCode="0%" sourceLinked="1"/>
        <c:majorTickMark val="out"/>
        <c:minorTickMark val="none"/>
        <c:tickLblPos val="nextTo"/>
        <c:crossAx val="568135231"/>
        <c:crosses val="autoZero"/>
        <c:crossBetween val="between"/>
      </c:valAx>
      <c:catAx>
        <c:axId val="568135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56821950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FAC090"/>
              </a:solidFill>
              <a:ln>
                <a:noFill/>
              </a:ln>
              <a:effectLst/>
            </c:spPr>
            <c:extLst>
              <c:ext xmlns:c16="http://schemas.microsoft.com/office/drawing/2014/chart" uri="{C3380CC4-5D6E-409C-BE32-E72D297353CC}">
                <c16:uniqueId val="{00000000-471D-3D46-86C9-F6CEC1E73459}"/>
              </c:ext>
            </c:extLst>
          </c:dPt>
          <c:dPt>
            <c:idx val="1"/>
            <c:bubble3D val="0"/>
            <c:spPr>
              <a:solidFill>
                <a:srgbClr val="EB853A"/>
              </a:solidFill>
              <a:ln>
                <a:noFill/>
              </a:ln>
              <a:effectLst/>
            </c:spPr>
            <c:extLst>
              <c:ext xmlns:c16="http://schemas.microsoft.com/office/drawing/2014/chart" uri="{C3380CC4-5D6E-409C-BE32-E72D297353CC}">
                <c16:uniqueId val="{00000003-6AAC-304A-B2F8-7AEBD4B7266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Applied but not enrolled</c:v>
                </c:pt>
                <c:pt idx="1">
                  <c:v>Not applied</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None of the above</c:v>
                </c:pt>
                <c:pt idx="1">
                  <c:v>Need to care for personal health or for other adult</c:v>
                </c:pt>
                <c:pt idx="2">
                  <c:v>Would take too long to get a degree/certificate</c:v>
                </c:pt>
                <c:pt idx="3">
                  <c:v>Favorable job market (easy to find a good job not requiring a degree)</c:v>
                </c:pt>
                <c:pt idx="4">
                  <c:v>Childcare responsibilities</c:v>
                </c:pt>
                <c:pt idx="5">
                  <c:v>Fear of not being prepared for courses other than Math</c:v>
                </c:pt>
                <c:pt idx="6">
                  <c:v>Fear of not being prepared for Math courses</c:v>
                </c:pt>
                <c:pt idx="7">
                  <c:v>Work conflicts/need to work</c:v>
                </c:pt>
                <c:pt idx="8">
                  <c:v>Inflation makes it less affordable</c:v>
                </c:pt>
                <c:pt idx="9">
                  <c:v>Cost of degree/program (tuition, fees, etc.)</c:v>
                </c:pt>
                <c:pt idx="10">
                  <c:v>Not enough financial aid</c:v>
                </c:pt>
                <c:pt idx="11">
                  <c:v>Experience with college/university</c:v>
                </c:pt>
                <c:pt idx="12">
                  <c:v>Fear of residency status being questioned</c:v>
                </c:pt>
              </c:strCache>
            </c:strRef>
          </c:cat>
          <c:val>
            <c:numRef>
              <c:f>Sheet1!$B$2:$B$14</c:f>
              <c:numCache>
                <c:formatCode>0%</c:formatCode>
                <c:ptCount val="13"/>
                <c:pt idx="0">
                  <c:v>0.13</c:v>
                </c:pt>
                <c:pt idx="1">
                  <c:v>0.1</c:v>
                </c:pt>
                <c:pt idx="2">
                  <c:v>0.12</c:v>
                </c:pt>
                <c:pt idx="3">
                  <c:v>0.06</c:v>
                </c:pt>
                <c:pt idx="4">
                  <c:v>0.13</c:v>
                </c:pt>
                <c:pt idx="5">
                  <c:v>0.08</c:v>
                </c:pt>
                <c:pt idx="6">
                  <c:v>0.12</c:v>
                </c:pt>
                <c:pt idx="7">
                  <c:v>0.31</c:v>
                </c:pt>
                <c:pt idx="8">
                  <c:v>0.19</c:v>
                </c:pt>
                <c:pt idx="9">
                  <c:v>0.37</c:v>
                </c:pt>
                <c:pt idx="10">
                  <c:v>0.4</c:v>
                </c:pt>
                <c:pt idx="11">
                  <c:v>0.15</c:v>
                </c:pt>
                <c:pt idx="12">
                  <c:v>0.01</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400" dirty="0">
                <a:solidFill>
                  <a:srgbClr val="28536B"/>
                </a:solidFill>
                <a:latin typeface="Open Sans" panose="020B0606030504020204" pitchFamily="34" charset="0"/>
                <a:ea typeface="Open Sans" panose="020B0606030504020204" pitchFamily="34" charset="0"/>
                <a:cs typeface="Open Sans" panose="020B0606030504020204" pitchFamily="34" charset="0"/>
              </a:rPr>
              <a:t>Have you (or your child) ever applied to but not enrolled in college/university?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No</c:v>
                </c:pt>
              </c:strCache>
            </c:strRef>
          </c:tx>
          <c:spPr>
            <a:solidFill>
              <a:srgbClr val="0A7A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Post-bachelor's degree (MS, MA, PhD, EdD, JD, etc.)</c:v>
                </c:pt>
                <c:pt idx="1">
                  <c:v>Bachelor's degree </c:v>
                </c:pt>
                <c:pt idx="2">
                  <c:v>Associate's degree</c:v>
                </c:pt>
                <c:pt idx="3">
                  <c:v>Certificate </c:v>
                </c:pt>
                <c:pt idx="4">
                  <c:v>Some college (no degree or certificate) </c:v>
                </c:pt>
                <c:pt idx="5">
                  <c:v>High school diploma, GED or equivalent</c:v>
                </c:pt>
                <c:pt idx="6">
                  <c:v>Less than high school</c:v>
                </c:pt>
              </c:strCache>
            </c:strRef>
          </c:cat>
          <c:val>
            <c:numRef>
              <c:f>Sheet1!$B$2:$B$8</c:f>
              <c:numCache>
                <c:formatCode>0%</c:formatCode>
                <c:ptCount val="7"/>
                <c:pt idx="0">
                  <c:v>0.5</c:v>
                </c:pt>
                <c:pt idx="1">
                  <c:v>0.53</c:v>
                </c:pt>
                <c:pt idx="2">
                  <c:v>0.57999999999999996</c:v>
                </c:pt>
                <c:pt idx="3">
                  <c:v>0.63</c:v>
                </c:pt>
                <c:pt idx="4">
                  <c:v>0.63</c:v>
                </c:pt>
                <c:pt idx="5">
                  <c:v>0.66</c:v>
                </c:pt>
                <c:pt idx="6">
                  <c:v>0.68</c:v>
                </c:pt>
              </c:numCache>
            </c:numRef>
          </c:val>
          <c:extLst>
            <c:ext xmlns:c16="http://schemas.microsoft.com/office/drawing/2014/chart" uri="{C3380CC4-5D6E-409C-BE32-E72D297353CC}">
              <c16:uniqueId val="{00000000-C4BB-7D42-9FB6-71FF56B1D9E0}"/>
            </c:ext>
          </c:extLst>
        </c:ser>
        <c:ser>
          <c:idx val="1"/>
          <c:order val="1"/>
          <c:tx>
            <c:strRef>
              <c:f>Sheet1!$C$1</c:f>
              <c:strCache>
                <c:ptCount val="1"/>
                <c:pt idx="0">
                  <c:v>Yes</c:v>
                </c:pt>
              </c:strCache>
            </c:strRef>
          </c:tx>
          <c:spPr>
            <a:solidFill>
              <a:srgbClr val="F558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55822"/>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Post-bachelor's degree (MS, MA, PhD, EdD, JD, etc.)</c:v>
                </c:pt>
                <c:pt idx="1">
                  <c:v>Bachelor's degree </c:v>
                </c:pt>
                <c:pt idx="2">
                  <c:v>Associate's degree</c:v>
                </c:pt>
                <c:pt idx="3">
                  <c:v>Certificate </c:v>
                </c:pt>
                <c:pt idx="4">
                  <c:v>Some college (no degree or certificate) </c:v>
                </c:pt>
                <c:pt idx="5">
                  <c:v>High school diploma, GED or equivalent</c:v>
                </c:pt>
                <c:pt idx="6">
                  <c:v>Less than high school</c:v>
                </c:pt>
              </c:strCache>
            </c:strRef>
          </c:cat>
          <c:val>
            <c:numRef>
              <c:f>Sheet1!$C$2:$C$8</c:f>
              <c:numCache>
                <c:formatCode>0%</c:formatCode>
                <c:ptCount val="7"/>
                <c:pt idx="0">
                  <c:v>0.5</c:v>
                </c:pt>
                <c:pt idx="1">
                  <c:v>0.47</c:v>
                </c:pt>
                <c:pt idx="2">
                  <c:v>0.42</c:v>
                </c:pt>
                <c:pt idx="3">
                  <c:v>0.37</c:v>
                </c:pt>
                <c:pt idx="4">
                  <c:v>0.37</c:v>
                </c:pt>
                <c:pt idx="5">
                  <c:v>0.34</c:v>
                </c:pt>
                <c:pt idx="6">
                  <c:v>0.32</c:v>
                </c:pt>
              </c:numCache>
            </c:numRef>
          </c:val>
          <c:extLst>
            <c:ext xmlns:c16="http://schemas.microsoft.com/office/drawing/2014/chart" uri="{C3380CC4-5D6E-409C-BE32-E72D297353CC}">
              <c16:uniqueId val="{00000000-A250-EC4F-8AF1-7B05AC0B4A56}"/>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85C0E6"/>
              </a:solidFill>
              <a:ln>
                <a:noFill/>
              </a:ln>
              <a:effectLst/>
            </c:spPr>
            <c:extLst>
              <c:ext xmlns:c16="http://schemas.microsoft.com/office/drawing/2014/chart" uri="{C3380CC4-5D6E-409C-BE32-E72D297353CC}">
                <c16:uniqueId val="{00000000-471D-3D46-86C9-F6CEC1E73459}"/>
              </c:ext>
            </c:extLst>
          </c:dPt>
          <c:dPt>
            <c:idx val="1"/>
            <c:bubble3D val="0"/>
            <c:spPr>
              <a:solidFill>
                <a:srgbClr val="F1582D"/>
              </a:solidFill>
              <a:ln>
                <a:noFill/>
              </a:ln>
              <a:effectLst/>
            </c:spPr>
            <c:extLst>
              <c:ext xmlns:c16="http://schemas.microsoft.com/office/drawing/2014/chart" uri="{C3380CC4-5D6E-409C-BE32-E72D297353CC}">
                <c16:uniqueId val="{00000003-6AAC-304A-B2F8-7AEBD4B7266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Not aware</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If you live in the IE, you do not need a four-year degree to succeed</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tx>
            <c:strRef>
              <c:f>Sheet1!$B$1</c:f>
              <c:strCache>
                <c:ptCount val="1"/>
                <c:pt idx="0">
                  <c:v>Series 1</c:v>
                </c:pt>
              </c:strCache>
            </c:strRef>
          </c:tx>
          <c:spPr>
            <a:solidFill>
              <a:srgbClr val="85C0E6"/>
            </a:solidFill>
          </c:spPr>
          <c:dPt>
            <c:idx val="0"/>
            <c:bubble3D val="0"/>
            <c:spPr>
              <a:solidFill>
                <a:srgbClr val="D9B989"/>
              </a:solidFill>
              <a:ln>
                <a:noFill/>
              </a:ln>
              <a:effectLst/>
            </c:spPr>
            <c:extLst>
              <c:ext xmlns:c16="http://schemas.microsoft.com/office/drawing/2014/chart" uri="{C3380CC4-5D6E-409C-BE32-E72D297353CC}">
                <c16:uniqueId val="{00000000-471D-3D46-86C9-F6CEC1E73459}"/>
              </c:ext>
            </c:extLst>
          </c:dPt>
          <c:dPt>
            <c:idx val="1"/>
            <c:bubble3D val="0"/>
            <c:spPr>
              <a:solidFill>
                <a:srgbClr val="85C0E6"/>
              </a:solidFill>
              <a:ln>
                <a:noFill/>
              </a:ln>
              <a:effectLst/>
            </c:spPr>
            <c:extLst>
              <c:ext xmlns:c16="http://schemas.microsoft.com/office/drawing/2014/chart" uri="{C3380CC4-5D6E-409C-BE32-E72D297353CC}">
                <c16:uniqueId val="{00000003-4467-6C4D-BAA4-B0DC8E4FD75C}"/>
              </c:ext>
            </c:extLst>
          </c:dPt>
          <c:dLbls>
            <c:spPr>
              <a:noFill/>
              <a:ln>
                <a:noFill/>
              </a:ln>
              <a:effectLst/>
            </c:spPr>
            <c:txPr>
              <a:bodyPr rot="0" spcFirstLastPara="1" vertOverflow="ellipsis" vert="horz" wrap="square" lIns="38100" tIns="19050" rIns="38100" bIns="19050" anchor="ctr" anchorCtr="0">
                <a:spAutoFit/>
              </a:bodyPr>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Disagree</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In your opinion, education beyond high school is necessary</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tx>
            <c:strRef>
              <c:f>Sheet1!$B$1</c:f>
              <c:strCache>
                <c:ptCount val="1"/>
                <c:pt idx="0">
                  <c:v>Series 1</c:v>
                </c:pt>
              </c:strCache>
            </c:strRef>
          </c:tx>
          <c:spPr>
            <a:solidFill>
              <a:srgbClr val="85C0E6"/>
            </a:solidFill>
          </c:spPr>
          <c:dPt>
            <c:idx val="0"/>
            <c:bubble3D val="0"/>
            <c:spPr>
              <a:solidFill>
                <a:srgbClr val="EB853A"/>
              </a:solidFill>
              <a:ln>
                <a:noFill/>
              </a:ln>
              <a:effectLst/>
            </c:spPr>
            <c:extLst>
              <c:ext xmlns:c16="http://schemas.microsoft.com/office/drawing/2014/chart" uri="{C3380CC4-5D6E-409C-BE32-E72D297353CC}">
                <c16:uniqueId val="{00000000-471D-3D46-86C9-F6CEC1E73459}"/>
              </c:ext>
            </c:extLst>
          </c:dPt>
          <c:dPt>
            <c:idx val="1"/>
            <c:bubble3D val="0"/>
            <c:spPr>
              <a:solidFill>
                <a:srgbClr val="85C0E6"/>
              </a:solidFill>
              <a:ln>
                <a:noFill/>
              </a:ln>
              <a:effectLst/>
            </c:spPr>
            <c:extLst>
              <c:ext xmlns:c16="http://schemas.microsoft.com/office/drawing/2014/chart" uri="{C3380CC4-5D6E-409C-BE32-E72D297353CC}">
                <c16:uniqueId val="{00000003-4467-6C4D-BAA4-B0DC8E4FD75C}"/>
              </c:ext>
            </c:extLst>
          </c:dPt>
          <c:dLbls>
            <c:spPr>
              <a:noFill/>
              <a:ln>
                <a:noFill/>
              </a:ln>
              <a:effectLst/>
            </c:spPr>
            <c:txPr>
              <a:bodyPr rot="0" spcFirstLastPara="1" vertOverflow="ellipsis" vert="horz" wrap="square" lIns="38100" tIns="19050" rIns="38100" bIns="19050" anchor="ctr" anchorCtr="0">
                <a:spAutoFit/>
              </a:bodyPr>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Disagree</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Very valuable</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Sheet1!$B$2:$B$6</c:f>
              <c:numCache>
                <c:formatCode>0%</c:formatCode>
                <c:ptCount val="5"/>
                <c:pt idx="0">
                  <c:v>0.35</c:v>
                </c:pt>
                <c:pt idx="1">
                  <c:v>0.35</c:v>
                </c:pt>
                <c:pt idx="2">
                  <c:v>0.56999999999999995</c:v>
                </c:pt>
                <c:pt idx="3">
                  <c:v>0.59</c:v>
                </c:pt>
                <c:pt idx="4">
                  <c:v>0.51</c:v>
                </c:pt>
              </c:numCache>
            </c:numRef>
          </c:val>
          <c:extLst>
            <c:ext xmlns:c16="http://schemas.microsoft.com/office/drawing/2014/chart" uri="{C3380CC4-5D6E-409C-BE32-E72D297353CC}">
              <c16:uniqueId val="{00000000-1B47-F54B-86C2-3A58487A7365}"/>
            </c:ext>
          </c:extLst>
        </c:ser>
        <c:ser>
          <c:idx val="1"/>
          <c:order val="1"/>
          <c:tx>
            <c:strRef>
              <c:f>Sheet1!$C$1</c:f>
              <c:strCache>
                <c:ptCount val="1"/>
                <c:pt idx="0">
                  <c:v>Somewhat valuable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Sheet1!$C$2:$C$6</c:f>
              <c:numCache>
                <c:formatCode>0%</c:formatCode>
                <c:ptCount val="5"/>
                <c:pt idx="0">
                  <c:v>0.45</c:v>
                </c:pt>
                <c:pt idx="1">
                  <c:v>0.49</c:v>
                </c:pt>
                <c:pt idx="2">
                  <c:v>0.33</c:v>
                </c:pt>
                <c:pt idx="3">
                  <c:v>0.32</c:v>
                </c:pt>
                <c:pt idx="4">
                  <c:v>0.35</c:v>
                </c:pt>
              </c:numCache>
            </c:numRef>
          </c:val>
          <c:extLst>
            <c:ext xmlns:c16="http://schemas.microsoft.com/office/drawing/2014/chart" uri="{C3380CC4-5D6E-409C-BE32-E72D297353CC}">
              <c16:uniqueId val="{00000000-C385-C34B-B377-0FBC6EBB06FC}"/>
            </c:ext>
          </c:extLst>
        </c:ser>
        <c:ser>
          <c:idx val="2"/>
          <c:order val="2"/>
          <c:tx>
            <c:strRef>
              <c:f>Sheet1!$D$1</c:f>
              <c:strCache>
                <c:ptCount val="1"/>
                <c:pt idx="0">
                  <c:v>Somewhat not valuable</c:v>
                </c:pt>
              </c:strCache>
            </c:strRef>
          </c:tx>
          <c:spPr>
            <a:solidFill>
              <a:srgbClr val="F558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Sheet1!$D$2:$D$6</c:f>
              <c:numCache>
                <c:formatCode>0%</c:formatCode>
                <c:ptCount val="5"/>
                <c:pt idx="0">
                  <c:v>0.1</c:v>
                </c:pt>
                <c:pt idx="1">
                  <c:v>0.1</c:v>
                </c:pt>
                <c:pt idx="2">
                  <c:v>0.05</c:v>
                </c:pt>
                <c:pt idx="3">
                  <c:v>0.03</c:v>
                </c:pt>
                <c:pt idx="4">
                  <c:v>0.11</c:v>
                </c:pt>
              </c:numCache>
            </c:numRef>
          </c:val>
          <c:extLst>
            <c:ext xmlns:c16="http://schemas.microsoft.com/office/drawing/2014/chart" uri="{C3380CC4-5D6E-409C-BE32-E72D297353CC}">
              <c16:uniqueId val="{00000001-C385-C34B-B377-0FBC6EBB06FC}"/>
            </c:ext>
          </c:extLst>
        </c:ser>
        <c:ser>
          <c:idx val="3"/>
          <c:order val="3"/>
          <c:tx>
            <c:strRef>
              <c:f>Sheet1!$E$1</c:f>
              <c:strCache>
                <c:ptCount val="1"/>
                <c:pt idx="0">
                  <c:v>Not valuable</c:v>
                </c:pt>
              </c:strCache>
            </c:strRef>
          </c:tx>
          <c:spPr>
            <a:solidFill>
              <a:srgbClr val="FAC0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Sheet1!$E$2:$E$6</c:f>
              <c:numCache>
                <c:formatCode>0%</c:formatCode>
                <c:ptCount val="5"/>
                <c:pt idx="0">
                  <c:v>7.0000000000000007E-2</c:v>
                </c:pt>
                <c:pt idx="1">
                  <c:v>0.04</c:v>
                </c:pt>
                <c:pt idx="2">
                  <c:v>0.04</c:v>
                </c:pt>
                <c:pt idx="3">
                  <c:v>0.04</c:v>
                </c:pt>
                <c:pt idx="4">
                  <c:v>0.03</c:v>
                </c:pt>
              </c:numCache>
            </c:numRef>
          </c:val>
          <c:extLst>
            <c:ext xmlns:c16="http://schemas.microsoft.com/office/drawing/2014/chart" uri="{C3380CC4-5D6E-409C-BE32-E72D297353CC}">
              <c16:uniqueId val="{00000002-C385-C34B-B377-0FBC6EBB06FC}"/>
            </c:ext>
          </c:extLst>
        </c:ser>
        <c:ser>
          <c:idx val="4"/>
          <c:order val="4"/>
          <c:tx>
            <c:strRef>
              <c:f>Sheet1!$F$1</c:f>
              <c:strCache>
                <c:ptCount val="1"/>
                <c:pt idx="0">
                  <c:v>Don't know</c:v>
                </c:pt>
              </c:strCache>
            </c:strRef>
          </c:tx>
          <c:spPr>
            <a:solidFill>
              <a:srgbClr val="85C0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Sheet1!$F$2:$F$6</c:f>
              <c:numCache>
                <c:formatCode>0%</c:formatCode>
                <c:ptCount val="5"/>
                <c:pt idx="0">
                  <c:v>0.04</c:v>
                </c:pt>
                <c:pt idx="1">
                  <c:v>0.02</c:v>
                </c:pt>
                <c:pt idx="2">
                  <c:v>0.01</c:v>
                </c:pt>
                <c:pt idx="3">
                  <c:v>0.03</c:v>
                </c:pt>
                <c:pt idx="4">
                  <c:v>0</c:v>
                </c:pt>
              </c:numCache>
            </c:numRef>
          </c:val>
          <c:extLst>
            <c:ext xmlns:c16="http://schemas.microsoft.com/office/drawing/2014/chart" uri="{C3380CC4-5D6E-409C-BE32-E72D297353CC}">
              <c16:uniqueId val="{00000003-C385-C34B-B377-0FBC6EBB06FC}"/>
            </c:ext>
          </c:extLst>
        </c:ser>
        <c:dLbls>
          <c:showLegendKey val="0"/>
          <c:showVal val="0"/>
          <c:showCatName val="0"/>
          <c:showSerName val="0"/>
          <c:showPercent val="0"/>
          <c:showBubbleSize val="0"/>
        </c:dLbls>
        <c:gapWidth val="73"/>
        <c:overlap val="-27"/>
        <c:axId val="31017760"/>
        <c:axId val="31151904"/>
      </c:barChart>
      <c:catAx>
        <c:axId val="3101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l"/>
        <c:numFmt formatCode="0%" sourceLinked="1"/>
        <c:majorTickMark val="none"/>
        <c:minorTickMark val="none"/>
        <c:tickLblPos val="nextTo"/>
        <c:crossAx val="3101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Plan my career</c:v>
                </c:pt>
                <c:pt idx="1">
                  <c:v>Manage my finances</c:v>
                </c:pt>
                <c:pt idx="2">
                  <c:v>Care for my mental health</c:v>
                </c:pt>
                <c:pt idx="3">
                  <c:v>Care for my physical health</c:v>
                </c:pt>
                <c:pt idx="4">
                  <c:v>Support my long-term financial goals</c:v>
                </c:pt>
                <c:pt idx="5">
                  <c:v>Support my basic needs today</c:v>
                </c:pt>
                <c:pt idx="6">
                  <c:v>Support my family's basic needs today</c:v>
                </c:pt>
              </c:strCache>
            </c:strRef>
          </c:cat>
          <c:val>
            <c:numRef>
              <c:f>Sheet1!$B$2:$B$8</c:f>
              <c:numCache>
                <c:formatCode>0%</c:formatCode>
                <c:ptCount val="7"/>
                <c:pt idx="0">
                  <c:v>0.15</c:v>
                </c:pt>
                <c:pt idx="1">
                  <c:v>0.05</c:v>
                </c:pt>
                <c:pt idx="2">
                  <c:v>0.04</c:v>
                </c:pt>
                <c:pt idx="3">
                  <c:v>0.03</c:v>
                </c:pt>
                <c:pt idx="4">
                  <c:v>0.3</c:v>
                </c:pt>
                <c:pt idx="5">
                  <c:v>0.16</c:v>
                </c:pt>
                <c:pt idx="6">
                  <c:v>0.23</c:v>
                </c:pt>
              </c:numCache>
            </c:numRef>
          </c:val>
          <c:extLst>
            <c:ext xmlns:c16="http://schemas.microsoft.com/office/drawing/2014/chart" uri="{C3380CC4-5D6E-409C-BE32-E72D297353CC}">
              <c16:uniqueId val="{00000000-1B47-F54B-86C2-3A58487A7365}"/>
            </c:ext>
          </c:extLst>
        </c:ser>
        <c:dLbls>
          <c:showLegendKey val="0"/>
          <c:showVal val="0"/>
          <c:showCatName val="0"/>
          <c:showSerName val="0"/>
          <c:showPercent val="0"/>
          <c:showBubbleSize val="0"/>
        </c:dLbls>
        <c:gapWidth val="73"/>
        <c:overlap val="-27"/>
        <c:axId val="31017760"/>
        <c:axId val="31151904"/>
      </c:barChart>
      <c:catAx>
        <c:axId val="3101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l"/>
        <c:numFmt formatCode="0%" sourceLinked="1"/>
        <c:majorTickMark val="none"/>
        <c:minorTickMark val="none"/>
        <c:tickLblPos val="nextTo"/>
        <c:crossAx val="3101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Non-Hispanic</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Plan my career</c:v>
                </c:pt>
                <c:pt idx="1">
                  <c:v>Manage my finances</c:v>
                </c:pt>
                <c:pt idx="2">
                  <c:v>Care for my mental health</c:v>
                </c:pt>
                <c:pt idx="3">
                  <c:v>Care for my physical health</c:v>
                </c:pt>
                <c:pt idx="4">
                  <c:v>Support my long-term financial goals</c:v>
                </c:pt>
                <c:pt idx="5">
                  <c:v>Support my basic needs today</c:v>
                </c:pt>
                <c:pt idx="6">
                  <c:v>Support my family's basic needs today</c:v>
                </c:pt>
              </c:strCache>
            </c:strRef>
          </c:cat>
          <c:val>
            <c:numRef>
              <c:f>Sheet1!$B$2:$B$8</c:f>
              <c:numCache>
                <c:formatCode>0%</c:formatCode>
                <c:ptCount val="7"/>
                <c:pt idx="0">
                  <c:v>0.15</c:v>
                </c:pt>
                <c:pt idx="1">
                  <c:v>0.05</c:v>
                </c:pt>
                <c:pt idx="2">
                  <c:v>0.03</c:v>
                </c:pt>
                <c:pt idx="3">
                  <c:v>0.02</c:v>
                </c:pt>
                <c:pt idx="4">
                  <c:v>0.34</c:v>
                </c:pt>
                <c:pt idx="5">
                  <c:v>0.17</c:v>
                </c:pt>
                <c:pt idx="6">
                  <c:v>0.19</c:v>
                </c:pt>
              </c:numCache>
            </c:numRef>
          </c:val>
          <c:extLst>
            <c:ext xmlns:c16="http://schemas.microsoft.com/office/drawing/2014/chart" uri="{C3380CC4-5D6E-409C-BE32-E72D297353CC}">
              <c16:uniqueId val="{00000000-1B47-F54B-86C2-3A58487A7365}"/>
            </c:ext>
          </c:extLst>
        </c:ser>
        <c:ser>
          <c:idx val="1"/>
          <c:order val="1"/>
          <c:tx>
            <c:strRef>
              <c:f>Sheet1!$C$1</c:f>
              <c:strCache>
                <c:ptCount val="1"/>
                <c:pt idx="0">
                  <c:v>Hispanics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Plan my career</c:v>
                </c:pt>
                <c:pt idx="1">
                  <c:v>Manage my finances</c:v>
                </c:pt>
                <c:pt idx="2">
                  <c:v>Care for my mental health</c:v>
                </c:pt>
                <c:pt idx="3">
                  <c:v>Care for my physical health</c:v>
                </c:pt>
                <c:pt idx="4">
                  <c:v>Support my long-term financial goals</c:v>
                </c:pt>
                <c:pt idx="5">
                  <c:v>Support my basic needs today</c:v>
                </c:pt>
                <c:pt idx="6">
                  <c:v>Support my family's basic needs today</c:v>
                </c:pt>
              </c:strCache>
            </c:strRef>
          </c:cat>
          <c:val>
            <c:numRef>
              <c:f>Sheet1!$C$2:$C$8</c:f>
              <c:numCache>
                <c:formatCode>0%</c:formatCode>
                <c:ptCount val="7"/>
                <c:pt idx="0">
                  <c:v>0.14000000000000001</c:v>
                </c:pt>
                <c:pt idx="1">
                  <c:v>0.05</c:v>
                </c:pt>
                <c:pt idx="2">
                  <c:v>0.04</c:v>
                </c:pt>
                <c:pt idx="3">
                  <c:v>0.03</c:v>
                </c:pt>
                <c:pt idx="4">
                  <c:v>0.27</c:v>
                </c:pt>
                <c:pt idx="5">
                  <c:v>0.16</c:v>
                </c:pt>
                <c:pt idx="6">
                  <c:v>0.27</c:v>
                </c:pt>
              </c:numCache>
            </c:numRef>
          </c:val>
          <c:extLst>
            <c:ext xmlns:c16="http://schemas.microsoft.com/office/drawing/2014/chart" uri="{C3380CC4-5D6E-409C-BE32-E72D297353CC}">
              <c16:uniqueId val="{00000000-C385-C34B-B377-0FBC6EBB06FC}"/>
            </c:ext>
          </c:extLst>
        </c:ser>
        <c:dLbls>
          <c:showLegendKey val="0"/>
          <c:showVal val="0"/>
          <c:showCatName val="0"/>
          <c:showSerName val="0"/>
          <c:showPercent val="0"/>
          <c:showBubbleSize val="0"/>
        </c:dLbls>
        <c:gapWidth val="73"/>
        <c:overlap val="-27"/>
        <c:axId val="31017760"/>
        <c:axId val="31151904"/>
      </c:barChart>
      <c:catAx>
        <c:axId val="3101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l"/>
        <c:numFmt formatCode="0%" sourceLinked="1"/>
        <c:majorTickMark val="none"/>
        <c:minorTickMark val="none"/>
        <c:tickLblPos val="nextTo"/>
        <c:crossAx val="3101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More students start low-income and end up high-income</c:v>
                </c:pt>
                <c:pt idx="1">
                  <c:v>High average student income 10 years after graduation</c:v>
                </c:pt>
                <c:pt idx="2">
                  <c:v>College/University size</c:v>
                </c:pt>
                <c:pt idx="3">
                  <c:v>Diversity (e.g., racial, economic)</c:v>
                </c:pt>
                <c:pt idx="4">
                  <c:v>Campus safety</c:v>
                </c:pt>
                <c:pt idx="5">
                  <c:v>Opportunities to engage socially (e.g., clubs, athletics, parties)</c:v>
                </c:pt>
                <c:pt idx="6">
                  <c:v>Knowing someone who attends</c:v>
                </c:pt>
                <c:pt idx="7">
                  <c:v>Ability to participate in research</c:v>
                </c:pt>
                <c:pt idx="8">
                  <c:v>Programs/Majors offered</c:v>
                </c:pt>
                <c:pt idx="9">
                  <c:v>Academic profile/classroom experience (e.g., graduation rate, student/faculty ratio)</c:v>
                </c:pt>
                <c:pt idx="10">
                  <c:v>Cost (e.g., tuition, fees, housing)</c:v>
                </c:pt>
                <c:pt idx="11">
                  <c:v>Financial aid available</c:v>
                </c:pt>
                <c:pt idx="12">
                  <c:v>Location</c:v>
                </c:pt>
              </c:strCache>
            </c:strRef>
          </c:cat>
          <c:val>
            <c:numRef>
              <c:f>Sheet1!$B$2:$B$14</c:f>
              <c:numCache>
                <c:formatCode>0%</c:formatCode>
                <c:ptCount val="13"/>
                <c:pt idx="0">
                  <c:v>0.13</c:v>
                </c:pt>
                <c:pt idx="1">
                  <c:v>0.11</c:v>
                </c:pt>
                <c:pt idx="2">
                  <c:v>0.11</c:v>
                </c:pt>
                <c:pt idx="3">
                  <c:v>0.22</c:v>
                </c:pt>
                <c:pt idx="4">
                  <c:v>0.34</c:v>
                </c:pt>
                <c:pt idx="5">
                  <c:v>0.15</c:v>
                </c:pt>
                <c:pt idx="6">
                  <c:v>0.08</c:v>
                </c:pt>
                <c:pt idx="7">
                  <c:v>0.14000000000000001</c:v>
                </c:pt>
                <c:pt idx="8">
                  <c:v>0.56999999999999995</c:v>
                </c:pt>
                <c:pt idx="9">
                  <c:v>0.31</c:v>
                </c:pt>
                <c:pt idx="10">
                  <c:v>0.67</c:v>
                </c:pt>
                <c:pt idx="11">
                  <c:v>0.59</c:v>
                </c:pt>
                <c:pt idx="12">
                  <c:v>0.55000000000000004</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Why have you (or your child) not applied to a college/university?</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None of the above</c:v>
                </c:pt>
                <c:pt idx="1">
                  <c:v>Other</c:v>
                </c:pt>
                <c:pt idx="2">
                  <c:v>Need to care for personal health or for other adult</c:v>
                </c:pt>
                <c:pt idx="3">
                  <c:v>Would take too long to get a degree/certificate</c:v>
                </c:pt>
                <c:pt idx="4">
                  <c:v>Favorable job market (easy to find a good job not requiring a degree)</c:v>
                </c:pt>
                <c:pt idx="5">
                  <c:v>Childcare responsibilities</c:v>
                </c:pt>
                <c:pt idx="6">
                  <c:v>Fear of not being prepared for courses other than Math</c:v>
                </c:pt>
                <c:pt idx="7">
                  <c:v>Fear of not being prepared for Math courses</c:v>
                </c:pt>
                <c:pt idx="8">
                  <c:v>Work conflicts/need to work</c:v>
                </c:pt>
                <c:pt idx="9">
                  <c:v>Inflation makes it less affordable</c:v>
                </c:pt>
                <c:pt idx="10">
                  <c:v>Cost of degree/program (tuition, fees, etc.)</c:v>
                </c:pt>
                <c:pt idx="11">
                  <c:v>Unable to meet college/university deadlines</c:v>
                </c:pt>
                <c:pt idx="12">
                  <c:v>Fear of residency status being questioned</c:v>
                </c:pt>
              </c:strCache>
            </c:strRef>
          </c:cat>
          <c:val>
            <c:numRef>
              <c:f>Sheet1!$B$2:$B$14</c:f>
              <c:numCache>
                <c:formatCode>0%</c:formatCode>
                <c:ptCount val="13"/>
                <c:pt idx="0">
                  <c:v>0.18</c:v>
                </c:pt>
                <c:pt idx="1">
                  <c:v>7.0000000000000007E-2</c:v>
                </c:pt>
                <c:pt idx="2">
                  <c:v>0.1</c:v>
                </c:pt>
                <c:pt idx="3">
                  <c:v>0.13</c:v>
                </c:pt>
                <c:pt idx="4">
                  <c:v>0.1</c:v>
                </c:pt>
                <c:pt idx="5">
                  <c:v>0.15</c:v>
                </c:pt>
                <c:pt idx="6">
                  <c:v>0.1</c:v>
                </c:pt>
                <c:pt idx="7">
                  <c:v>0.15</c:v>
                </c:pt>
                <c:pt idx="8">
                  <c:v>0.28999999999999998</c:v>
                </c:pt>
                <c:pt idx="9">
                  <c:v>0.28999999999999998</c:v>
                </c:pt>
                <c:pt idx="10">
                  <c:v>0.42</c:v>
                </c:pt>
                <c:pt idx="11">
                  <c:v>0.14000000000000001</c:v>
                </c:pt>
                <c:pt idx="12">
                  <c:v>0.04</c:v>
                </c:pt>
              </c:numCache>
            </c:numRef>
          </c:val>
          <c:extLst>
            <c:ext xmlns:c16="http://schemas.microsoft.com/office/drawing/2014/chart" uri="{C3380CC4-5D6E-409C-BE32-E72D297353CC}">
              <c16:uniqueId val="{00000000-DBA7-1142-BF26-954C523F5A2F}"/>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r>
              <a:rPr lang="en-US" sz="1600" dirty="0">
                <a:solidFill>
                  <a:srgbClr val="28536B"/>
                </a:solidFill>
                <a:latin typeface="Open Sans" panose="020B0606030504020204" pitchFamily="34" charset="0"/>
                <a:ea typeface="Open Sans" panose="020B0606030504020204" pitchFamily="34" charset="0"/>
                <a:cs typeface="Open Sans" panose="020B0606030504020204" pitchFamily="34" charset="0"/>
              </a:rPr>
              <a:t>Low-income students are more successful when they enroll in community college before transferring to a four-year university.</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8536B"/>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F55822"/>
              </a:solidFill>
              <a:ln>
                <a:noFill/>
              </a:ln>
              <a:effectLst/>
            </c:spPr>
            <c:extLst>
              <c:ext xmlns:c16="http://schemas.microsoft.com/office/drawing/2014/chart" uri="{C3380CC4-5D6E-409C-BE32-E72D297353CC}">
                <c16:uniqueId val="{00000000-471D-3D46-86C9-F6CEC1E73459}"/>
              </c:ext>
            </c:extLst>
          </c:dPt>
          <c:dPt>
            <c:idx val="1"/>
            <c:bubble3D val="0"/>
            <c:spPr>
              <a:solidFill>
                <a:srgbClr val="28536B"/>
              </a:solidFill>
              <a:ln>
                <a:noFill/>
              </a:ln>
              <a:effectLst/>
            </c:spPr>
            <c:extLst>
              <c:ext xmlns:c16="http://schemas.microsoft.com/office/drawing/2014/chart" uri="{C3380CC4-5D6E-409C-BE32-E72D297353CC}">
                <c16:uniqueId val="{00000003-6AAC-304A-B2F8-7AEBD4B7266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Do not agree</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C9B21-B3E6-8845-862A-AE556E4156B1}"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104F0-D1FC-AA4B-B05E-14FF35967053}" type="slidenum">
              <a:rPr lang="en-US" smtClean="0"/>
              <a:t>‹#›</a:t>
            </a:fld>
            <a:endParaRPr lang="en-US"/>
          </a:p>
        </p:txBody>
      </p:sp>
    </p:spTree>
    <p:extLst>
      <p:ext uri="{BB962C8B-B14F-4D97-AF65-F5344CB8AC3E}">
        <p14:creationId xmlns:p14="http://schemas.microsoft.com/office/powerpoint/2010/main" val="93170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104F0-D1FC-AA4B-B05E-14FF35967053}" type="slidenum">
              <a:rPr lang="en-US" smtClean="0"/>
              <a:t>1</a:t>
            </a:fld>
            <a:endParaRPr lang="en-US"/>
          </a:p>
        </p:txBody>
      </p:sp>
    </p:spTree>
    <p:extLst>
      <p:ext uri="{BB962C8B-B14F-4D97-AF65-F5344CB8AC3E}">
        <p14:creationId xmlns:p14="http://schemas.microsoft.com/office/powerpoint/2010/main" val="28638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10</a:t>
            </a:fld>
            <a:endParaRPr lang="en-US"/>
          </a:p>
        </p:txBody>
      </p:sp>
    </p:spTree>
    <p:extLst>
      <p:ext uri="{BB962C8B-B14F-4D97-AF65-F5344CB8AC3E}">
        <p14:creationId xmlns:p14="http://schemas.microsoft.com/office/powerpoint/2010/main" val="127940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11</a:t>
            </a:fld>
            <a:endParaRPr lang="en-US"/>
          </a:p>
        </p:txBody>
      </p:sp>
    </p:spTree>
    <p:extLst>
      <p:ext uri="{BB962C8B-B14F-4D97-AF65-F5344CB8AC3E}">
        <p14:creationId xmlns:p14="http://schemas.microsoft.com/office/powerpoint/2010/main" val="303255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12</a:t>
            </a:fld>
            <a:endParaRPr lang="en-US"/>
          </a:p>
        </p:txBody>
      </p:sp>
    </p:spTree>
    <p:extLst>
      <p:ext uri="{BB962C8B-B14F-4D97-AF65-F5344CB8AC3E}">
        <p14:creationId xmlns:p14="http://schemas.microsoft.com/office/powerpoint/2010/main" val="258713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a typeface="Calibri"/>
              <a:cs typeface="Calibri"/>
            </a:endParaRPr>
          </a:p>
        </p:txBody>
      </p:sp>
      <p:sp>
        <p:nvSpPr>
          <p:cNvPr id="4" name="Slide Number Placeholder 3"/>
          <p:cNvSpPr>
            <a:spLocks noGrp="1"/>
          </p:cNvSpPr>
          <p:nvPr>
            <p:ph type="sldNum" sz="quarter" idx="5"/>
          </p:nvPr>
        </p:nvSpPr>
        <p:spPr/>
        <p:txBody>
          <a:bodyPr/>
          <a:lstStyle/>
          <a:p>
            <a:fld id="{948104F0-D1FC-AA4B-B05E-14FF35967053}" type="slidenum">
              <a:rPr lang="en-US" smtClean="0"/>
              <a:t>13</a:t>
            </a:fld>
            <a:endParaRPr lang="en-US"/>
          </a:p>
        </p:txBody>
      </p:sp>
    </p:spTree>
    <p:extLst>
      <p:ext uri="{BB962C8B-B14F-4D97-AF65-F5344CB8AC3E}">
        <p14:creationId xmlns:p14="http://schemas.microsoft.com/office/powerpoint/2010/main" val="4166289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14</a:t>
            </a:fld>
            <a:endParaRPr lang="en-US"/>
          </a:p>
        </p:txBody>
      </p:sp>
    </p:spTree>
    <p:extLst>
      <p:ext uri="{BB962C8B-B14F-4D97-AF65-F5344CB8AC3E}">
        <p14:creationId xmlns:p14="http://schemas.microsoft.com/office/powerpoint/2010/main" val="3328533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15</a:t>
            </a:fld>
            <a:endParaRPr lang="en-US"/>
          </a:p>
        </p:txBody>
      </p:sp>
    </p:spTree>
    <p:extLst>
      <p:ext uri="{BB962C8B-B14F-4D97-AF65-F5344CB8AC3E}">
        <p14:creationId xmlns:p14="http://schemas.microsoft.com/office/powerpoint/2010/main" val="3882377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16</a:t>
            </a:fld>
            <a:endParaRPr lang="en-US"/>
          </a:p>
        </p:txBody>
      </p:sp>
    </p:spTree>
    <p:extLst>
      <p:ext uri="{BB962C8B-B14F-4D97-AF65-F5344CB8AC3E}">
        <p14:creationId xmlns:p14="http://schemas.microsoft.com/office/powerpoint/2010/main" val="2678275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17</a:t>
            </a:fld>
            <a:endParaRPr lang="en-US"/>
          </a:p>
        </p:txBody>
      </p:sp>
    </p:spTree>
    <p:extLst>
      <p:ext uri="{BB962C8B-B14F-4D97-AF65-F5344CB8AC3E}">
        <p14:creationId xmlns:p14="http://schemas.microsoft.com/office/powerpoint/2010/main" val="1800821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18</a:t>
            </a:fld>
            <a:endParaRPr lang="en-US"/>
          </a:p>
        </p:txBody>
      </p:sp>
    </p:spTree>
    <p:extLst>
      <p:ext uri="{BB962C8B-B14F-4D97-AF65-F5344CB8AC3E}">
        <p14:creationId xmlns:p14="http://schemas.microsoft.com/office/powerpoint/2010/main" val="956885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19</a:t>
            </a:fld>
            <a:endParaRPr lang="en-US"/>
          </a:p>
        </p:txBody>
      </p:sp>
    </p:spTree>
    <p:extLst>
      <p:ext uri="{BB962C8B-B14F-4D97-AF65-F5344CB8AC3E}">
        <p14:creationId xmlns:p14="http://schemas.microsoft.com/office/powerpoint/2010/main" val="412092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a:t>
            </a:fld>
            <a:endParaRPr lang="en-US"/>
          </a:p>
        </p:txBody>
      </p:sp>
    </p:spTree>
    <p:extLst>
      <p:ext uri="{BB962C8B-B14F-4D97-AF65-F5344CB8AC3E}">
        <p14:creationId xmlns:p14="http://schemas.microsoft.com/office/powerpoint/2010/main" val="221962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20</a:t>
            </a:fld>
            <a:endParaRPr lang="en-US"/>
          </a:p>
        </p:txBody>
      </p:sp>
    </p:spTree>
    <p:extLst>
      <p:ext uri="{BB962C8B-B14F-4D97-AF65-F5344CB8AC3E}">
        <p14:creationId xmlns:p14="http://schemas.microsoft.com/office/powerpoint/2010/main" val="2134715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21</a:t>
            </a:fld>
            <a:endParaRPr lang="en-US"/>
          </a:p>
        </p:txBody>
      </p:sp>
    </p:spTree>
    <p:extLst>
      <p:ext uri="{BB962C8B-B14F-4D97-AF65-F5344CB8AC3E}">
        <p14:creationId xmlns:p14="http://schemas.microsoft.com/office/powerpoint/2010/main" val="2463160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22</a:t>
            </a:fld>
            <a:endParaRPr lang="en-US"/>
          </a:p>
        </p:txBody>
      </p:sp>
    </p:spTree>
    <p:extLst>
      <p:ext uri="{BB962C8B-B14F-4D97-AF65-F5344CB8AC3E}">
        <p14:creationId xmlns:p14="http://schemas.microsoft.com/office/powerpoint/2010/main" val="1800821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23</a:t>
            </a:fld>
            <a:endParaRPr lang="en-US"/>
          </a:p>
        </p:txBody>
      </p:sp>
    </p:spTree>
    <p:extLst>
      <p:ext uri="{BB962C8B-B14F-4D97-AF65-F5344CB8AC3E}">
        <p14:creationId xmlns:p14="http://schemas.microsoft.com/office/powerpoint/2010/main" val="3702457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24</a:t>
            </a:fld>
            <a:endParaRPr lang="en-US"/>
          </a:p>
        </p:txBody>
      </p:sp>
    </p:spTree>
    <p:extLst>
      <p:ext uri="{BB962C8B-B14F-4D97-AF65-F5344CB8AC3E}">
        <p14:creationId xmlns:p14="http://schemas.microsoft.com/office/powerpoint/2010/main" val="2952722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25</a:t>
            </a:fld>
            <a:endParaRPr lang="en-US"/>
          </a:p>
        </p:txBody>
      </p:sp>
    </p:spTree>
    <p:extLst>
      <p:ext uri="{BB962C8B-B14F-4D97-AF65-F5344CB8AC3E}">
        <p14:creationId xmlns:p14="http://schemas.microsoft.com/office/powerpoint/2010/main" val="3044486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8104F0-D1FC-AA4B-B05E-14FF35967053}" type="slidenum">
              <a:rPr lang="en-US" smtClean="0"/>
              <a:t>26</a:t>
            </a:fld>
            <a:endParaRPr lang="en-US"/>
          </a:p>
        </p:txBody>
      </p:sp>
    </p:spTree>
    <p:extLst>
      <p:ext uri="{BB962C8B-B14F-4D97-AF65-F5344CB8AC3E}">
        <p14:creationId xmlns:p14="http://schemas.microsoft.com/office/powerpoint/2010/main" val="2162713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pPr>
            <a:endParaRPr lang="en-US" dirty="0">
              <a:cs typeface="Calibri"/>
            </a:endParaRPr>
          </a:p>
        </p:txBody>
      </p:sp>
      <p:sp>
        <p:nvSpPr>
          <p:cNvPr id="4" name="Slide Number Placeholder 3"/>
          <p:cNvSpPr>
            <a:spLocks noGrp="1"/>
          </p:cNvSpPr>
          <p:nvPr>
            <p:ph type="sldNum" sz="quarter" idx="5"/>
          </p:nvPr>
        </p:nvSpPr>
        <p:spPr/>
        <p:txBody>
          <a:bodyPr/>
          <a:lstStyle/>
          <a:p>
            <a:fld id="{948104F0-D1FC-AA4B-B05E-14FF35967053}" type="slidenum">
              <a:rPr lang="en-US" smtClean="0"/>
              <a:t>27</a:t>
            </a:fld>
            <a:endParaRPr lang="en-US"/>
          </a:p>
        </p:txBody>
      </p:sp>
    </p:spTree>
    <p:extLst>
      <p:ext uri="{BB962C8B-B14F-4D97-AF65-F5344CB8AC3E}">
        <p14:creationId xmlns:p14="http://schemas.microsoft.com/office/powerpoint/2010/main" val="110684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8104F0-D1FC-AA4B-B05E-14FF35967053}" type="slidenum">
              <a:rPr lang="en-US" smtClean="0"/>
              <a:t>3</a:t>
            </a:fld>
            <a:endParaRPr lang="en-US"/>
          </a:p>
        </p:txBody>
      </p:sp>
    </p:spTree>
    <p:extLst>
      <p:ext uri="{BB962C8B-B14F-4D97-AF65-F5344CB8AC3E}">
        <p14:creationId xmlns:p14="http://schemas.microsoft.com/office/powerpoint/2010/main" val="155863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4</a:t>
            </a:fld>
            <a:endParaRPr lang="en-US"/>
          </a:p>
        </p:txBody>
      </p:sp>
    </p:spTree>
    <p:extLst>
      <p:ext uri="{BB962C8B-B14F-4D97-AF65-F5344CB8AC3E}">
        <p14:creationId xmlns:p14="http://schemas.microsoft.com/office/powerpoint/2010/main" val="337766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5</a:t>
            </a:fld>
            <a:endParaRPr lang="en-US"/>
          </a:p>
        </p:txBody>
      </p:sp>
    </p:spTree>
    <p:extLst>
      <p:ext uri="{BB962C8B-B14F-4D97-AF65-F5344CB8AC3E}">
        <p14:creationId xmlns:p14="http://schemas.microsoft.com/office/powerpoint/2010/main" val="49789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6</a:t>
            </a:fld>
            <a:endParaRPr lang="en-US"/>
          </a:p>
        </p:txBody>
      </p:sp>
    </p:spTree>
    <p:extLst>
      <p:ext uri="{BB962C8B-B14F-4D97-AF65-F5344CB8AC3E}">
        <p14:creationId xmlns:p14="http://schemas.microsoft.com/office/powerpoint/2010/main" val="90754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7</a:t>
            </a:fld>
            <a:endParaRPr lang="en-US"/>
          </a:p>
        </p:txBody>
      </p:sp>
    </p:spTree>
    <p:extLst>
      <p:ext uri="{BB962C8B-B14F-4D97-AF65-F5344CB8AC3E}">
        <p14:creationId xmlns:p14="http://schemas.microsoft.com/office/powerpoint/2010/main" val="16643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8</a:t>
            </a:fld>
            <a:endParaRPr lang="en-US"/>
          </a:p>
        </p:txBody>
      </p:sp>
    </p:spTree>
    <p:extLst>
      <p:ext uri="{BB962C8B-B14F-4D97-AF65-F5344CB8AC3E}">
        <p14:creationId xmlns:p14="http://schemas.microsoft.com/office/powerpoint/2010/main" val="4095659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9</a:t>
            </a:fld>
            <a:endParaRPr lang="en-US"/>
          </a:p>
        </p:txBody>
      </p:sp>
    </p:spTree>
    <p:extLst>
      <p:ext uri="{BB962C8B-B14F-4D97-AF65-F5344CB8AC3E}">
        <p14:creationId xmlns:p14="http://schemas.microsoft.com/office/powerpoint/2010/main" val="29013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3/1/24</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04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82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83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1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22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07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99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3/1/24</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256799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66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45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3/1/24</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214009997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4.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6.sv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50.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514A2A-32FB-4D34-0664-358C1613F8D1}"/>
              </a:ext>
            </a:extLst>
          </p:cNvPr>
          <p:cNvSpPr/>
          <p:nvPr/>
        </p:nvSpPr>
        <p:spPr>
          <a:xfrm>
            <a:off x="292443" y="855419"/>
            <a:ext cx="6845603"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C1C00-E51F-9665-57A0-53E0CEEF032F}"/>
              </a:ext>
            </a:extLst>
          </p:cNvPr>
          <p:cNvSpPr>
            <a:spLocks noGrp="1"/>
          </p:cNvSpPr>
          <p:nvPr>
            <p:ph type="ctrTitle" idx="4294967295"/>
          </p:nvPr>
        </p:nvSpPr>
        <p:spPr>
          <a:xfrm>
            <a:off x="388142" y="1018974"/>
            <a:ext cx="7335838" cy="2209800"/>
          </a:xfrm>
        </p:spPr>
        <p:txBody>
          <a:bodyPr>
            <a:normAutofit/>
          </a:bodyPr>
          <a:lstStyle/>
          <a:p>
            <a:pPr>
              <a:lnSpc>
                <a:spcPct val="90000"/>
              </a:lnSpc>
            </a:pPr>
            <a:r>
              <a:rPr lang="en-US" sz="4800">
                <a:solidFill>
                  <a:srgbClr val="0A7ABF"/>
                </a:solidFill>
                <a:latin typeface="Open Sans" panose="020B0606030504020204" pitchFamily="34" charset="0"/>
                <a:ea typeface="Open Sans" panose="020B0606030504020204" pitchFamily="34" charset="0"/>
                <a:cs typeface="Open Sans" panose="020B0606030504020204" pitchFamily="34" charset="0"/>
              </a:rPr>
              <a:t>Perceptions of Inland Empire Higher Education</a:t>
            </a:r>
          </a:p>
        </p:txBody>
      </p:sp>
      <p:sp>
        <p:nvSpPr>
          <p:cNvPr id="3" name="Subtitle 2">
            <a:extLst>
              <a:ext uri="{FF2B5EF4-FFF2-40B4-BE49-F238E27FC236}">
                <a16:creationId xmlns:a16="http://schemas.microsoft.com/office/drawing/2014/main" id="{7B8E932E-D798-753F-4CEB-A75D16B26D99}"/>
              </a:ext>
            </a:extLst>
          </p:cNvPr>
          <p:cNvSpPr>
            <a:spLocks noGrp="1"/>
          </p:cNvSpPr>
          <p:nvPr>
            <p:ph type="subTitle" idx="4294967295"/>
          </p:nvPr>
        </p:nvSpPr>
        <p:spPr>
          <a:xfrm>
            <a:off x="494871" y="3228774"/>
            <a:ext cx="6247120" cy="1352673"/>
          </a:xfrm>
        </p:spPr>
        <p:txBody>
          <a:bodyPr>
            <a:noAutofit/>
          </a:bodyPr>
          <a:lstStyle/>
          <a:p>
            <a:pPr marL="0" indent="0">
              <a:buNone/>
            </a:pPr>
            <a:r>
              <a:rPr lang="en-US" sz="3200" dirty="0">
                <a:solidFill>
                  <a:srgbClr val="F1582D"/>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p>
        </p:txBody>
      </p:sp>
      <p:sp>
        <p:nvSpPr>
          <p:cNvPr id="8" name="Rectangle 7">
            <a:extLst>
              <a:ext uri="{FF2B5EF4-FFF2-40B4-BE49-F238E27FC236}">
                <a16:creationId xmlns:a16="http://schemas.microsoft.com/office/drawing/2014/main" id="{E4C7FF02-BBF4-117E-FA38-D3A405C56E5A}"/>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Woman in graduation gown hugging person">
            <a:extLst>
              <a:ext uri="{FF2B5EF4-FFF2-40B4-BE49-F238E27FC236}">
                <a16:creationId xmlns:a16="http://schemas.microsoft.com/office/drawing/2014/main" id="{291A6F25-0CCD-DE83-AAC6-670D7EB3614B}"/>
              </a:ext>
            </a:extLst>
          </p:cNvPr>
          <p:cNvPicPr>
            <a:picLocks noChangeAspect="1"/>
          </p:cNvPicPr>
          <p:nvPr/>
        </p:nvPicPr>
        <p:blipFill rotWithShape="1">
          <a:blip r:embed="rId3"/>
          <a:srcRect l="13052" r="32189"/>
          <a:stretch/>
        </p:blipFill>
        <p:spPr>
          <a:xfrm>
            <a:off x="7233746" y="855419"/>
            <a:ext cx="4773376" cy="5811387"/>
          </a:xfrm>
          <a:prstGeom prst="rect">
            <a:avLst/>
          </a:prstGeom>
        </p:spPr>
      </p:pic>
      <p:pic>
        <p:nvPicPr>
          <p:cNvPr id="17" name="Picture 16" descr="A close up of a logo&#10;&#10;Description automatically generated">
            <a:extLst>
              <a:ext uri="{FF2B5EF4-FFF2-40B4-BE49-F238E27FC236}">
                <a16:creationId xmlns:a16="http://schemas.microsoft.com/office/drawing/2014/main" id="{0BD465DB-5CDD-B760-CDA9-F279EC48A632}"/>
              </a:ext>
            </a:extLst>
          </p:cNvPr>
          <p:cNvPicPr>
            <a:picLocks noChangeAspect="1"/>
          </p:cNvPicPr>
          <p:nvPr/>
        </p:nvPicPr>
        <p:blipFill>
          <a:blip r:embed="rId4"/>
          <a:stretch>
            <a:fillRect/>
          </a:stretch>
        </p:blipFill>
        <p:spPr>
          <a:xfrm>
            <a:off x="10732169" y="336884"/>
            <a:ext cx="674647" cy="682090"/>
          </a:xfrm>
          <a:prstGeom prst="rect">
            <a:avLst/>
          </a:prstGeom>
        </p:spPr>
      </p:pic>
      <p:sp>
        <p:nvSpPr>
          <p:cNvPr id="5" name="Title 1">
            <a:extLst>
              <a:ext uri="{FF2B5EF4-FFF2-40B4-BE49-F238E27FC236}">
                <a16:creationId xmlns:a16="http://schemas.microsoft.com/office/drawing/2014/main" id="{585C67F4-AD5D-41EB-8DC6-242435561F1D}"/>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4147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FAC090">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32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Shapes Post-High School Decisions? </a:t>
            </a:r>
            <a:endPar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6F76144-6375-9E0C-02FB-4739AA6967E7}"/>
              </a:ext>
            </a:extLst>
          </p:cNvPr>
          <p:cNvSpPr txBox="1"/>
          <p:nvPr/>
        </p:nvSpPr>
        <p:spPr>
          <a:xfrm>
            <a:off x="8612373" y="2911536"/>
            <a:ext cx="2749062" cy="26961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900"/>
              </a:spcBef>
            </a:pPr>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Supporting long-term financial goals and supporting the family’s basic needs are important.</a:t>
            </a:r>
          </a:p>
          <a:p>
            <a:pPr algn="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1044865747"/>
              </p:ext>
            </p:extLst>
          </p:nvPr>
        </p:nvGraphicFramePr>
        <p:xfrm>
          <a:off x="1477108" y="1739584"/>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D2800E0E-DB46-7B27-540B-96FB5FDB0E90}"/>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492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FAC090">
              <a:alpha val="443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28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Shapes Post-High School Decisions for Hispanics? </a:t>
            </a:r>
            <a:endParaRPr lang="en-US" sz="280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6F76144-6375-9E0C-02FB-4739AA6967E7}"/>
              </a:ext>
            </a:extLst>
          </p:cNvPr>
          <p:cNvSpPr txBox="1"/>
          <p:nvPr/>
        </p:nvSpPr>
        <p:spPr>
          <a:xfrm>
            <a:off x="8873387" y="2236978"/>
            <a:ext cx="2749062" cy="3831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900"/>
              </a:spcBef>
            </a:pPr>
            <a:r>
              <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rPr>
              <a:t>Hispanic/Latinx participants were significantly more likely than non-Hispanics to say the ability to support their family’s basic needs matters most. Hispanic/Latinx participants were also significantly less likely to say the ability to support long- term financial goals matters most (compared to non-Hispanics).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2725300645"/>
              </p:ext>
            </p:extLst>
          </p:nvPr>
        </p:nvGraphicFramePr>
        <p:xfrm>
          <a:off x="1477108" y="1739584"/>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EF25F7CE-3FCD-7930-BDE8-944EF4FAC476}"/>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075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295065372"/>
              </p:ext>
            </p:extLst>
          </p:nvPr>
        </p:nvGraphicFramePr>
        <p:xfrm>
          <a:off x="763250" y="1857330"/>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Matters When Selecting a College</a:t>
            </a:r>
          </a:p>
        </p:txBody>
      </p:sp>
      <p:sp>
        <p:nvSpPr>
          <p:cNvPr id="8" name="TextBox 7">
            <a:extLst>
              <a:ext uri="{FF2B5EF4-FFF2-40B4-BE49-F238E27FC236}">
                <a16:creationId xmlns:a16="http://schemas.microsoft.com/office/drawing/2014/main" id="{FCC92F92-E848-39FE-7ED5-D80434410B14}"/>
              </a:ext>
            </a:extLst>
          </p:cNvPr>
          <p:cNvSpPr txBox="1"/>
          <p:nvPr/>
        </p:nvSpPr>
        <p:spPr>
          <a:xfrm>
            <a:off x="8737316" y="1820776"/>
            <a:ext cx="2669500" cy="1200329"/>
          </a:xfrm>
          <a:prstGeom prst="rect">
            <a:avLst/>
          </a:prstGeom>
          <a:noFill/>
        </p:spPr>
        <p:txBody>
          <a:bodyPr wrap="square" lIns="91440" tIns="45720" rIns="91440" bIns="45720" rtlCol="0" anchor="t">
            <a:spAutoFit/>
          </a:bodyPr>
          <a:lstStyle/>
          <a:p>
            <a:r>
              <a:rPr lang="en-US" u="sng" dirty="0">
                <a:solidFill>
                  <a:srgbClr val="F55822"/>
                </a:solidFill>
                <a:latin typeface="Open Sans" panose="020B0606030504020204" pitchFamily="34" charset="0"/>
                <a:ea typeface="Open Sans" panose="020B0606030504020204" pitchFamily="34" charset="0"/>
                <a:cs typeface="Open Sans" panose="020B0606030504020204" pitchFamily="34" charset="0"/>
              </a:rPr>
              <a:t>Cost and financial aid </a:t>
            </a:r>
            <a:r>
              <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rPr>
              <a:t>matter most, followed by programs/majors offered and location</a:t>
            </a:r>
          </a:p>
        </p:txBody>
      </p:sp>
      <p:sp>
        <p:nvSpPr>
          <p:cNvPr id="9" name="Rectangle 8">
            <a:extLst>
              <a:ext uri="{FF2B5EF4-FFF2-40B4-BE49-F238E27FC236}">
                <a16:creationId xmlns:a16="http://schemas.microsoft.com/office/drawing/2014/main" id="{9C5612EC-D5BB-67F6-DE83-5FD79EA9A612}"/>
              </a:ext>
            </a:extLst>
          </p:cNvPr>
          <p:cNvSpPr/>
          <p:nvPr/>
        </p:nvSpPr>
        <p:spPr>
          <a:xfrm>
            <a:off x="7725916" y="4095881"/>
            <a:ext cx="3702834" cy="2099019"/>
          </a:xfrm>
          <a:prstGeom prst="rect">
            <a:avLst/>
          </a:prstGeom>
          <a:solidFill>
            <a:srgbClr val="0A7A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kern="1200" dirty="0">
                <a:latin typeface="Open Sans" panose="020B0606030504020204" pitchFamily="34" charset="0"/>
                <a:ea typeface="Open Sans" panose="020B0606030504020204" pitchFamily="34" charset="0"/>
                <a:cs typeface="Open Sans" panose="020B0606030504020204" pitchFamily="34" charset="0"/>
              </a:rPr>
              <a:t>Participants whose parents have less than a high school diploma (69%) and those whose parents have a high school diploma or equivalent (64%) are significantly more likely than other participants to say financial aid matters most.</a:t>
            </a:r>
            <a:endParaRPr lang="en-US" sz="1600" dirty="0"/>
          </a:p>
        </p:txBody>
      </p:sp>
      <p:grpSp>
        <p:nvGrpSpPr>
          <p:cNvPr id="12" name="Group 11">
            <a:extLst>
              <a:ext uri="{FF2B5EF4-FFF2-40B4-BE49-F238E27FC236}">
                <a16:creationId xmlns:a16="http://schemas.microsoft.com/office/drawing/2014/main" id="{96E2DDFB-0747-83B2-4B85-CC549EB9014B}"/>
              </a:ext>
            </a:extLst>
          </p:cNvPr>
          <p:cNvGrpSpPr/>
          <p:nvPr/>
        </p:nvGrpSpPr>
        <p:grpSpPr>
          <a:xfrm>
            <a:off x="7299373" y="3657263"/>
            <a:ext cx="663161" cy="663161"/>
            <a:chOff x="6872829" y="3748380"/>
            <a:chExt cx="663161" cy="663161"/>
          </a:xfrm>
        </p:grpSpPr>
        <p:sp>
          <p:nvSpPr>
            <p:cNvPr id="10" name="Oval 9">
              <a:extLst>
                <a:ext uri="{FF2B5EF4-FFF2-40B4-BE49-F238E27FC236}">
                  <a16:creationId xmlns:a16="http://schemas.microsoft.com/office/drawing/2014/main" id="{D994A252-92D8-665E-6DCE-6BB9B19BD82F}"/>
                </a:ext>
              </a:extLst>
            </p:cNvPr>
            <p:cNvSpPr/>
            <p:nvPr/>
          </p:nvSpPr>
          <p:spPr>
            <a:xfrm>
              <a:off x="6872829" y="3748380"/>
              <a:ext cx="663161" cy="663161"/>
            </a:xfrm>
            <a:prstGeom prst="ellipse">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lipboard with solid fill">
              <a:extLst>
                <a:ext uri="{FF2B5EF4-FFF2-40B4-BE49-F238E27FC236}">
                  <a16:creationId xmlns:a16="http://schemas.microsoft.com/office/drawing/2014/main" id="{992C12B8-B7D2-BFBA-C6E7-88715B6426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5809" y="3825077"/>
              <a:ext cx="457200" cy="457200"/>
            </a:xfrm>
            <a:prstGeom prst="rect">
              <a:avLst/>
            </a:prstGeom>
          </p:spPr>
        </p:pic>
      </p:grpSp>
      <p:sp>
        <p:nvSpPr>
          <p:cNvPr id="5" name="Title 1">
            <a:extLst>
              <a:ext uri="{FF2B5EF4-FFF2-40B4-BE49-F238E27FC236}">
                <a16:creationId xmlns:a16="http://schemas.microsoft.com/office/drawing/2014/main" id="{3D769AA8-7708-2F49-A038-7E5BE9ACADED}"/>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093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A4142C5-9C58-45B9-5C02-CB2A6AB2909D}"/>
              </a:ext>
            </a:extLst>
          </p:cNvPr>
          <p:cNvSpPr/>
          <p:nvPr/>
        </p:nvSpPr>
        <p:spPr>
          <a:xfrm>
            <a:off x="312738" y="1468864"/>
            <a:ext cx="11495366" cy="5052252"/>
          </a:xfrm>
          <a:prstGeom prst="rect">
            <a:avLst/>
          </a:prstGeom>
          <a:solidFill>
            <a:srgbClr val="EB853A">
              <a:alpha val="82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810C9-574D-6DB6-0772-0D12A8F88783}"/>
              </a:ext>
            </a:extLst>
          </p:cNvPr>
          <p:cNvSpPr>
            <a:spLocks noGrp="1"/>
          </p:cNvSpPr>
          <p:nvPr>
            <p:ph type="title" idx="4294967295"/>
          </p:nvPr>
        </p:nvSpPr>
        <p:spPr>
          <a:xfrm>
            <a:off x="312738" y="720858"/>
            <a:ext cx="11879262" cy="583713"/>
          </a:xfrm>
        </p:spPr>
        <p:txBody>
          <a:bodyPr>
            <a:normAutofit/>
          </a:bodyPr>
          <a:lstStyle/>
          <a:p>
            <a:r>
              <a:rPr lang="en-US" sz="2800"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Matters When Selecting a College</a:t>
            </a:r>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1078831" y="2256464"/>
            <a:ext cx="4023026" cy="3037302"/>
          </a:xfrm>
        </p:spPr>
        <p:txBody>
          <a:bodyPr vert="horz" lIns="91440" tIns="45720" rIns="91440" bIns="45720" rtlCol="0" anchor="t">
            <a:noAutofit/>
          </a:bodyPr>
          <a:lstStyle/>
          <a:p>
            <a:pPr marL="0" indent="0">
              <a:buNone/>
            </a:pPr>
            <a:r>
              <a:rPr lang="en-US" sz="2800" dirty="0">
                <a:solidFill>
                  <a:srgbClr val="F55822"/>
                </a:solidFill>
                <a:latin typeface="Open Sans" panose="020B0606030504020204" pitchFamily="34" charset="0"/>
                <a:ea typeface="Open Sans" panose="020B0606030504020204" pitchFamily="34" charset="0"/>
                <a:cs typeface="Open Sans" panose="020B0606030504020204" pitchFamily="34" charset="0"/>
              </a:rPr>
              <a:t>When asked what matters most when choosing a college, potential students and parents of potential students focus on costs/affordability and location.</a:t>
            </a:r>
          </a:p>
        </p:txBody>
      </p:sp>
      <p:sp>
        <p:nvSpPr>
          <p:cNvPr id="4" name="Rectangle 3">
            <a:extLst>
              <a:ext uri="{FF2B5EF4-FFF2-40B4-BE49-F238E27FC236}">
                <a16:creationId xmlns:a16="http://schemas.microsoft.com/office/drawing/2014/main" id="{8EC6F093-2606-E7EC-D1C9-F1806A518FC4}"/>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E4B30117-202A-6141-1DAF-7C7256F0798F}"/>
              </a:ext>
            </a:extLst>
          </p:cNvPr>
          <p:cNvPicPr>
            <a:picLocks noChangeAspect="1"/>
          </p:cNvPicPr>
          <p:nvPr/>
        </p:nvPicPr>
        <p:blipFill>
          <a:blip r:embed="rId3"/>
          <a:stretch>
            <a:fillRect/>
          </a:stretch>
        </p:blipFill>
        <p:spPr>
          <a:xfrm>
            <a:off x="10732169" y="336884"/>
            <a:ext cx="674647" cy="682090"/>
          </a:xfrm>
          <a:prstGeom prst="rect">
            <a:avLst/>
          </a:prstGeom>
        </p:spPr>
      </p:pic>
      <p:sp>
        <p:nvSpPr>
          <p:cNvPr id="6" name="Rounded Rectangular Callout 5">
            <a:extLst>
              <a:ext uri="{FF2B5EF4-FFF2-40B4-BE49-F238E27FC236}">
                <a16:creationId xmlns:a16="http://schemas.microsoft.com/office/drawing/2014/main" id="{B6D6F233-031F-EEEA-12BC-6119319C2453}"/>
              </a:ext>
            </a:extLst>
          </p:cNvPr>
          <p:cNvSpPr/>
          <p:nvPr/>
        </p:nvSpPr>
        <p:spPr>
          <a:xfrm>
            <a:off x="6096000" y="2577492"/>
            <a:ext cx="5017169" cy="1776047"/>
          </a:xfrm>
          <a:prstGeom prst="wedgeRoundRectCallout">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“What matters most in choosing a college is affordability and location. I feel both need to be within reason. As well as the courses that are being offered.”</a:t>
            </a:r>
            <a:endParaRPr lang="en-US" sz="2000" dirty="0">
              <a:solidFill>
                <a:schemeClr val="bg1"/>
              </a:solidFill>
            </a:endParaRPr>
          </a:p>
        </p:txBody>
      </p:sp>
      <p:sp>
        <p:nvSpPr>
          <p:cNvPr id="9" name="Content Placeholder 2">
            <a:extLst>
              <a:ext uri="{FF2B5EF4-FFF2-40B4-BE49-F238E27FC236}">
                <a16:creationId xmlns:a16="http://schemas.microsoft.com/office/drawing/2014/main" id="{83023006-020F-D81C-A94F-CC352B2E1AF5}"/>
              </a:ext>
            </a:extLst>
          </p:cNvPr>
          <p:cNvSpPr txBox="1">
            <a:spLocks/>
          </p:cNvSpPr>
          <p:nvPr/>
        </p:nvSpPr>
        <p:spPr>
          <a:xfrm>
            <a:off x="6095999" y="4964252"/>
            <a:ext cx="5017170" cy="109184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20000"/>
              </a:lnSpc>
              <a:spcAft>
                <a:spcPts val="1200"/>
              </a:spcAft>
              <a:buNone/>
            </a:pPr>
            <a:r>
              <a:rPr lang="en-US" sz="1600" i="1" spc="-20" dirty="0">
                <a:solidFill>
                  <a:srgbClr val="28536B"/>
                </a:solidFill>
                <a:latin typeface="Open Sans" panose="020B0606030504020204" pitchFamily="34" charset="0"/>
                <a:ea typeface="Open Sans" panose="020B0606030504020204" pitchFamily="34" charset="0"/>
                <a:cs typeface="Open Sans" panose="020B0606030504020204" pitchFamily="34" charset="0"/>
              </a:rPr>
              <a:t>Age 36–45, Parent 13–17, San Bernardino, Non-Hispanic, Black/African American, Female, H.S, Not 1st Gen, FAFSA complete, Living Wage No</a:t>
            </a:r>
          </a:p>
          <a:p>
            <a:pPr marL="457200" lvl="1" indent="0">
              <a:lnSpc>
                <a:spcPct val="120000"/>
              </a:lnSpc>
              <a:spcAft>
                <a:spcPts val="1200"/>
              </a:spcAft>
              <a:buNone/>
            </a:pPr>
            <a:endParaRPr lang="en-US" sz="1600" i="1" spc="-20" dirty="0">
              <a:solidFill>
                <a:srgbClr val="2853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C09A534-39A8-F8B0-1764-8BE6BBF46419}"/>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158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Why Not Applying</a:t>
            </a:r>
          </a:p>
        </p:txBody>
      </p:sp>
      <p:sp>
        <p:nvSpPr>
          <p:cNvPr id="8" name="TextBox 7">
            <a:extLst>
              <a:ext uri="{FF2B5EF4-FFF2-40B4-BE49-F238E27FC236}">
                <a16:creationId xmlns:a16="http://schemas.microsoft.com/office/drawing/2014/main" id="{FCC92F92-E848-39FE-7ED5-D80434410B14}"/>
              </a:ext>
            </a:extLst>
          </p:cNvPr>
          <p:cNvSpPr txBox="1"/>
          <p:nvPr/>
        </p:nvSpPr>
        <p:spPr>
          <a:xfrm>
            <a:off x="8961959" y="1820776"/>
            <a:ext cx="2444857" cy="4770537"/>
          </a:xfrm>
          <a:prstGeom prst="rect">
            <a:avLst/>
          </a:prstGeom>
          <a:noFill/>
        </p:spPr>
        <p:txBody>
          <a:bodyPr wrap="square" lIns="91440" tIns="45720" rIns="91440" bIns="45720" rtlCol="0" anchor="t">
            <a:spAutoFit/>
          </a:bodyPr>
          <a:lstStyle/>
          <a:p>
            <a:pPr algn="r"/>
            <a:r>
              <a:rPr lang="en-US" sz="1600" dirty="0">
                <a:solidFill>
                  <a:srgbClr val="F55822"/>
                </a:solidFill>
                <a:latin typeface="Open Sans" panose="020B0606030504020204" pitchFamily="34" charset="0"/>
                <a:ea typeface="Open Sans" panose="020B0606030504020204" pitchFamily="34" charset="0"/>
                <a:cs typeface="Open Sans" panose="020B0606030504020204" pitchFamily="34" charset="0"/>
              </a:rPr>
              <a:t>Finances are the primary reason why potential applicants are not applying to college/university, with the top reasons being the cost of a degree/program, inflation makes it less affordable, and work conflicts/need to work.</a:t>
            </a:r>
          </a:p>
          <a:p>
            <a:pPr algn="r"/>
            <a:endParaRPr lang="en-US" sz="1600" dirty="0">
              <a:solidFill>
                <a:srgbClr val="F55822"/>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600" dirty="0">
                <a:solidFill>
                  <a:srgbClr val="F55822"/>
                </a:solidFill>
                <a:latin typeface="Open Sans" panose="020B0606030504020204" pitchFamily="34" charset="0"/>
                <a:ea typeface="Open Sans" panose="020B0606030504020204" pitchFamily="34" charset="0"/>
                <a:cs typeface="Open Sans" panose="020B0606030504020204" pitchFamily="34" charset="0"/>
              </a:rPr>
              <a:t>One in 10 or more do not apply because of fear of not being prepared for math or for courses other than math.</a:t>
            </a:r>
          </a:p>
          <a:p>
            <a:pPr algn="r"/>
            <a:endParaRPr lang="en-US" sz="1600" dirty="0">
              <a:solidFill>
                <a:srgbClr val="F55822"/>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hart 4">
            <a:extLst>
              <a:ext uri="{FF2B5EF4-FFF2-40B4-BE49-F238E27FC236}">
                <a16:creationId xmlns:a16="http://schemas.microsoft.com/office/drawing/2014/main" id="{5CFC43B7-92E5-E9E1-7B0B-28E57391AEF0}"/>
              </a:ext>
            </a:extLst>
          </p:cNvPr>
          <p:cNvGraphicFramePr/>
          <p:nvPr>
            <p:extLst>
              <p:ext uri="{D42A27DB-BD31-4B8C-83A1-F6EECF244321}">
                <p14:modId xmlns:p14="http://schemas.microsoft.com/office/powerpoint/2010/main" val="2591315140"/>
              </p:ext>
            </p:extLst>
          </p:nvPr>
        </p:nvGraphicFramePr>
        <p:xfrm>
          <a:off x="591813" y="1770350"/>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8C8ACF05-3A24-6742-CEA1-6F3A5C4FF9A7}"/>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524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4000571544"/>
              </p:ext>
            </p:extLst>
          </p:nvPr>
        </p:nvGraphicFramePr>
        <p:xfrm>
          <a:off x="12096" y="1643255"/>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Community College or 4-Year Institution? </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7226345" y="2394923"/>
            <a:ext cx="4180471" cy="1477328"/>
          </a:xfrm>
          <a:prstGeom prst="rect">
            <a:avLst/>
          </a:prstGeom>
          <a:noFill/>
        </p:spPr>
        <p:txBody>
          <a:bodyPr wrap="square" lIns="91440" tIns="45720" rIns="91440" bIns="45720" rtlCol="0" anchor="t">
            <a:spAutoFit/>
          </a:bodyPr>
          <a:lstStyle/>
          <a:p>
            <a:pPr algn="ctr"/>
            <a:r>
              <a:rPr lang="en-US" dirty="0">
                <a:solidFill>
                  <a:srgbClr val="F1582D"/>
                </a:solidFill>
                <a:latin typeface="Open Sans" panose="020B0606030504020204" pitchFamily="34" charset="0"/>
                <a:ea typeface="Open Sans" panose="020B0606030504020204" pitchFamily="34" charset="0"/>
                <a:cs typeface="Open Sans" panose="020B0606030504020204" pitchFamily="34" charset="0"/>
              </a:rPr>
              <a:t>Most participants believe low-income students are more successful when they enroll in community college before transferring to a four-year university.</a:t>
            </a:r>
          </a:p>
        </p:txBody>
      </p:sp>
      <p:sp>
        <p:nvSpPr>
          <p:cNvPr id="9" name="Rectangle 8">
            <a:extLst>
              <a:ext uri="{FF2B5EF4-FFF2-40B4-BE49-F238E27FC236}">
                <a16:creationId xmlns:a16="http://schemas.microsoft.com/office/drawing/2014/main" id="{2AA165FF-CFDE-45D5-1D53-B7E5913B1722}"/>
              </a:ext>
            </a:extLst>
          </p:cNvPr>
          <p:cNvSpPr/>
          <p:nvPr/>
        </p:nvSpPr>
        <p:spPr>
          <a:xfrm>
            <a:off x="7204410" y="4095881"/>
            <a:ext cx="4224340" cy="2099019"/>
          </a:xfrm>
          <a:prstGeom prst="rect">
            <a:avLst/>
          </a:prstGeom>
          <a:solidFill>
            <a:srgbClr val="28536B">
              <a:alpha val="6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kern="1200" dirty="0">
                <a:latin typeface="Open Sans" panose="020B0606030504020204" pitchFamily="34" charset="0"/>
                <a:ea typeface="Open Sans" panose="020B0606030504020204" pitchFamily="34" charset="0"/>
                <a:cs typeface="Open Sans" panose="020B0606030504020204" pitchFamily="34" charset="0"/>
              </a:rPr>
              <a:t>There is a need to shift how we communicate benefits so that students decide on college versus university based on current needs and long-term goals rather than their family finances.</a:t>
            </a:r>
            <a:endParaRPr lang="en-US" dirty="0"/>
          </a:p>
        </p:txBody>
      </p:sp>
      <p:sp>
        <p:nvSpPr>
          <p:cNvPr id="11" name="Oval 10">
            <a:extLst>
              <a:ext uri="{FF2B5EF4-FFF2-40B4-BE49-F238E27FC236}">
                <a16:creationId xmlns:a16="http://schemas.microsoft.com/office/drawing/2014/main" id="{72899515-07A3-961B-10FD-F1FB1C479621}"/>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ightbulb with solid fill">
            <a:extLst>
              <a:ext uri="{FF2B5EF4-FFF2-40B4-BE49-F238E27FC236}">
                <a16:creationId xmlns:a16="http://schemas.microsoft.com/office/drawing/2014/main" id="{AB1C9B39-498D-1019-697E-BE3272B536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sp>
        <p:nvSpPr>
          <p:cNvPr id="5" name="Title 1">
            <a:extLst>
              <a:ext uri="{FF2B5EF4-FFF2-40B4-BE49-F238E27FC236}">
                <a16:creationId xmlns:a16="http://schemas.microsoft.com/office/drawing/2014/main" id="{FAAF94F5-2350-26FC-4A3D-FF9627BA29F5}"/>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802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2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719020923"/>
              </p:ext>
            </p:extLst>
          </p:nvPr>
        </p:nvGraphicFramePr>
        <p:xfrm>
          <a:off x="12096" y="1643255"/>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Community College to University Transfer</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7226345" y="2394923"/>
            <a:ext cx="4180471" cy="1200329"/>
          </a:xfrm>
          <a:prstGeom prst="rect">
            <a:avLst/>
          </a:prstGeom>
          <a:noFill/>
        </p:spPr>
        <p:txBody>
          <a:bodyPr wrap="square" lIns="91440" tIns="45720" rIns="91440" bIns="45720" rtlCol="0" anchor="t">
            <a:spAutoFit/>
          </a:bodyPr>
          <a:lstStyle/>
          <a:p>
            <a:pPr algn="ctr"/>
            <a:r>
              <a:rPr lang="en-US" dirty="0">
                <a:solidFill>
                  <a:srgbClr val="F1582D"/>
                </a:solidFill>
                <a:latin typeface="Open Sans" panose="020B0606030504020204" pitchFamily="34" charset="0"/>
                <a:ea typeface="Open Sans" panose="020B0606030504020204" pitchFamily="34" charset="0"/>
                <a:cs typeface="Open Sans" panose="020B0606030504020204" pitchFamily="34" charset="0"/>
              </a:rPr>
              <a:t>Two-thirds of participants said they (or their child) has considered enrolling in a community college to later transfer to a university.</a:t>
            </a:r>
          </a:p>
        </p:txBody>
      </p:sp>
      <p:sp>
        <p:nvSpPr>
          <p:cNvPr id="9" name="Rectangle 8">
            <a:extLst>
              <a:ext uri="{FF2B5EF4-FFF2-40B4-BE49-F238E27FC236}">
                <a16:creationId xmlns:a16="http://schemas.microsoft.com/office/drawing/2014/main" id="{2AA165FF-CFDE-45D5-1D53-B7E5913B1722}"/>
              </a:ext>
            </a:extLst>
          </p:cNvPr>
          <p:cNvSpPr/>
          <p:nvPr/>
        </p:nvSpPr>
        <p:spPr>
          <a:xfrm>
            <a:off x="7204410" y="4095881"/>
            <a:ext cx="4224340" cy="2099019"/>
          </a:xfrm>
          <a:prstGeom prst="rect">
            <a:avLst/>
          </a:prstGeom>
          <a:solidFill>
            <a:srgbClr val="0A7A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kern="1200" dirty="0">
                <a:latin typeface="Open Sans" panose="020B0606030504020204" pitchFamily="34" charset="0"/>
                <a:ea typeface="Open Sans" panose="020B0606030504020204" pitchFamily="34" charset="0"/>
                <a:cs typeface="Open Sans" panose="020B0606030504020204" pitchFamily="34" charset="0"/>
              </a:rPr>
              <a:t>Participants whose parents have bachelor’s or post-bachelor’s degrees were significantly more likely to have (or their child) consider enrolling in a community college to later transfer to a university.</a:t>
            </a:r>
            <a:endParaRPr lang="en-US" dirty="0"/>
          </a:p>
        </p:txBody>
      </p:sp>
      <p:sp>
        <p:nvSpPr>
          <p:cNvPr id="11" name="Oval 10">
            <a:extLst>
              <a:ext uri="{FF2B5EF4-FFF2-40B4-BE49-F238E27FC236}">
                <a16:creationId xmlns:a16="http://schemas.microsoft.com/office/drawing/2014/main" id="{72899515-07A3-961B-10FD-F1FB1C479621}"/>
              </a:ext>
            </a:extLst>
          </p:cNvPr>
          <p:cNvSpPr/>
          <p:nvPr/>
        </p:nvSpPr>
        <p:spPr>
          <a:xfrm>
            <a:off x="6872829" y="3748380"/>
            <a:ext cx="663161" cy="663161"/>
          </a:xfrm>
          <a:prstGeom prst="ellipse">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lipboard with solid fill">
            <a:extLst>
              <a:ext uri="{FF2B5EF4-FFF2-40B4-BE49-F238E27FC236}">
                <a16:creationId xmlns:a16="http://schemas.microsoft.com/office/drawing/2014/main" id="{03DFBC08-C1E5-CEC2-29E8-292A0A6A63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5809" y="3825077"/>
            <a:ext cx="457200" cy="457200"/>
          </a:xfrm>
          <a:prstGeom prst="rect">
            <a:avLst/>
          </a:prstGeom>
        </p:spPr>
      </p:pic>
      <p:sp>
        <p:nvSpPr>
          <p:cNvPr id="5" name="Title 1">
            <a:extLst>
              <a:ext uri="{FF2B5EF4-FFF2-40B4-BE49-F238E27FC236}">
                <a16:creationId xmlns:a16="http://schemas.microsoft.com/office/drawing/2014/main" id="{73C7B388-ACAE-0778-736C-61ACB8FABED9}"/>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7025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281419" y="1443242"/>
            <a:ext cx="11629162" cy="5110340"/>
          </a:xfrm>
          <a:prstGeom prst="rect">
            <a:avLst/>
          </a:prstGeom>
          <a:solidFill>
            <a:srgbClr val="FAC090">
              <a:alpha val="42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2105112537"/>
              </p:ext>
            </p:extLst>
          </p:nvPr>
        </p:nvGraphicFramePr>
        <p:xfrm>
          <a:off x="429393" y="1820776"/>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Transfer Students and Parental Education</a:t>
            </a:r>
            <a:endParaRPr lang="en-US" sz="350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6B4F3F71-188E-6D23-1111-5EE9B8FC9BB3}"/>
              </a:ext>
            </a:extLst>
          </p:cNvPr>
          <p:cNvSpPr/>
          <p:nvPr/>
        </p:nvSpPr>
        <p:spPr>
          <a:xfrm>
            <a:off x="8867246" y="4011367"/>
            <a:ext cx="2865698" cy="2179517"/>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latin typeface="Open Sans" panose="020B0606030504020204" pitchFamily="34" charset="0"/>
                <a:ea typeface="Open Sans" panose="020B0606030504020204" pitchFamily="34" charset="0"/>
                <a:cs typeface="Open Sans" panose="020B0606030504020204" pitchFamily="34" charset="0"/>
              </a:rPr>
              <a:t>Community college as a transfer pathway is strong and local K–12, community colleges, and universities should consider how to improve this path since it is a strong consideration not just for first-generation students but for all.</a:t>
            </a:r>
          </a:p>
          <a:p>
            <a:pPr algn="ctr"/>
            <a:endParaRPr lang="en-US" dirty="0"/>
          </a:p>
        </p:txBody>
      </p:sp>
      <p:grpSp>
        <p:nvGrpSpPr>
          <p:cNvPr id="12" name="Group 11">
            <a:extLst>
              <a:ext uri="{FF2B5EF4-FFF2-40B4-BE49-F238E27FC236}">
                <a16:creationId xmlns:a16="http://schemas.microsoft.com/office/drawing/2014/main" id="{E7F1BDB8-8BEF-2183-13A4-DF6E5FC4800D}"/>
              </a:ext>
            </a:extLst>
          </p:cNvPr>
          <p:cNvGrpSpPr/>
          <p:nvPr/>
        </p:nvGrpSpPr>
        <p:grpSpPr>
          <a:xfrm>
            <a:off x="8411342" y="3548219"/>
            <a:ext cx="663161" cy="663161"/>
            <a:chOff x="6872829" y="3748380"/>
            <a:chExt cx="663161" cy="663161"/>
          </a:xfrm>
        </p:grpSpPr>
        <p:sp>
          <p:nvSpPr>
            <p:cNvPr id="13" name="Oval 12">
              <a:extLst>
                <a:ext uri="{FF2B5EF4-FFF2-40B4-BE49-F238E27FC236}">
                  <a16:creationId xmlns:a16="http://schemas.microsoft.com/office/drawing/2014/main" id="{18B82C30-CF4C-DB58-1B94-EB503A16A741}"/>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Lightbulb with solid fill">
              <a:extLst>
                <a:ext uri="{FF2B5EF4-FFF2-40B4-BE49-F238E27FC236}">
                  <a16:creationId xmlns:a16="http://schemas.microsoft.com/office/drawing/2014/main" id="{C9CA9939-DD96-35A7-174C-9970408D8B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5" name="TextBox 4">
            <a:extLst>
              <a:ext uri="{FF2B5EF4-FFF2-40B4-BE49-F238E27FC236}">
                <a16:creationId xmlns:a16="http://schemas.microsoft.com/office/drawing/2014/main" id="{41D985C2-C336-38A9-7322-FD9391904699}"/>
              </a:ext>
            </a:extLst>
          </p:cNvPr>
          <p:cNvSpPr txBox="1"/>
          <p:nvPr/>
        </p:nvSpPr>
        <p:spPr>
          <a:xfrm>
            <a:off x="8962677" y="1938692"/>
            <a:ext cx="2622375" cy="1815882"/>
          </a:xfrm>
          <a:prstGeom prst="rect">
            <a:avLst/>
          </a:prstGeom>
          <a:noFill/>
        </p:spPr>
        <p:txBody>
          <a:bodyPr wrap="square" lIns="91440" tIns="45720" rIns="91440" bIns="45720" rtlCol="0" anchor="t">
            <a:spAutoFit/>
          </a:bodyPr>
          <a:lstStyle/>
          <a:p>
            <a:pPr algn="ctr"/>
            <a:r>
              <a:rPr lang="en-US" sz="1400" dirty="0">
                <a:solidFill>
                  <a:srgbClr val="F55822"/>
                </a:solidFill>
                <a:latin typeface="Open Sans" panose="020B0606030504020204" pitchFamily="34" charset="0"/>
                <a:ea typeface="Open Sans" panose="020B0606030504020204" pitchFamily="34" charset="0"/>
                <a:cs typeface="Open Sans" panose="020B0606030504020204" pitchFamily="34" charset="0"/>
              </a:rPr>
              <a:t>Participants whose parents have bachelor’s or post-bachelor’s degrees were significantly more likely to have (or their child) consider enrolling in a community college to later transfer to a university.</a:t>
            </a:r>
          </a:p>
        </p:txBody>
      </p:sp>
      <p:sp>
        <p:nvSpPr>
          <p:cNvPr id="8" name="Title 1">
            <a:extLst>
              <a:ext uri="{FF2B5EF4-FFF2-40B4-BE49-F238E27FC236}">
                <a16:creationId xmlns:a16="http://schemas.microsoft.com/office/drawing/2014/main" id="{19211B6F-9C71-D6C0-CCC1-82075F9753FA}"/>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017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43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98923792"/>
              </p:ext>
            </p:extLst>
          </p:nvPr>
        </p:nvGraphicFramePr>
        <p:xfrm>
          <a:off x="552150" y="1757336"/>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75371" y="799420"/>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Community College to University Transfer</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8806374" y="1714476"/>
            <a:ext cx="2622375" cy="2246769"/>
          </a:xfrm>
          <a:prstGeom prst="rect">
            <a:avLst/>
          </a:prstGeom>
          <a:noFill/>
        </p:spPr>
        <p:txBody>
          <a:bodyPr wrap="square" lIns="91440" tIns="45720" rIns="91440" bIns="45720" rtlCol="0" anchor="t">
            <a:spAutoFit/>
          </a:bodyPr>
          <a:lstStyle/>
          <a:p>
            <a:pPr algn="ctr"/>
            <a:r>
              <a:rPr lang="en-US" sz="1400" dirty="0">
                <a:solidFill>
                  <a:srgbClr val="28536B"/>
                </a:solidFill>
                <a:latin typeface="Open Sans" panose="020B0606030504020204" pitchFamily="34" charset="0"/>
                <a:ea typeface="Open Sans" panose="020B0606030504020204" pitchFamily="34" charset="0"/>
                <a:cs typeface="Open Sans" panose="020B0606030504020204" pitchFamily="34" charset="0"/>
              </a:rPr>
              <a:t>Finances are the primary reason why potential students would choose to enroll in a community college to later transfer to a university, with nearly two-thirds believing that community college will provide better financial aid to pay for college. </a:t>
            </a:r>
          </a:p>
        </p:txBody>
      </p:sp>
      <p:sp>
        <p:nvSpPr>
          <p:cNvPr id="9" name="Rectangle 8">
            <a:extLst>
              <a:ext uri="{FF2B5EF4-FFF2-40B4-BE49-F238E27FC236}">
                <a16:creationId xmlns:a16="http://schemas.microsoft.com/office/drawing/2014/main" id="{2AA165FF-CFDE-45D5-1D53-B7E5913B1722}"/>
              </a:ext>
            </a:extLst>
          </p:cNvPr>
          <p:cNvSpPr/>
          <p:nvPr/>
        </p:nvSpPr>
        <p:spPr>
          <a:xfrm>
            <a:off x="8806374" y="4095881"/>
            <a:ext cx="2622375" cy="2099019"/>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0" i="0" kern="1200" dirty="0">
                <a:latin typeface="Open Sans" panose="020B0606030504020204" pitchFamily="34" charset="0"/>
                <a:ea typeface="Open Sans" panose="020B0606030504020204" pitchFamily="34" charset="0"/>
                <a:cs typeface="Open Sans" panose="020B0606030504020204" pitchFamily="34" charset="0"/>
              </a:rPr>
              <a:t>K–12, colleges, and universities should consider how to better communicate costs and how potential students can increase their financial aid and decrease debt.</a:t>
            </a:r>
            <a:endParaRPr lang="en-US" sz="1200" dirty="0"/>
          </a:p>
        </p:txBody>
      </p:sp>
      <p:grpSp>
        <p:nvGrpSpPr>
          <p:cNvPr id="5" name="Group 4">
            <a:extLst>
              <a:ext uri="{FF2B5EF4-FFF2-40B4-BE49-F238E27FC236}">
                <a16:creationId xmlns:a16="http://schemas.microsoft.com/office/drawing/2014/main" id="{FE420ECD-658E-6E4B-F13A-54B3D2B1F9F8}"/>
              </a:ext>
            </a:extLst>
          </p:cNvPr>
          <p:cNvGrpSpPr/>
          <p:nvPr/>
        </p:nvGrpSpPr>
        <p:grpSpPr>
          <a:xfrm>
            <a:off x="8482810" y="3918704"/>
            <a:ext cx="663161" cy="663161"/>
            <a:chOff x="6872829" y="3748380"/>
            <a:chExt cx="663161" cy="663161"/>
          </a:xfrm>
        </p:grpSpPr>
        <p:sp>
          <p:nvSpPr>
            <p:cNvPr id="12" name="Oval 11">
              <a:extLst>
                <a:ext uri="{FF2B5EF4-FFF2-40B4-BE49-F238E27FC236}">
                  <a16:creationId xmlns:a16="http://schemas.microsoft.com/office/drawing/2014/main" id="{6AC37D09-008F-E45F-E866-842E34DAD616}"/>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with solid fill">
              <a:extLst>
                <a:ext uri="{FF2B5EF4-FFF2-40B4-BE49-F238E27FC236}">
                  <a16:creationId xmlns:a16="http://schemas.microsoft.com/office/drawing/2014/main" id="{75D70A0C-A192-7E08-6472-E59CF620F0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10" name="Title 1">
            <a:extLst>
              <a:ext uri="{FF2B5EF4-FFF2-40B4-BE49-F238E27FC236}">
                <a16:creationId xmlns:a16="http://schemas.microsoft.com/office/drawing/2014/main" id="{23F4F956-97B8-6243-303B-38FC7AEB75AA}"/>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4401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8D5829-7CC3-E0AC-3ED1-26179413E521}"/>
              </a:ext>
            </a:extLst>
          </p:cNvPr>
          <p:cNvSpPr/>
          <p:nvPr/>
        </p:nvSpPr>
        <p:spPr>
          <a:xfrm>
            <a:off x="292443"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2EA8C7-1412-9A4F-0524-4E0CB396108C}"/>
              </a:ext>
            </a:extLst>
          </p:cNvPr>
          <p:cNvSpPr txBox="1"/>
          <p:nvPr/>
        </p:nvSpPr>
        <p:spPr>
          <a:xfrm>
            <a:off x="2413433" y="1743001"/>
            <a:ext cx="7365134" cy="2133260"/>
          </a:xfrm>
          <a:prstGeom prst="rect">
            <a:avLst/>
          </a:prstGeom>
        </p:spPr>
        <p:txBody>
          <a:bodyPr vert="horz" lIns="91440" tIns="45720" rIns="91440" bIns="45720" rtlCol="0" anchor="t">
            <a:normAutofit/>
          </a:bodyPr>
          <a:lstStyle/>
          <a:p>
            <a:pPr algn="ctr">
              <a:spcBef>
                <a:spcPct val="0"/>
              </a:spcBef>
              <a:spcAft>
                <a:spcPts val="600"/>
              </a:spcAft>
            </a:pPr>
            <a:r>
              <a:rPr lang="en-US" sz="6000" b="1" dirty="0">
                <a:solidFill>
                  <a:srgbClr val="056DBE"/>
                </a:solidFill>
                <a:latin typeface="Open Sans" panose="020B0606030504020204" pitchFamily="34" charset="0"/>
                <a:ea typeface="Open Sans" panose="020B0606030504020204" pitchFamily="34" charset="0"/>
                <a:cs typeface="Open Sans" panose="020B0606030504020204" pitchFamily="34" charset="0"/>
              </a:rPr>
              <a:t>Understanding Enrollment</a:t>
            </a:r>
          </a:p>
        </p:txBody>
      </p:sp>
      <p:sp>
        <p:nvSpPr>
          <p:cNvPr id="5" name="Rectangle 4">
            <a:extLst>
              <a:ext uri="{FF2B5EF4-FFF2-40B4-BE49-F238E27FC236}">
                <a16:creationId xmlns:a16="http://schemas.microsoft.com/office/drawing/2014/main" id="{9B90BF5F-D1FA-03C4-0530-3EED3EEC01D9}"/>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D0B3DE27-21A5-35A3-1B7D-88E7B7576F2E}"/>
              </a:ext>
            </a:extLst>
          </p:cNvPr>
          <p:cNvPicPr>
            <a:picLocks noChangeAspect="1"/>
          </p:cNvPicPr>
          <p:nvPr/>
        </p:nvPicPr>
        <p:blipFill>
          <a:blip r:embed="rId3"/>
          <a:stretch>
            <a:fillRect/>
          </a:stretch>
        </p:blipFill>
        <p:spPr>
          <a:xfrm>
            <a:off x="10732169" y="336884"/>
            <a:ext cx="674647" cy="682090"/>
          </a:xfrm>
          <a:prstGeom prst="rect">
            <a:avLst/>
          </a:prstGeom>
        </p:spPr>
      </p:pic>
      <p:sp>
        <p:nvSpPr>
          <p:cNvPr id="9" name="Oval 8">
            <a:extLst>
              <a:ext uri="{FF2B5EF4-FFF2-40B4-BE49-F238E27FC236}">
                <a16:creationId xmlns:a16="http://schemas.microsoft.com/office/drawing/2014/main" id="{F3FD6686-3F15-4F32-C9A3-FD715125EC22}"/>
              </a:ext>
            </a:extLst>
          </p:cNvPr>
          <p:cNvSpPr/>
          <p:nvPr/>
        </p:nvSpPr>
        <p:spPr>
          <a:xfrm>
            <a:off x="5322858" y="4190370"/>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Programmer male with solid fill">
            <a:extLst>
              <a:ext uri="{FF2B5EF4-FFF2-40B4-BE49-F238E27FC236}">
                <a16:creationId xmlns:a16="http://schemas.microsoft.com/office/drawing/2014/main" id="{568DDEAC-B5C3-5D83-AEBC-97A5B35408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2925" y="4450437"/>
            <a:ext cx="914400" cy="914400"/>
          </a:xfrm>
          <a:prstGeom prst="rect">
            <a:avLst/>
          </a:prstGeom>
        </p:spPr>
      </p:pic>
      <p:sp>
        <p:nvSpPr>
          <p:cNvPr id="3" name="Title 1">
            <a:extLst>
              <a:ext uri="{FF2B5EF4-FFF2-40B4-BE49-F238E27FC236}">
                <a16:creationId xmlns:a16="http://schemas.microsoft.com/office/drawing/2014/main" id="{49D95D2D-8E1D-8E60-5381-47F45D93E4AA}"/>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024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301E2FC-0FF9-7C2D-7165-058CB0C14D56}"/>
              </a:ext>
            </a:extLst>
          </p:cNvPr>
          <p:cNvSpPr/>
          <p:nvPr/>
        </p:nvSpPr>
        <p:spPr>
          <a:xfrm>
            <a:off x="471345" y="855419"/>
            <a:ext cx="11291505" cy="5811388"/>
          </a:xfrm>
          <a:prstGeom prst="rect">
            <a:avLst/>
          </a:prstGeom>
          <a:solidFill>
            <a:srgbClr val="28536B">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F5AC1C8-1DC4-A914-8E63-6647D00A62F5}"/>
              </a:ext>
            </a:extLst>
          </p:cNvPr>
          <p:cNvSpPr>
            <a:spLocks noGrp="1"/>
          </p:cNvSpPr>
          <p:nvPr>
            <p:ph idx="4294967295"/>
          </p:nvPr>
        </p:nvSpPr>
        <p:spPr>
          <a:xfrm>
            <a:off x="3069583" y="2764325"/>
            <a:ext cx="2650332" cy="459760"/>
          </a:xfrm>
        </p:spPr>
        <p:txBody>
          <a:bodyPr>
            <a:noAutofit/>
          </a:bodyPr>
          <a:lstStyle/>
          <a:p>
            <a:pPr marL="0" indent="0" algn="ctr">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Must reside in San Bernardino or Riverside county</a:t>
            </a:r>
          </a:p>
          <a:p>
            <a:pPr marL="0" indent="0" algn="ctr">
              <a:buNone/>
            </a:pP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C435B2A9-9B80-EE38-10D4-535882801E03}"/>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146B4BFE-5A20-70B8-9092-72ED2F463DDE}"/>
              </a:ext>
            </a:extLst>
          </p:cNvPr>
          <p:cNvPicPr>
            <a:picLocks noChangeAspect="1"/>
          </p:cNvPicPr>
          <p:nvPr/>
        </p:nvPicPr>
        <p:blipFill>
          <a:blip r:embed="rId3"/>
          <a:stretch>
            <a:fillRect/>
          </a:stretch>
        </p:blipFill>
        <p:spPr>
          <a:xfrm>
            <a:off x="10732169" y="336884"/>
            <a:ext cx="674647" cy="682090"/>
          </a:xfrm>
          <a:prstGeom prst="rect">
            <a:avLst/>
          </a:prstGeom>
        </p:spPr>
      </p:pic>
      <p:sp>
        <p:nvSpPr>
          <p:cNvPr id="4" name="Content Placeholder 7">
            <a:extLst>
              <a:ext uri="{FF2B5EF4-FFF2-40B4-BE49-F238E27FC236}">
                <a16:creationId xmlns:a16="http://schemas.microsoft.com/office/drawing/2014/main" id="{93F3F68C-1BEE-3D01-F904-6F2D1BD64D65}"/>
              </a:ext>
            </a:extLst>
          </p:cNvPr>
          <p:cNvSpPr txBox="1">
            <a:spLocks/>
          </p:cNvSpPr>
          <p:nvPr/>
        </p:nvSpPr>
        <p:spPr>
          <a:xfrm>
            <a:off x="7222331" y="2764325"/>
            <a:ext cx="3688556" cy="4597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 (18-35-yrs) and not currently enrolled</a:t>
            </a:r>
          </a:p>
        </p:txBody>
      </p:sp>
      <p:sp>
        <p:nvSpPr>
          <p:cNvPr id="5" name="Content Placeholder 7">
            <a:extLst>
              <a:ext uri="{FF2B5EF4-FFF2-40B4-BE49-F238E27FC236}">
                <a16:creationId xmlns:a16="http://schemas.microsoft.com/office/drawing/2014/main" id="{292CBF96-503C-4A76-4ADF-7BBCE82BFB03}"/>
              </a:ext>
            </a:extLst>
          </p:cNvPr>
          <p:cNvSpPr txBox="1">
            <a:spLocks/>
          </p:cNvSpPr>
          <p:nvPr/>
        </p:nvSpPr>
        <p:spPr>
          <a:xfrm>
            <a:off x="2723041" y="4767180"/>
            <a:ext cx="2650332" cy="7966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Parent (36-65-yrs) of potential student aged 13–25-yrs</a:t>
            </a:r>
          </a:p>
        </p:txBody>
      </p:sp>
      <p:sp>
        <p:nvSpPr>
          <p:cNvPr id="6" name="Content Placeholder 7">
            <a:extLst>
              <a:ext uri="{FF2B5EF4-FFF2-40B4-BE49-F238E27FC236}">
                <a16:creationId xmlns:a16="http://schemas.microsoft.com/office/drawing/2014/main" id="{1C2B10A0-906B-B496-CAD0-A3167E0D0444}"/>
              </a:ext>
            </a:extLst>
          </p:cNvPr>
          <p:cNvSpPr txBox="1">
            <a:spLocks/>
          </p:cNvSpPr>
          <p:nvPr/>
        </p:nvSpPr>
        <p:spPr>
          <a:xfrm>
            <a:off x="7743825" y="3792174"/>
            <a:ext cx="3167062" cy="22104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Representative sample </a:t>
            </a:r>
          </a:p>
          <a:p>
            <a:pPr marL="457200" lvl="1" indent="0" algn="ctr">
              <a:buFont typeface="Arial" panose="020B0604020202020204" pitchFamily="34" charset="0"/>
              <a:buNone/>
            </a:pPr>
            <a:r>
              <a:rPr lang="en-US" sz="1600">
                <a:solidFill>
                  <a:srgbClr val="0A7ABF"/>
                </a:solidFill>
                <a:latin typeface="Open Sans" panose="020B0606030504020204" pitchFamily="34" charset="0"/>
                <a:ea typeface="Open Sans" panose="020B0606030504020204" pitchFamily="34" charset="0"/>
                <a:cs typeface="Open Sans" panose="020B0606030504020204" pitchFamily="34" charset="0"/>
              </a:rPr>
              <a:t>Hispanic/Latinx, Race, Gender, Highest Ed completed, FAFSA (completed, incomplete, never, unfamiliar), HH income, Number of children in HH, Number of adults in HH, Living Wage (MCM)</a:t>
            </a:r>
          </a:p>
          <a:p>
            <a:pPr marL="0" indent="0" algn="ctr">
              <a:buFont typeface="Arial" panose="020B0604020202020204" pitchFamily="34" charset="0"/>
              <a:buNone/>
            </a:pP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23" name="Group 22">
            <a:extLst>
              <a:ext uri="{FF2B5EF4-FFF2-40B4-BE49-F238E27FC236}">
                <a16:creationId xmlns:a16="http://schemas.microsoft.com/office/drawing/2014/main" id="{C4A5F9FB-448E-1184-EF54-C659C1C267EF}"/>
              </a:ext>
            </a:extLst>
          </p:cNvPr>
          <p:cNvGrpSpPr/>
          <p:nvPr/>
        </p:nvGrpSpPr>
        <p:grpSpPr>
          <a:xfrm>
            <a:off x="1281113" y="4444538"/>
            <a:ext cx="1441928" cy="1441928"/>
            <a:chOff x="1281113" y="4444538"/>
            <a:chExt cx="1441928" cy="1441928"/>
          </a:xfrm>
        </p:grpSpPr>
        <p:sp>
          <p:nvSpPr>
            <p:cNvPr id="10" name="Oval 9">
              <a:extLst>
                <a:ext uri="{FF2B5EF4-FFF2-40B4-BE49-F238E27FC236}">
                  <a16:creationId xmlns:a16="http://schemas.microsoft.com/office/drawing/2014/main" id="{16A0A07B-19E3-AAFC-27A2-E7EEE6373C6D}"/>
                </a:ext>
              </a:extLst>
            </p:cNvPr>
            <p:cNvSpPr/>
            <p:nvPr/>
          </p:nvSpPr>
          <p:spPr>
            <a:xfrm>
              <a:off x="1281113" y="4444538"/>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Family with girl with solid fill">
              <a:extLst>
                <a:ext uri="{FF2B5EF4-FFF2-40B4-BE49-F238E27FC236}">
                  <a16:creationId xmlns:a16="http://schemas.microsoft.com/office/drawing/2014/main" id="{EFAD0FD8-20A2-346D-A9FC-B3A2EE8733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026" y="4649424"/>
              <a:ext cx="914400" cy="914400"/>
            </a:xfrm>
            <a:prstGeom prst="rect">
              <a:avLst/>
            </a:prstGeom>
          </p:spPr>
        </p:pic>
      </p:grpSp>
      <p:grpSp>
        <p:nvGrpSpPr>
          <p:cNvPr id="22" name="Group 21">
            <a:extLst>
              <a:ext uri="{FF2B5EF4-FFF2-40B4-BE49-F238E27FC236}">
                <a16:creationId xmlns:a16="http://schemas.microsoft.com/office/drawing/2014/main" id="{10861C70-E854-9CDC-279D-40BF62136F80}"/>
              </a:ext>
            </a:extLst>
          </p:cNvPr>
          <p:cNvGrpSpPr/>
          <p:nvPr/>
        </p:nvGrpSpPr>
        <p:grpSpPr>
          <a:xfrm>
            <a:off x="1627655" y="2424906"/>
            <a:ext cx="1441928" cy="1441928"/>
            <a:chOff x="1627655" y="2424906"/>
            <a:chExt cx="1441928" cy="1441928"/>
          </a:xfrm>
        </p:grpSpPr>
        <p:sp>
          <p:nvSpPr>
            <p:cNvPr id="9" name="Oval 8">
              <a:extLst>
                <a:ext uri="{FF2B5EF4-FFF2-40B4-BE49-F238E27FC236}">
                  <a16:creationId xmlns:a16="http://schemas.microsoft.com/office/drawing/2014/main" id="{A9855D64-FB96-6156-B8E3-B7D443ECDB5E}"/>
                </a:ext>
              </a:extLst>
            </p:cNvPr>
            <p:cNvSpPr/>
            <p:nvPr/>
          </p:nvSpPr>
          <p:spPr>
            <a:xfrm>
              <a:off x="1627655" y="2424906"/>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Map with pin with solid fill">
              <a:extLst>
                <a:ext uri="{FF2B5EF4-FFF2-40B4-BE49-F238E27FC236}">
                  <a16:creationId xmlns:a16="http://schemas.microsoft.com/office/drawing/2014/main" id="{4BE594B5-602D-FAF8-F9E1-E98F008D7E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1419" y="2623404"/>
              <a:ext cx="914400" cy="914400"/>
            </a:xfrm>
            <a:prstGeom prst="rect">
              <a:avLst/>
            </a:prstGeom>
          </p:spPr>
        </p:pic>
      </p:grpSp>
      <p:grpSp>
        <p:nvGrpSpPr>
          <p:cNvPr id="24" name="Group 23">
            <a:extLst>
              <a:ext uri="{FF2B5EF4-FFF2-40B4-BE49-F238E27FC236}">
                <a16:creationId xmlns:a16="http://schemas.microsoft.com/office/drawing/2014/main" id="{198DD469-438A-0D48-447D-EAAB3FFE8C40}"/>
              </a:ext>
            </a:extLst>
          </p:cNvPr>
          <p:cNvGrpSpPr/>
          <p:nvPr/>
        </p:nvGrpSpPr>
        <p:grpSpPr>
          <a:xfrm>
            <a:off x="8227177" y="1307485"/>
            <a:ext cx="1441928" cy="1441928"/>
            <a:chOff x="8227177" y="1307485"/>
            <a:chExt cx="1441928" cy="1441928"/>
          </a:xfrm>
        </p:grpSpPr>
        <p:sp>
          <p:nvSpPr>
            <p:cNvPr id="12" name="Oval 11">
              <a:extLst>
                <a:ext uri="{FF2B5EF4-FFF2-40B4-BE49-F238E27FC236}">
                  <a16:creationId xmlns:a16="http://schemas.microsoft.com/office/drawing/2014/main" id="{DEAB908F-2EFC-B530-3E18-E8E258F438DD}"/>
                </a:ext>
              </a:extLst>
            </p:cNvPr>
            <p:cNvSpPr/>
            <p:nvPr/>
          </p:nvSpPr>
          <p:spPr>
            <a:xfrm>
              <a:off x="8227177" y="1307485"/>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School boy with solid fill">
              <a:extLst>
                <a:ext uri="{FF2B5EF4-FFF2-40B4-BE49-F238E27FC236}">
                  <a16:creationId xmlns:a16="http://schemas.microsoft.com/office/drawing/2014/main" id="{99B16029-BC0C-9AB3-44C5-4BC6F7BA10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90941" y="1565881"/>
              <a:ext cx="914400" cy="914400"/>
            </a:xfrm>
            <a:prstGeom prst="rect">
              <a:avLst/>
            </a:prstGeom>
          </p:spPr>
        </p:pic>
      </p:grpSp>
      <p:pic>
        <p:nvPicPr>
          <p:cNvPr id="19" name="Graphic 18" descr="Woman outline">
            <a:extLst>
              <a:ext uri="{FF2B5EF4-FFF2-40B4-BE49-F238E27FC236}">
                <a16:creationId xmlns:a16="http://schemas.microsoft.com/office/drawing/2014/main" id="{727820BB-46ED-E87A-7F52-28285110CC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92209" y="4649424"/>
            <a:ext cx="914400" cy="914400"/>
          </a:xfrm>
          <a:prstGeom prst="rect">
            <a:avLst/>
          </a:prstGeom>
        </p:spPr>
      </p:pic>
      <p:grpSp>
        <p:nvGrpSpPr>
          <p:cNvPr id="25" name="Group 24">
            <a:extLst>
              <a:ext uri="{FF2B5EF4-FFF2-40B4-BE49-F238E27FC236}">
                <a16:creationId xmlns:a16="http://schemas.microsoft.com/office/drawing/2014/main" id="{C10E2229-AF6F-2C59-9BB9-9EB3A451F9B4}"/>
              </a:ext>
            </a:extLst>
          </p:cNvPr>
          <p:cNvGrpSpPr/>
          <p:nvPr/>
        </p:nvGrpSpPr>
        <p:grpSpPr>
          <a:xfrm>
            <a:off x="6853913" y="4430177"/>
            <a:ext cx="1441928" cy="1441928"/>
            <a:chOff x="6853913" y="4430177"/>
            <a:chExt cx="1441928" cy="1441928"/>
          </a:xfrm>
        </p:grpSpPr>
        <p:sp>
          <p:nvSpPr>
            <p:cNvPr id="13" name="Oval 12">
              <a:extLst>
                <a:ext uri="{FF2B5EF4-FFF2-40B4-BE49-F238E27FC236}">
                  <a16:creationId xmlns:a16="http://schemas.microsoft.com/office/drawing/2014/main" id="{DB3441CD-1D6D-E6AF-3E4B-343A7DEA0A61}"/>
                </a:ext>
              </a:extLst>
            </p:cNvPr>
            <p:cNvSpPr/>
            <p:nvPr/>
          </p:nvSpPr>
          <p:spPr>
            <a:xfrm>
              <a:off x="6853913" y="4430177"/>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Man with solid fill">
              <a:extLst>
                <a:ext uri="{FF2B5EF4-FFF2-40B4-BE49-F238E27FC236}">
                  <a16:creationId xmlns:a16="http://schemas.microsoft.com/office/drawing/2014/main" id="{DE591E03-0733-C3E2-DB62-F925C19BE8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01940" y="4649424"/>
              <a:ext cx="914400" cy="914400"/>
            </a:xfrm>
            <a:prstGeom prst="rect">
              <a:avLst/>
            </a:prstGeom>
          </p:spPr>
        </p:pic>
      </p:grpSp>
      <p:pic>
        <p:nvPicPr>
          <p:cNvPr id="30" name="Graphic 29" descr="Checkmark with solid fill">
            <a:extLst>
              <a:ext uri="{FF2B5EF4-FFF2-40B4-BE49-F238E27FC236}">
                <a16:creationId xmlns:a16="http://schemas.microsoft.com/office/drawing/2014/main" id="{003828DB-B4A3-0C0D-F256-34090075081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92079" y="2398828"/>
            <a:ext cx="416156" cy="416156"/>
          </a:xfrm>
          <a:prstGeom prst="rect">
            <a:avLst/>
          </a:prstGeom>
        </p:spPr>
      </p:pic>
      <p:pic>
        <p:nvPicPr>
          <p:cNvPr id="31" name="Graphic 30" descr="Checkmark with solid fill">
            <a:extLst>
              <a:ext uri="{FF2B5EF4-FFF2-40B4-BE49-F238E27FC236}">
                <a16:creationId xmlns:a16="http://schemas.microsoft.com/office/drawing/2014/main" id="{092B1DA5-F632-D6B4-62BC-A93B76529D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62236" y="4260263"/>
            <a:ext cx="416156" cy="416156"/>
          </a:xfrm>
          <a:prstGeom prst="rect">
            <a:avLst/>
          </a:prstGeom>
        </p:spPr>
      </p:pic>
      <p:pic>
        <p:nvPicPr>
          <p:cNvPr id="32" name="Graphic 31" descr="Checkmark with solid fill">
            <a:extLst>
              <a:ext uri="{FF2B5EF4-FFF2-40B4-BE49-F238E27FC236}">
                <a16:creationId xmlns:a16="http://schemas.microsoft.com/office/drawing/2014/main" id="{8558067F-0EE1-9CAB-F710-97F95F2697E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35520" y="2691443"/>
            <a:ext cx="416156" cy="416156"/>
          </a:xfrm>
          <a:prstGeom prst="rect">
            <a:avLst/>
          </a:prstGeom>
        </p:spPr>
      </p:pic>
      <p:pic>
        <p:nvPicPr>
          <p:cNvPr id="33" name="Graphic 32" descr="Checkmark with solid fill">
            <a:extLst>
              <a:ext uri="{FF2B5EF4-FFF2-40B4-BE49-F238E27FC236}">
                <a16:creationId xmlns:a16="http://schemas.microsoft.com/office/drawing/2014/main" id="{207BE7DF-EAC2-83CD-25DC-5385C9F4EA4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535747" y="3741146"/>
            <a:ext cx="416156" cy="416156"/>
          </a:xfrm>
          <a:prstGeom prst="rect">
            <a:avLst/>
          </a:prstGeom>
        </p:spPr>
      </p:pic>
      <p:sp>
        <p:nvSpPr>
          <p:cNvPr id="7" name="Title 1">
            <a:extLst>
              <a:ext uri="{FF2B5EF4-FFF2-40B4-BE49-F238E27FC236}">
                <a16:creationId xmlns:a16="http://schemas.microsoft.com/office/drawing/2014/main" id="{6979460C-B676-471D-FA3A-6DC3ACC815E7}"/>
              </a:ext>
            </a:extLst>
          </p:cNvPr>
          <p:cNvSpPr txBox="1">
            <a:spLocks/>
          </p:cNvSpPr>
          <p:nvPr/>
        </p:nvSpPr>
        <p:spPr>
          <a:xfrm>
            <a:off x="429148" y="782365"/>
            <a:ext cx="7334250" cy="1270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STUDY GENERAL REQUIREMENTS</a:t>
            </a:r>
          </a:p>
        </p:txBody>
      </p:sp>
    </p:spTree>
    <p:extLst>
      <p:ext uri="{BB962C8B-B14F-4D97-AF65-F5344CB8AC3E}">
        <p14:creationId xmlns:p14="http://schemas.microsoft.com/office/powerpoint/2010/main" val="190608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C6D9F1">
              <a:alpha val="4316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247456804"/>
              </p:ext>
            </p:extLst>
          </p:nvPr>
        </p:nvGraphicFramePr>
        <p:xfrm>
          <a:off x="1072662" y="1729749"/>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Why Apply But Not Enroll? </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7945374" y="2217402"/>
            <a:ext cx="2786795" cy="3046988"/>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Slightly more than one-third of participants indicated they (or their child) have applied but not enrolled in college/university.</a:t>
            </a:r>
          </a:p>
        </p:txBody>
      </p:sp>
      <p:sp>
        <p:nvSpPr>
          <p:cNvPr id="5" name="Title 1">
            <a:extLst>
              <a:ext uri="{FF2B5EF4-FFF2-40B4-BE49-F238E27FC236}">
                <a16:creationId xmlns:a16="http://schemas.microsoft.com/office/drawing/2014/main" id="{CA1C8CA6-C585-86A7-1DD5-00B5B4E3E8F7}"/>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2071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41439" y="1443242"/>
            <a:ext cx="11291505" cy="5110340"/>
          </a:xfrm>
          <a:prstGeom prst="rect">
            <a:avLst/>
          </a:prstGeom>
          <a:solidFill>
            <a:srgbClr val="C6D9F1">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2503448433"/>
              </p:ext>
            </p:extLst>
          </p:nvPr>
        </p:nvGraphicFramePr>
        <p:xfrm>
          <a:off x="936586" y="1729748"/>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Why Apply But Not Enroll? </a:t>
            </a:r>
            <a:r>
              <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rPr>
              <a:t>Top Reasons</a:t>
            </a:r>
          </a:p>
        </p:txBody>
      </p:sp>
      <p:sp>
        <p:nvSpPr>
          <p:cNvPr id="9" name="Rectangle 8">
            <a:extLst>
              <a:ext uri="{FF2B5EF4-FFF2-40B4-BE49-F238E27FC236}">
                <a16:creationId xmlns:a16="http://schemas.microsoft.com/office/drawing/2014/main" id="{6B4F3F71-188E-6D23-1111-5EE9B8FC9BB3}"/>
              </a:ext>
            </a:extLst>
          </p:cNvPr>
          <p:cNvSpPr/>
          <p:nvPr/>
        </p:nvSpPr>
        <p:spPr>
          <a:xfrm>
            <a:off x="8867246" y="1443241"/>
            <a:ext cx="2865698" cy="5110340"/>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Neue Haas Grotesk Text Pro"/>
              <a:cs typeface="Calibri"/>
            </a:endParaRPr>
          </a:p>
          <a:p>
            <a:pPr algn="ctr"/>
            <a:endParaRPr lang="en-US" dirty="0"/>
          </a:p>
        </p:txBody>
      </p:sp>
      <p:sp>
        <p:nvSpPr>
          <p:cNvPr id="8" name="TextBox 7">
            <a:extLst>
              <a:ext uri="{FF2B5EF4-FFF2-40B4-BE49-F238E27FC236}">
                <a16:creationId xmlns:a16="http://schemas.microsoft.com/office/drawing/2014/main" id="{FCC92F92-E848-39FE-7ED5-D80434410B14}"/>
              </a:ext>
            </a:extLst>
          </p:cNvPr>
          <p:cNvSpPr txBox="1"/>
          <p:nvPr/>
        </p:nvSpPr>
        <p:spPr>
          <a:xfrm>
            <a:off x="9267747" y="1972307"/>
            <a:ext cx="2064696" cy="3970318"/>
          </a:xfrm>
          <a:prstGeom prst="rect">
            <a:avLst/>
          </a:prstGeom>
          <a:noFill/>
        </p:spPr>
        <p:txBody>
          <a:bodyPr wrap="square" lIns="91440" tIns="45720" rIns="91440" bIns="45720" rtlCol="0" anchor="t">
            <a:spAutoFit/>
          </a:bodyPr>
          <a:lstStyle/>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Informing potential students and their parents about the impact on their financial aid if they meet all the deadlines and providing deadline information when students enroll (so they are aware for the next year) could increase enrollment. This information would allow for more informed decision-making and decrease indefinite postponements. </a:t>
            </a:r>
          </a:p>
        </p:txBody>
      </p:sp>
      <p:grpSp>
        <p:nvGrpSpPr>
          <p:cNvPr id="12" name="Group 11">
            <a:extLst>
              <a:ext uri="{FF2B5EF4-FFF2-40B4-BE49-F238E27FC236}">
                <a16:creationId xmlns:a16="http://schemas.microsoft.com/office/drawing/2014/main" id="{E7F1BDB8-8BEF-2183-13A4-DF6E5FC4800D}"/>
              </a:ext>
            </a:extLst>
          </p:cNvPr>
          <p:cNvGrpSpPr/>
          <p:nvPr/>
        </p:nvGrpSpPr>
        <p:grpSpPr>
          <a:xfrm>
            <a:off x="8535665" y="1820776"/>
            <a:ext cx="663161" cy="663161"/>
            <a:chOff x="6872829" y="3748380"/>
            <a:chExt cx="663161" cy="663161"/>
          </a:xfrm>
        </p:grpSpPr>
        <p:sp>
          <p:nvSpPr>
            <p:cNvPr id="13" name="Oval 12">
              <a:extLst>
                <a:ext uri="{FF2B5EF4-FFF2-40B4-BE49-F238E27FC236}">
                  <a16:creationId xmlns:a16="http://schemas.microsoft.com/office/drawing/2014/main" id="{18B82C30-CF4C-DB58-1B94-EB503A16A741}"/>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Lightbulb with solid fill">
              <a:extLst>
                <a:ext uri="{FF2B5EF4-FFF2-40B4-BE49-F238E27FC236}">
                  <a16:creationId xmlns:a16="http://schemas.microsoft.com/office/drawing/2014/main" id="{C9CA9939-DD96-35A7-174C-9970408D8B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5" name="Title 1">
            <a:extLst>
              <a:ext uri="{FF2B5EF4-FFF2-40B4-BE49-F238E27FC236}">
                <a16:creationId xmlns:a16="http://schemas.microsoft.com/office/drawing/2014/main" id="{993D9E8A-A90C-5B3F-EE46-4F0ADA436435}"/>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723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281419" y="1443242"/>
            <a:ext cx="11629162" cy="5110340"/>
          </a:xfrm>
          <a:prstGeom prst="rect">
            <a:avLst/>
          </a:prstGeom>
          <a:solidFill>
            <a:srgbClr val="C6D9F1">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271346230"/>
              </p:ext>
            </p:extLst>
          </p:nvPr>
        </p:nvGraphicFramePr>
        <p:xfrm>
          <a:off x="429393" y="1820776"/>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Why Apply But Not Enroll? </a:t>
            </a:r>
            <a:r>
              <a:rPr lang="en-US" sz="3200" b="0" dirty="0">
                <a:solidFill>
                  <a:srgbClr val="0A7ABF"/>
                </a:solidFill>
                <a:latin typeface="Open Sans" panose="020B0606030504020204" pitchFamily="34" charset="0"/>
                <a:ea typeface="Open Sans" panose="020B0606030504020204" pitchFamily="34" charset="0"/>
                <a:cs typeface="Open Sans" panose="020B0606030504020204" pitchFamily="34" charset="0"/>
              </a:rPr>
              <a:t>Parental Education </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6B4F3F71-188E-6D23-1111-5EE9B8FC9BB3}"/>
              </a:ext>
            </a:extLst>
          </p:cNvPr>
          <p:cNvSpPr/>
          <p:nvPr/>
        </p:nvSpPr>
        <p:spPr>
          <a:xfrm>
            <a:off x="8867246" y="3877717"/>
            <a:ext cx="2865698" cy="2420161"/>
          </a:xfrm>
          <a:prstGeom prst="rect">
            <a:avLst/>
          </a:prstGeom>
          <a:solidFill>
            <a:srgbClr val="0A7A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latin typeface="Open Sans" panose="020B0606030504020204" pitchFamily="34" charset="0"/>
                <a:ea typeface="Open Sans" panose="020B0606030504020204" pitchFamily="34" charset="0"/>
                <a:cs typeface="Open Sans" panose="020B0606030504020204" pitchFamily="34" charset="0"/>
              </a:rPr>
              <a:t>Applying but not enrolling is more common the higher their parent/guardian education. This finding, contrary to what is expected, brings up the question of what role is parental education debt adding to the drop in current enrollment trends?</a:t>
            </a:r>
          </a:p>
          <a:p>
            <a:pPr algn="ctr"/>
            <a:endParaRPr lang="en-US" dirty="0"/>
          </a:p>
        </p:txBody>
      </p:sp>
      <p:sp>
        <p:nvSpPr>
          <p:cNvPr id="5" name="TextBox 4">
            <a:extLst>
              <a:ext uri="{FF2B5EF4-FFF2-40B4-BE49-F238E27FC236}">
                <a16:creationId xmlns:a16="http://schemas.microsoft.com/office/drawing/2014/main" id="{41D985C2-C336-38A9-7322-FD9391904699}"/>
              </a:ext>
            </a:extLst>
          </p:cNvPr>
          <p:cNvSpPr txBox="1"/>
          <p:nvPr/>
        </p:nvSpPr>
        <p:spPr>
          <a:xfrm>
            <a:off x="8962677" y="1938692"/>
            <a:ext cx="2622375" cy="1569660"/>
          </a:xfrm>
          <a:prstGeom prst="rect">
            <a:avLst/>
          </a:prstGeom>
          <a:noFill/>
        </p:spPr>
        <p:txBody>
          <a:bodyPr wrap="square" lIns="91440" tIns="45720" rIns="91440" bIns="45720" rtlCol="0" anchor="t">
            <a:spAutoFit/>
          </a:bodyPr>
          <a:lstStyle/>
          <a:p>
            <a:pPr algn="ctr"/>
            <a:r>
              <a:rPr lang="en-US" sz="1600" dirty="0">
                <a:solidFill>
                  <a:srgbClr val="F55822"/>
                </a:solidFill>
                <a:latin typeface="Open Sans" panose="020B0606030504020204" pitchFamily="34" charset="0"/>
                <a:ea typeface="Open Sans" panose="020B0606030504020204" pitchFamily="34" charset="0"/>
                <a:cs typeface="Open Sans" panose="020B0606030504020204" pitchFamily="34" charset="0"/>
              </a:rPr>
              <a:t>The higher the participant’s parental education, the more likely they (or their child) have applied but not enrolled in college/university.</a:t>
            </a:r>
          </a:p>
        </p:txBody>
      </p:sp>
      <p:grpSp>
        <p:nvGrpSpPr>
          <p:cNvPr id="11" name="Group 10">
            <a:extLst>
              <a:ext uri="{FF2B5EF4-FFF2-40B4-BE49-F238E27FC236}">
                <a16:creationId xmlns:a16="http://schemas.microsoft.com/office/drawing/2014/main" id="{F6DF9731-0B20-B322-CB81-EFA7F8511AC3}"/>
              </a:ext>
            </a:extLst>
          </p:cNvPr>
          <p:cNvGrpSpPr/>
          <p:nvPr/>
        </p:nvGrpSpPr>
        <p:grpSpPr>
          <a:xfrm>
            <a:off x="8378267" y="3532511"/>
            <a:ext cx="663161" cy="663161"/>
            <a:chOff x="8416287" y="2305979"/>
            <a:chExt cx="663161" cy="663161"/>
          </a:xfrm>
        </p:grpSpPr>
        <p:sp>
          <p:nvSpPr>
            <p:cNvPr id="8" name="Oval 7">
              <a:extLst>
                <a:ext uri="{FF2B5EF4-FFF2-40B4-BE49-F238E27FC236}">
                  <a16:creationId xmlns:a16="http://schemas.microsoft.com/office/drawing/2014/main" id="{DF57C3E1-C32B-54BC-7D99-8EDADDA1D178}"/>
                </a:ext>
              </a:extLst>
            </p:cNvPr>
            <p:cNvSpPr/>
            <p:nvPr/>
          </p:nvSpPr>
          <p:spPr>
            <a:xfrm>
              <a:off x="8416287" y="2305979"/>
              <a:ext cx="663161" cy="663161"/>
            </a:xfrm>
            <a:prstGeom prst="ellipse">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lipboard with solid fill">
              <a:extLst>
                <a:ext uri="{FF2B5EF4-FFF2-40B4-BE49-F238E27FC236}">
                  <a16:creationId xmlns:a16="http://schemas.microsoft.com/office/drawing/2014/main" id="{002B9E31-D626-564E-0450-7C2DF3BBDD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19267" y="2378717"/>
              <a:ext cx="457200" cy="457200"/>
            </a:xfrm>
            <a:prstGeom prst="rect">
              <a:avLst/>
            </a:prstGeom>
          </p:spPr>
        </p:pic>
      </p:grpSp>
      <p:sp>
        <p:nvSpPr>
          <p:cNvPr id="12" name="Title 1">
            <a:extLst>
              <a:ext uri="{FF2B5EF4-FFF2-40B4-BE49-F238E27FC236}">
                <a16:creationId xmlns:a16="http://schemas.microsoft.com/office/drawing/2014/main" id="{60E6EAC6-B115-CD5A-484C-52667C27E1BA}"/>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3716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8D5829-7CC3-E0AC-3ED1-26179413E521}"/>
              </a:ext>
            </a:extLst>
          </p:cNvPr>
          <p:cNvSpPr/>
          <p:nvPr/>
        </p:nvSpPr>
        <p:spPr>
          <a:xfrm>
            <a:off x="292443"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2EA8C7-1412-9A4F-0524-4E0CB396108C}"/>
              </a:ext>
            </a:extLst>
          </p:cNvPr>
          <p:cNvSpPr txBox="1"/>
          <p:nvPr/>
        </p:nvSpPr>
        <p:spPr>
          <a:xfrm>
            <a:off x="2413433" y="1743001"/>
            <a:ext cx="7365134" cy="2133260"/>
          </a:xfrm>
          <a:prstGeom prst="rect">
            <a:avLst/>
          </a:prstGeom>
        </p:spPr>
        <p:txBody>
          <a:bodyPr vert="horz" lIns="91440" tIns="45720" rIns="91440" bIns="45720" rtlCol="0" anchor="t">
            <a:normAutofit/>
          </a:bodyPr>
          <a:lstStyle/>
          <a:p>
            <a:pPr algn="ctr">
              <a:spcBef>
                <a:spcPct val="0"/>
              </a:spcBef>
              <a:spcAft>
                <a:spcPts val="600"/>
              </a:spcAft>
            </a:pPr>
            <a:r>
              <a:rPr lang="en-US" sz="6000" b="1" dirty="0">
                <a:solidFill>
                  <a:srgbClr val="056DBE"/>
                </a:solidFill>
                <a:latin typeface="Open Sans" panose="020B0606030504020204" pitchFamily="34" charset="0"/>
                <a:ea typeface="Open Sans" panose="020B0606030504020204" pitchFamily="34" charset="0"/>
                <a:cs typeface="Open Sans" panose="020B0606030504020204" pitchFamily="34" charset="0"/>
              </a:rPr>
              <a:t>Awareness of Financial Aid</a:t>
            </a:r>
          </a:p>
        </p:txBody>
      </p:sp>
      <p:sp>
        <p:nvSpPr>
          <p:cNvPr id="5" name="Rectangle 4">
            <a:extLst>
              <a:ext uri="{FF2B5EF4-FFF2-40B4-BE49-F238E27FC236}">
                <a16:creationId xmlns:a16="http://schemas.microsoft.com/office/drawing/2014/main" id="{9B90BF5F-D1FA-03C4-0530-3EED3EEC01D9}"/>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D0B3DE27-21A5-35A3-1B7D-88E7B7576F2E}"/>
              </a:ext>
            </a:extLst>
          </p:cNvPr>
          <p:cNvPicPr>
            <a:picLocks noChangeAspect="1"/>
          </p:cNvPicPr>
          <p:nvPr/>
        </p:nvPicPr>
        <p:blipFill>
          <a:blip r:embed="rId3"/>
          <a:stretch>
            <a:fillRect/>
          </a:stretch>
        </p:blipFill>
        <p:spPr>
          <a:xfrm>
            <a:off x="10732169" y="336884"/>
            <a:ext cx="674647" cy="682090"/>
          </a:xfrm>
          <a:prstGeom prst="rect">
            <a:avLst/>
          </a:prstGeom>
        </p:spPr>
      </p:pic>
      <p:sp>
        <p:nvSpPr>
          <p:cNvPr id="9" name="Oval 8">
            <a:extLst>
              <a:ext uri="{FF2B5EF4-FFF2-40B4-BE49-F238E27FC236}">
                <a16:creationId xmlns:a16="http://schemas.microsoft.com/office/drawing/2014/main" id="{F3FD6686-3F15-4F32-C9A3-FD715125EC22}"/>
              </a:ext>
            </a:extLst>
          </p:cNvPr>
          <p:cNvSpPr/>
          <p:nvPr/>
        </p:nvSpPr>
        <p:spPr>
          <a:xfrm>
            <a:off x="5322858" y="4190370"/>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Piggy Bank with solid fill">
            <a:extLst>
              <a:ext uri="{FF2B5EF4-FFF2-40B4-BE49-F238E27FC236}">
                <a16:creationId xmlns:a16="http://schemas.microsoft.com/office/drawing/2014/main" id="{1BB8F0BF-1092-4FB7-BEF8-01CCDE2289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4450437"/>
            <a:ext cx="914400" cy="914400"/>
          </a:xfrm>
          <a:prstGeom prst="rect">
            <a:avLst/>
          </a:prstGeom>
        </p:spPr>
      </p:pic>
      <p:sp>
        <p:nvSpPr>
          <p:cNvPr id="3" name="Title 1">
            <a:extLst>
              <a:ext uri="{FF2B5EF4-FFF2-40B4-BE49-F238E27FC236}">
                <a16:creationId xmlns:a16="http://schemas.microsoft.com/office/drawing/2014/main" id="{559D3AF3-33F3-18F3-3062-0FB4840956B1}"/>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164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210108699"/>
              </p:ext>
            </p:extLst>
          </p:nvPr>
        </p:nvGraphicFramePr>
        <p:xfrm>
          <a:off x="1072662" y="1729749"/>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500" dirty="0">
                <a:solidFill>
                  <a:srgbClr val="0A7ABF"/>
                </a:solidFill>
                <a:latin typeface="Open Sans" panose="020B0606030504020204" pitchFamily="34" charset="0"/>
                <a:ea typeface="Open Sans" panose="020B0606030504020204" pitchFamily="34" charset="0"/>
                <a:cs typeface="Open Sans" panose="020B0606030504020204" pitchFamily="34" charset="0"/>
              </a:rPr>
              <a:t>Awareness of Low-Income Eligibility for Free Tuition</a:t>
            </a:r>
          </a:p>
        </p:txBody>
      </p:sp>
      <p:sp>
        <p:nvSpPr>
          <p:cNvPr id="8" name="TextBox 7">
            <a:extLst>
              <a:ext uri="{FF2B5EF4-FFF2-40B4-BE49-F238E27FC236}">
                <a16:creationId xmlns:a16="http://schemas.microsoft.com/office/drawing/2014/main" id="{FCC92F92-E848-39FE-7ED5-D80434410B14}"/>
              </a:ext>
            </a:extLst>
          </p:cNvPr>
          <p:cNvSpPr txBox="1"/>
          <p:nvPr/>
        </p:nvSpPr>
        <p:spPr>
          <a:xfrm>
            <a:off x="7945374" y="2217402"/>
            <a:ext cx="2786795" cy="3785652"/>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Nearly half of the participants are not aware that households whose income is below $20,000 would likely get free tuition at any public college or university.</a:t>
            </a:r>
          </a:p>
        </p:txBody>
      </p:sp>
      <p:sp>
        <p:nvSpPr>
          <p:cNvPr id="5" name="Title 1">
            <a:extLst>
              <a:ext uri="{FF2B5EF4-FFF2-40B4-BE49-F238E27FC236}">
                <a16:creationId xmlns:a16="http://schemas.microsoft.com/office/drawing/2014/main" id="{FB76BC1C-568C-F107-4370-70CBC96D4DAC}"/>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547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8D5829-7CC3-E0AC-3ED1-26179413E521}"/>
              </a:ext>
            </a:extLst>
          </p:cNvPr>
          <p:cNvSpPr/>
          <p:nvPr/>
        </p:nvSpPr>
        <p:spPr>
          <a:xfrm>
            <a:off x="292443"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2EA8C7-1412-9A4F-0524-4E0CB396108C}"/>
              </a:ext>
            </a:extLst>
          </p:cNvPr>
          <p:cNvSpPr txBox="1"/>
          <p:nvPr/>
        </p:nvSpPr>
        <p:spPr>
          <a:xfrm>
            <a:off x="2413433" y="1743001"/>
            <a:ext cx="7365134" cy="2133260"/>
          </a:xfrm>
          <a:prstGeom prst="rect">
            <a:avLst/>
          </a:prstGeom>
        </p:spPr>
        <p:txBody>
          <a:bodyPr vert="horz" lIns="91440" tIns="45720" rIns="91440" bIns="45720" rtlCol="0" anchor="t">
            <a:noAutofit/>
          </a:bodyPr>
          <a:lstStyle/>
          <a:p>
            <a:pPr algn="ctr">
              <a:spcBef>
                <a:spcPct val="0"/>
              </a:spcBef>
              <a:spcAft>
                <a:spcPts val="600"/>
              </a:spcAft>
            </a:pPr>
            <a:r>
              <a:rPr lang="en-US" sz="4800" b="1" dirty="0">
                <a:solidFill>
                  <a:srgbClr val="056DBE"/>
                </a:solidFill>
                <a:latin typeface="Open Sans" panose="020B0606030504020204" pitchFamily="34" charset="0"/>
                <a:ea typeface="Open Sans" panose="020B0606030504020204" pitchFamily="34" charset="0"/>
                <a:cs typeface="Open Sans" panose="020B0606030504020204" pitchFamily="34" charset="0"/>
              </a:rPr>
              <a:t>Just to recap: What influences their decisions?</a:t>
            </a:r>
          </a:p>
        </p:txBody>
      </p:sp>
      <p:sp>
        <p:nvSpPr>
          <p:cNvPr id="5" name="Rectangle 4">
            <a:extLst>
              <a:ext uri="{FF2B5EF4-FFF2-40B4-BE49-F238E27FC236}">
                <a16:creationId xmlns:a16="http://schemas.microsoft.com/office/drawing/2014/main" id="{9B90BF5F-D1FA-03C4-0530-3EED3EEC01D9}"/>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D0B3DE27-21A5-35A3-1B7D-88E7B7576F2E}"/>
              </a:ext>
            </a:extLst>
          </p:cNvPr>
          <p:cNvPicPr>
            <a:picLocks noChangeAspect="1"/>
          </p:cNvPicPr>
          <p:nvPr/>
        </p:nvPicPr>
        <p:blipFill>
          <a:blip r:embed="rId3"/>
          <a:stretch>
            <a:fillRect/>
          </a:stretch>
        </p:blipFill>
        <p:spPr>
          <a:xfrm>
            <a:off x="10732169" y="336884"/>
            <a:ext cx="674647" cy="682090"/>
          </a:xfrm>
          <a:prstGeom prst="rect">
            <a:avLst/>
          </a:prstGeom>
        </p:spPr>
      </p:pic>
      <p:sp>
        <p:nvSpPr>
          <p:cNvPr id="9" name="Oval 8">
            <a:extLst>
              <a:ext uri="{FF2B5EF4-FFF2-40B4-BE49-F238E27FC236}">
                <a16:creationId xmlns:a16="http://schemas.microsoft.com/office/drawing/2014/main" id="{F3FD6686-3F15-4F32-C9A3-FD715125EC22}"/>
              </a:ext>
            </a:extLst>
          </p:cNvPr>
          <p:cNvSpPr/>
          <p:nvPr/>
        </p:nvSpPr>
        <p:spPr>
          <a:xfrm>
            <a:off x="5322858" y="4190370"/>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Decision chart with solid fill">
            <a:extLst>
              <a:ext uri="{FF2B5EF4-FFF2-40B4-BE49-F238E27FC236}">
                <a16:creationId xmlns:a16="http://schemas.microsoft.com/office/drawing/2014/main" id="{8A83394F-C235-F81D-75E1-D3737CFB23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2925" y="4357134"/>
            <a:ext cx="914400" cy="914400"/>
          </a:xfrm>
          <a:prstGeom prst="rect">
            <a:avLst/>
          </a:prstGeom>
        </p:spPr>
      </p:pic>
      <p:sp>
        <p:nvSpPr>
          <p:cNvPr id="3" name="Title 1">
            <a:extLst>
              <a:ext uri="{FF2B5EF4-FFF2-40B4-BE49-F238E27FC236}">
                <a16:creationId xmlns:a16="http://schemas.microsoft.com/office/drawing/2014/main" id="{B689FC30-6CAC-3FDB-39DE-D68AFC912EA1}"/>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17231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DC622-6A0D-EA6E-9F69-21005B203903}"/>
              </a:ext>
            </a:extLst>
          </p:cNvPr>
          <p:cNvSpPr>
            <a:spLocks noGrp="1"/>
          </p:cNvSpPr>
          <p:nvPr>
            <p:ph idx="4294967295"/>
          </p:nvPr>
        </p:nvSpPr>
        <p:spPr>
          <a:xfrm>
            <a:off x="748145" y="1125837"/>
            <a:ext cx="10695709" cy="782572"/>
          </a:xfrm>
        </p:spPr>
        <p:txBody>
          <a:bodyPr vert="horz" lIns="91440" tIns="45720" rIns="91440" bIns="45720" rtlCol="0" anchor="t">
            <a:normAutofit/>
          </a:bodyPr>
          <a:lstStyle/>
          <a:p>
            <a:pPr marL="0" indent="0">
              <a:buNone/>
            </a:pPr>
            <a:r>
              <a:rPr lang="en-US" sz="3200">
                <a:solidFill>
                  <a:srgbClr val="0A7ABF"/>
                </a:solidFill>
                <a:latin typeface="Open Sans" panose="020B0606030504020204" pitchFamily="34" charset="0"/>
                <a:ea typeface="Open Sans" panose="020B0606030504020204" pitchFamily="34" charset="0"/>
                <a:cs typeface="Open Sans" panose="020B0606030504020204" pitchFamily="34" charset="0"/>
              </a:rPr>
              <a:t>Higher education decisions are based on:</a:t>
            </a:r>
            <a:r>
              <a:rPr lang="en-US" sz="320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sz="320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E48F06CC-7CAB-5530-77DA-04E99CB1050A}"/>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D0663A84-A171-7947-D761-A74CA865A32F}"/>
              </a:ext>
            </a:extLst>
          </p:cNvPr>
          <p:cNvPicPr>
            <a:picLocks noChangeAspect="1"/>
          </p:cNvPicPr>
          <p:nvPr/>
        </p:nvPicPr>
        <p:blipFill>
          <a:blip r:embed="rId3"/>
          <a:stretch>
            <a:fillRect/>
          </a:stretch>
        </p:blipFill>
        <p:spPr>
          <a:xfrm>
            <a:off x="10732169" y="336884"/>
            <a:ext cx="674647" cy="682090"/>
          </a:xfrm>
          <a:prstGeom prst="rect">
            <a:avLst/>
          </a:prstGeom>
        </p:spPr>
      </p:pic>
      <p:sp>
        <p:nvSpPr>
          <p:cNvPr id="5" name="Rectangle 4">
            <a:extLst>
              <a:ext uri="{FF2B5EF4-FFF2-40B4-BE49-F238E27FC236}">
                <a16:creationId xmlns:a16="http://schemas.microsoft.com/office/drawing/2014/main" id="{3B2C7F72-FFF3-831C-6EC4-60DEE3571785}"/>
              </a:ext>
            </a:extLst>
          </p:cNvPr>
          <p:cNvSpPr/>
          <p:nvPr/>
        </p:nvSpPr>
        <p:spPr>
          <a:xfrm>
            <a:off x="1623058" y="5058846"/>
            <a:ext cx="9406289" cy="1015795"/>
          </a:xfrm>
          <a:prstGeom prst="rect">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5BD77E3C-DBB1-D3F9-0641-64D42B1163DD}"/>
              </a:ext>
            </a:extLst>
          </p:cNvPr>
          <p:cNvSpPr/>
          <p:nvPr/>
        </p:nvSpPr>
        <p:spPr>
          <a:xfrm>
            <a:off x="1623058" y="3598556"/>
            <a:ext cx="9406289" cy="1040109"/>
          </a:xfrm>
          <a:prstGeom prst="rect">
            <a:avLst/>
          </a:prstGeom>
          <a:solidFill>
            <a:srgbClr val="2853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FE039C74-5DAF-96E0-5EBB-DB934422D391}"/>
              </a:ext>
            </a:extLst>
          </p:cNvPr>
          <p:cNvSpPr/>
          <p:nvPr/>
        </p:nvSpPr>
        <p:spPr>
          <a:xfrm>
            <a:off x="1623058" y="2138266"/>
            <a:ext cx="9406289" cy="1040109"/>
          </a:xfrm>
          <a:prstGeom prst="rect">
            <a:avLst/>
          </a:prstGeom>
          <a:solidFill>
            <a:srgbClr val="FAC0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 name="Oval 7">
            <a:extLst>
              <a:ext uri="{FF2B5EF4-FFF2-40B4-BE49-F238E27FC236}">
                <a16:creationId xmlns:a16="http://schemas.microsoft.com/office/drawing/2014/main" id="{BA98E9F3-3D26-1DFF-CA25-3DF0644CA138}"/>
              </a:ext>
            </a:extLst>
          </p:cNvPr>
          <p:cNvSpPr/>
          <p:nvPr/>
        </p:nvSpPr>
        <p:spPr>
          <a:xfrm>
            <a:off x="1177892" y="1953048"/>
            <a:ext cx="1278887" cy="1278887"/>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8C9B3CB-7BA2-567E-D6CE-F596254C0960}"/>
              </a:ext>
            </a:extLst>
          </p:cNvPr>
          <p:cNvSpPr/>
          <p:nvPr/>
        </p:nvSpPr>
        <p:spPr>
          <a:xfrm>
            <a:off x="1177894" y="4965120"/>
            <a:ext cx="1278887" cy="1278887"/>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3E930F8A-4272-309D-80B5-FFD47867E8E2}"/>
              </a:ext>
            </a:extLst>
          </p:cNvPr>
          <p:cNvSpPr txBox="1">
            <a:spLocks/>
          </p:cNvSpPr>
          <p:nvPr/>
        </p:nvSpPr>
        <p:spPr>
          <a:xfrm>
            <a:off x="2247902" y="2368383"/>
            <a:ext cx="8484267" cy="78257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600">
                <a:solidFill>
                  <a:schemeClr val="bg1"/>
                </a:solidFill>
                <a:latin typeface="Open Sans" panose="020B0606030504020204" pitchFamily="34" charset="0"/>
                <a:ea typeface="Open Sans" panose="020B0606030504020204" pitchFamily="34" charset="0"/>
                <a:cs typeface="Open Sans" panose="020B0606030504020204" pitchFamily="34" charset="0"/>
              </a:rPr>
              <a:t>Family financial status - NOT their goals</a:t>
            </a: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Content Placeholder 2">
            <a:extLst>
              <a:ext uri="{FF2B5EF4-FFF2-40B4-BE49-F238E27FC236}">
                <a16:creationId xmlns:a16="http://schemas.microsoft.com/office/drawing/2014/main" id="{5286F60C-98B7-8853-885C-2B117FA2B23B}"/>
              </a:ext>
            </a:extLst>
          </p:cNvPr>
          <p:cNvSpPr txBox="1">
            <a:spLocks/>
          </p:cNvSpPr>
          <p:nvPr/>
        </p:nvSpPr>
        <p:spPr>
          <a:xfrm>
            <a:off x="2247901" y="3847211"/>
            <a:ext cx="8484267" cy="78257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600">
                <a:solidFill>
                  <a:schemeClr val="bg1"/>
                </a:solidFill>
                <a:latin typeface="Open Sans" panose="020B0606030504020204" pitchFamily="34" charset="0"/>
                <a:ea typeface="Open Sans" panose="020B0606030504020204" pitchFamily="34" charset="0"/>
                <a:cs typeface="Open Sans" panose="020B0606030504020204" pitchFamily="34" charset="0"/>
              </a:rPr>
              <a:t>Online search results (1st generation)</a:t>
            </a:r>
          </a:p>
        </p:txBody>
      </p:sp>
      <p:sp>
        <p:nvSpPr>
          <p:cNvPr id="13" name="Content Placeholder 2">
            <a:extLst>
              <a:ext uri="{FF2B5EF4-FFF2-40B4-BE49-F238E27FC236}">
                <a16:creationId xmlns:a16="http://schemas.microsoft.com/office/drawing/2014/main" id="{887DE63C-6E4E-FC07-B388-9053B80DB088}"/>
              </a:ext>
            </a:extLst>
          </p:cNvPr>
          <p:cNvSpPr txBox="1">
            <a:spLocks/>
          </p:cNvSpPr>
          <p:nvPr/>
        </p:nvSpPr>
        <p:spPr>
          <a:xfrm>
            <a:off x="2247901" y="5292069"/>
            <a:ext cx="8484267" cy="78257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Their fear of being academically unprepared (especially true of Hispanic/Latinx)</a:t>
            </a:r>
          </a:p>
          <a:p>
            <a:pPr marL="0" indent="0" algn="r">
              <a:buNone/>
            </a:pP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Graphic 14" descr="Piggy Bank with solid fill">
            <a:extLst>
              <a:ext uri="{FF2B5EF4-FFF2-40B4-BE49-F238E27FC236}">
                <a16:creationId xmlns:a16="http://schemas.microsoft.com/office/drawing/2014/main" id="{44B6B1B8-F6BB-D7D3-35BF-E84595E7C2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7453" y="2185361"/>
            <a:ext cx="769622" cy="769622"/>
          </a:xfrm>
          <a:prstGeom prst="rect">
            <a:avLst/>
          </a:prstGeom>
        </p:spPr>
      </p:pic>
      <p:grpSp>
        <p:nvGrpSpPr>
          <p:cNvPr id="22" name="Group 21">
            <a:extLst>
              <a:ext uri="{FF2B5EF4-FFF2-40B4-BE49-F238E27FC236}">
                <a16:creationId xmlns:a16="http://schemas.microsoft.com/office/drawing/2014/main" id="{817EC4D7-4581-B57B-7F1E-B2182A7EC961}"/>
              </a:ext>
            </a:extLst>
          </p:cNvPr>
          <p:cNvGrpSpPr/>
          <p:nvPr/>
        </p:nvGrpSpPr>
        <p:grpSpPr>
          <a:xfrm>
            <a:off x="1177893" y="3447652"/>
            <a:ext cx="1278887" cy="1278887"/>
            <a:chOff x="1177893" y="3447652"/>
            <a:chExt cx="1278887" cy="1278887"/>
          </a:xfrm>
        </p:grpSpPr>
        <p:sp>
          <p:nvSpPr>
            <p:cNvPr id="9" name="Oval 8">
              <a:extLst>
                <a:ext uri="{FF2B5EF4-FFF2-40B4-BE49-F238E27FC236}">
                  <a16:creationId xmlns:a16="http://schemas.microsoft.com/office/drawing/2014/main" id="{4D5DF77A-0976-8B7E-97B4-025177675D78}"/>
                </a:ext>
              </a:extLst>
            </p:cNvPr>
            <p:cNvSpPr/>
            <p:nvPr/>
          </p:nvSpPr>
          <p:spPr>
            <a:xfrm>
              <a:off x="1177893" y="3447652"/>
              <a:ext cx="1278887" cy="1278887"/>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Internet with solid fill">
              <a:extLst>
                <a:ext uri="{FF2B5EF4-FFF2-40B4-BE49-F238E27FC236}">
                  <a16:creationId xmlns:a16="http://schemas.microsoft.com/office/drawing/2014/main" id="{2523F0A0-1D45-6F39-99E3-5305BFC3EF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0584" y="3702284"/>
              <a:ext cx="769622" cy="769622"/>
            </a:xfrm>
            <a:prstGeom prst="rect">
              <a:avLst/>
            </a:prstGeom>
          </p:spPr>
        </p:pic>
      </p:grpSp>
      <p:pic>
        <p:nvPicPr>
          <p:cNvPr id="19" name="Graphic 18" descr="Books with solid fill">
            <a:extLst>
              <a:ext uri="{FF2B5EF4-FFF2-40B4-BE49-F238E27FC236}">
                <a16:creationId xmlns:a16="http://schemas.microsoft.com/office/drawing/2014/main" id="{8142C8A0-0491-8E76-A7B8-2DC490CD67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32524" y="5219752"/>
            <a:ext cx="769622" cy="769622"/>
          </a:xfrm>
          <a:prstGeom prst="rect">
            <a:avLst/>
          </a:prstGeom>
        </p:spPr>
      </p:pic>
      <p:sp>
        <p:nvSpPr>
          <p:cNvPr id="14" name="Title 1">
            <a:extLst>
              <a:ext uri="{FF2B5EF4-FFF2-40B4-BE49-F238E27FC236}">
                <a16:creationId xmlns:a16="http://schemas.microsoft.com/office/drawing/2014/main" id="{746FEEDE-A0EF-754C-2227-AF886111ED13}"/>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403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B0792-9E0E-FA40-8669-3E58B345470C}"/>
              </a:ext>
            </a:extLst>
          </p:cNvPr>
          <p:cNvSpPr>
            <a:spLocks noGrp="1"/>
          </p:cNvSpPr>
          <p:nvPr>
            <p:ph idx="4294967295"/>
          </p:nvPr>
        </p:nvSpPr>
        <p:spPr>
          <a:xfrm>
            <a:off x="726789" y="834828"/>
            <a:ext cx="10656988" cy="1035536"/>
          </a:xfrm>
        </p:spPr>
        <p:txBody>
          <a:bodyPr>
            <a:normAutofit/>
          </a:bodyPr>
          <a:lstStyle/>
          <a:p>
            <a:pPr marL="0" indent="0">
              <a:buNone/>
            </a:pPr>
            <a:r>
              <a:rPr lang="en-US" sz="2800" b="1">
                <a:solidFill>
                  <a:srgbClr val="0A7ABF"/>
                </a:solidFill>
                <a:latin typeface="Open Sans" panose="020B0606030504020204" pitchFamily="34" charset="0"/>
                <a:ea typeface="Open Sans" panose="020B0606030504020204" pitchFamily="34" charset="0"/>
                <a:cs typeface="Open Sans" panose="020B0606030504020204" pitchFamily="34" charset="0"/>
              </a:rPr>
              <a:t>Recommended </a:t>
            </a:r>
            <a:r>
              <a:rPr lang="en-US" sz="2800">
                <a:solidFill>
                  <a:srgbClr val="F55822"/>
                </a:solidFill>
                <a:latin typeface="Open Sans" panose="020B0606030504020204" pitchFamily="34" charset="0"/>
                <a:ea typeface="Open Sans" panose="020B0606030504020204" pitchFamily="34" charset="0"/>
                <a:cs typeface="Open Sans" panose="020B0606030504020204" pitchFamily="34" charset="0"/>
              </a:rPr>
              <a:t>Action Items </a:t>
            </a:r>
            <a:r>
              <a:rPr lang="en-US" sz="2800" b="1">
                <a:solidFill>
                  <a:srgbClr val="0A7ABF"/>
                </a:solidFill>
                <a:latin typeface="Open Sans" panose="020B0606030504020204" pitchFamily="34" charset="0"/>
                <a:ea typeface="Open Sans" panose="020B0606030504020204" pitchFamily="34" charset="0"/>
                <a:cs typeface="Open Sans" panose="020B0606030504020204" pitchFamily="34" charset="0"/>
              </a:rPr>
              <a:t>to positively impact college-going in the IE</a:t>
            </a:r>
            <a:endParaRPr lang="en-US" sz="280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7D4C76DF-1EE7-2CC8-31CE-64B282B74F3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00925278-FCA6-0796-6353-0B326C3EFACA}"/>
              </a:ext>
            </a:extLst>
          </p:cNvPr>
          <p:cNvPicPr>
            <a:picLocks noChangeAspect="1"/>
          </p:cNvPicPr>
          <p:nvPr/>
        </p:nvPicPr>
        <p:blipFill>
          <a:blip r:embed="rId3"/>
          <a:stretch>
            <a:fillRect/>
          </a:stretch>
        </p:blipFill>
        <p:spPr>
          <a:xfrm>
            <a:off x="10732169" y="336884"/>
            <a:ext cx="674647" cy="682090"/>
          </a:xfrm>
          <a:prstGeom prst="rect">
            <a:avLst/>
          </a:prstGeom>
        </p:spPr>
      </p:pic>
      <p:sp>
        <p:nvSpPr>
          <p:cNvPr id="5" name="Rectangle 4">
            <a:extLst>
              <a:ext uri="{FF2B5EF4-FFF2-40B4-BE49-F238E27FC236}">
                <a16:creationId xmlns:a16="http://schemas.microsoft.com/office/drawing/2014/main" id="{54C481A0-1C7C-9994-AEB4-B6A45179A53D}"/>
              </a:ext>
            </a:extLst>
          </p:cNvPr>
          <p:cNvSpPr/>
          <p:nvPr/>
        </p:nvSpPr>
        <p:spPr>
          <a:xfrm>
            <a:off x="470695" y="2614027"/>
            <a:ext cx="2754923" cy="3762878"/>
          </a:xfrm>
          <a:prstGeom prst="rect">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dirty="0">
                <a:solidFill>
                  <a:schemeClr val="bg1"/>
                </a:solidFill>
                <a:latin typeface="Open Sans"/>
                <a:ea typeface="Open Sans"/>
                <a:cs typeface="Open Sans"/>
              </a:rPr>
              <a:t>HIGHLIGHT</a:t>
            </a:r>
          </a:p>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800" dirty="0">
                <a:latin typeface="Neue Haas Grotesk Text Pro"/>
              </a:rPr>
              <a:t>How</a:t>
            </a:r>
            <a:r>
              <a:rPr lang="en-US" sz="1800" dirty="0"/>
              <a:t> higher ed </a:t>
            </a:r>
            <a:r>
              <a:rPr lang="en-US" sz="1800" dirty="0">
                <a:latin typeface="Neue Haas Grotesk Text Pro"/>
              </a:rPr>
              <a:t>improves</a:t>
            </a:r>
            <a:r>
              <a:rPr lang="en-US" sz="1800" dirty="0"/>
              <a:t> job prospects – we must better communicate potential </a:t>
            </a:r>
            <a:r>
              <a:rPr lang="en-US" sz="1800" dirty="0">
                <a:latin typeface="Neue Haas Grotesk Text Pro"/>
              </a:rPr>
              <a:t>career pathways.</a:t>
            </a:r>
            <a:r>
              <a:rPr lang="en-US" dirty="0"/>
              <a:t> </a:t>
            </a:r>
            <a:br>
              <a:rPr lang="en-US" dirty="0"/>
            </a:br>
            <a:endParaRPr lang="en-US" b="1"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dirty="0">
                <a:latin typeface="Neue Haas Grotesk Text Pro"/>
              </a:rPr>
              <a:t>Close</a:t>
            </a:r>
            <a:r>
              <a:rPr lang="en-US" sz="1800" dirty="0">
                <a:latin typeface="Neue Haas Grotesk Text Pro"/>
              </a:rPr>
              <a:t> to home options.</a:t>
            </a:r>
            <a:endParaRPr lang="en-US" sz="1800" b="1" i="0" kern="1200" dirty="0">
              <a:latin typeface="Open Sans" panose="020B0606030504020204" pitchFamily="34" charset="0"/>
              <a:ea typeface="Open Sans" panose="020B0606030504020204" pitchFamily="34" charset="0"/>
              <a:cs typeface="Open Sans" panose="020B0606030504020204" pitchFamily="34" charset="0"/>
            </a:endParaRPr>
          </a:p>
          <a:p>
            <a:pPr algn="ctr"/>
            <a:endParaRPr lang="en-US" dirty="0"/>
          </a:p>
        </p:txBody>
      </p:sp>
      <p:sp>
        <p:nvSpPr>
          <p:cNvPr id="6" name="Rectangle 5">
            <a:extLst>
              <a:ext uri="{FF2B5EF4-FFF2-40B4-BE49-F238E27FC236}">
                <a16:creationId xmlns:a16="http://schemas.microsoft.com/office/drawing/2014/main" id="{E9BBD7E1-48EB-23C2-3FED-B04D451783FD}"/>
              </a:ext>
            </a:extLst>
          </p:cNvPr>
          <p:cNvSpPr/>
          <p:nvPr/>
        </p:nvSpPr>
        <p:spPr>
          <a:xfrm>
            <a:off x="3300360" y="2614027"/>
            <a:ext cx="2754923" cy="3762878"/>
          </a:xfrm>
          <a:prstGeom prst="rect">
            <a:avLst/>
          </a:prstGeom>
          <a:solidFill>
            <a:srgbClr val="2853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400" b="1">
              <a:latin typeface="Open Sans" panose="020B0606030504020204" pitchFamily="34" charset="0"/>
              <a:ea typeface="Open Sans" panose="020B0606030504020204" pitchFamily="34" charset="0"/>
              <a:cs typeface="Open Sans" panose="020B0606030504020204" pitchFamily="34" charset="0"/>
            </a:endParaRPr>
          </a:p>
          <a:p>
            <a:pPr algn="ctr"/>
            <a:r>
              <a:rPr lang="en-US" sz="2400" b="1">
                <a:latin typeface="Open Sans" panose="020B0606030504020204" pitchFamily="34" charset="0"/>
                <a:ea typeface="Open Sans" panose="020B0606030504020204" pitchFamily="34" charset="0"/>
                <a:cs typeface="Open Sans" panose="020B0606030504020204" pitchFamily="34" charset="0"/>
              </a:rPr>
              <a:t>COMMUNICATE</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Low-income households receive low/no cost tuition. </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Pros &amp; cons of college/university choices based on both short-term finances AND long-term goals.</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a:p>
        </p:txBody>
      </p:sp>
      <p:sp>
        <p:nvSpPr>
          <p:cNvPr id="7" name="Rectangle 6">
            <a:extLst>
              <a:ext uri="{FF2B5EF4-FFF2-40B4-BE49-F238E27FC236}">
                <a16:creationId xmlns:a16="http://schemas.microsoft.com/office/drawing/2014/main" id="{BEB9EB76-49A7-B2C7-1E56-0044C6D58492}"/>
              </a:ext>
            </a:extLst>
          </p:cNvPr>
          <p:cNvSpPr/>
          <p:nvPr/>
        </p:nvSpPr>
        <p:spPr>
          <a:xfrm>
            <a:off x="6130025" y="2618510"/>
            <a:ext cx="2754923" cy="3762878"/>
          </a:xfrm>
          <a:prstGeom prst="rect">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400" b="1"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a:latin typeface="Open Sans" panose="020B0606030504020204" pitchFamily="34" charset="0"/>
                <a:ea typeface="Open Sans" panose="020B0606030504020204" pitchFamily="34" charset="0"/>
                <a:cs typeface="Open Sans" panose="020B0606030504020204" pitchFamily="34" charset="0"/>
              </a:rPr>
              <a:t>LEVERAGE</a:t>
            </a:r>
          </a:p>
          <a:p>
            <a:pPr algn="ctr"/>
            <a:endParaRPr lang="en-US">
              <a:latin typeface="Neue Haas Grotesk Text Pro"/>
              <a:cs typeface="Calibri"/>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Parents and their influence on children.</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Benefit of being able to live at (or close to) home.</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a:p>
        </p:txBody>
      </p:sp>
      <p:sp>
        <p:nvSpPr>
          <p:cNvPr id="9" name="Rectangle 8">
            <a:extLst>
              <a:ext uri="{FF2B5EF4-FFF2-40B4-BE49-F238E27FC236}">
                <a16:creationId xmlns:a16="http://schemas.microsoft.com/office/drawing/2014/main" id="{46BFC69E-1D9B-9A7A-72DF-06F3402DD632}"/>
              </a:ext>
            </a:extLst>
          </p:cNvPr>
          <p:cNvSpPr/>
          <p:nvPr/>
        </p:nvSpPr>
        <p:spPr>
          <a:xfrm>
            <a:off x="8959690" y="2618510"/>
            <a:ext cx="2754923" cy="3762878"/>
          </a:xfrm>
          <a:prstGeom prst="rect">
            <a:avLst/>
          </a:prstGeom>
          <a:solidFill>
            <a:srgbClr val="0A7AB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b="1"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a:latin typeface="Open Sans" panose="020B0606030504020204" pitchFamily="34" charset="0"/>
                <a:ea typeface="Open Sans" panose="020B0606030504020204" pitchFamily="34" charset="0"/>
                <a:cs typeface="Open Sans" panose="020B0606030504020204" pitchFamily="34" charset="0"/>
              </a:rPr>
              <a:t>SUPPORT</a:t>
            </a:r>
          </a:p>
          <a:p>
            <a:pPr algn="ctr"/>
            <a:endParaRPr lang="en-US">
              <a:latin typeface="Neue Haas Grotesk Text Pro"/>
              <a:cs typeface="Calibri"/>
            </a:endParaRPr>
          </a:p>
          <a:p>
            <a:pPr algn="ctr"/>
            <a:r>
              <a:rPr lang="en-US">
                <a:latin typeface="Open Sans"/>
                <a:ea typeface="Open Sans"/>
                <a:cs typeface="Open Sans"/>
              </a:rPr>
              <a:t>Increased</a:t>
            </a:r>
            <a:r>
              <a:rPr lang="en-US" sz="1800" b="0" i="0" kern="1200">
                <a:latin typeface="Open Sans"/>
                <a:ea typeface="Open Sans"/>
                <a:cs typeface="Open Sans"/>
              </a:rPr>
              <a:t> student academic confidence and reduce fear with on-campus support services information (e.g., tutoring).</a:t>
            </a:r>
          </a:p>
          <a:p>
            <a:pPr algn="ctr"/>
            <a:endParaRPr lang="en-US"/>
          </a:p>
        </p:txBody>
      </p:sp>
      <p:sp>
        <p:nvSpPr>
          <p:cNvPr id="10" name="Oval 9">
            <a:extLst>
              <a:ext uri="{FF2B5EF4-FFF2-40B4-BE49-F238E27FC236}">
                <a16:creationId xmlns:a16="http://schemas.microsoft.com/office/drawing/2014/main" id="{A2562206-43E8-C836-3FCB-ADD91654DFCA}"/>
              </a:ext>
            </a:extLst>
          </p:cNvPr>
          <p:cNvSpPr/>
          <p:nvPr/>
        </p:nvSpPr>
        <p:spPr>
          <a:xfrm>
            <a:off x="1427143" y="2031424"/>
            <a:ext cx="842026" cy="842026"/>
          </a:xfrm>
          <a:prstGeom prst="ellipse">
            <a:avLst/>
          </a:prstGeom>
          <a:solidFill>
            <a:schemeClr val="bg1"/>
          </a:solidFill>
          <a:ln w="9525">
            <a:solidFill>
              <a:srgbClr val="F558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E338F02-5536-DF55-E7CE-6C1B46160684}"/>
              </a:ext>
            </a:extLst>
          </p:cNvPr>
          <p:cNvSpPr/>
          <p:nvPr/>
        </p:nvSpPr>
        <p:spPr>
          <a:xfrm>
            <a:off x="4256809" y="2006160"/>
            <a:ext cx="842026" cy="842026"/>
          </a:xfrm>
          <a:prstGeom prst="ellipse">
            <a:avLst/>
          </a:prstGeom>
          <a:solidFill>
            <a:schemeClr val="bg1"/>
          </a:solidFill>
          <a:ln w="9525">
            <a:solidFill>
              <a:srgbClr val="285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524C9A-F408-5FCB-B5BF-7DC0965A996A}"/>
              </a:ext>
            </a:extLst>
          </p:cNvPr>
          <p:cNvSpPr/>
          <p:nvPr/>
        </p:nvSpPr>
        <p:spPr>
          <a:xfrm>
            <a:off x="7071193" y="2031424"/>
            <a:ext cx="842026" cy="842026"/>
          </a:xfrm>
          <a:prstGeom prst="ellipse">
            <a:avLst/>
          </a:prstGeom>
          <a:solidFill>
            <a:schemeClr val="bg1"/>
          </a:solidFill>
          <a:ln w="9525">
            <a:solidFill>
              <a:srgbClr val="EB85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1AA18BB-8F21-751D-B8D5-145E5AAE11EB}"/>
              </a:ext>
            </a:extLst>
          </p:cNvPr>
          <p:cNvSpPr/>
          <p:nvPr/>
        </p:nvSpPr>
        <p:spPr>
          <a:xfrm>
            <a:off x="9914352" y="2031424"/>
            <a:ext cx="842026" cy="842026"/>
          </a:xfrm>
          <a:prstGeom prst="ellipse">
            <a:avLst/>
          </a:prstGeom>
          <a:solidFill>
            <a:schemeClr val="bg1"/>
          </a:solidFill>
          <a:ln w="9525">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Lights On outline">
            <a:extLst>
              <a:ext uri="{FF2B5EF4-FFF2-40B4-BE49-F238E27FC236}">
                <a16:creationId xmlns:a16="http://schemas.microsoft.com/office/drawing/2014/main" id="{CD9D8DC2-D760-6D74-DC13-FFC6F2980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5394" y="2119836"/>
            <a:ext cx="665201" cy="665201"/>
          </a:xfrm>
          <a:prstGeom prst="rect">
            <a:avLst/>
          </a:prstGeom>
        </p:spPr>
      </p:pic>
      <p:pic>
        <p:nvPicPr>
          <p:cNvPr id="19" name="Graphic 18" descr="Megaphone outline">
            <a:extLst>
              <a:ext uri="{FF2B5EF4-FFF2-40B4-BE49-F238E27FC236}">
                <a16:creationId xmlns:a16="http://schemas.microsoft.com/office/drawing/2014/main" id="{BD1C5150-C172-DB43-F43E-EC05E40F37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8693" y="2164202"/>
            <a:ext cx="576468" cy="576468"/>
          </a:xfrm>
          <a:prstGeom prst="rect">
            <a:avLst/>
          </a:prstGeom>
        </p:spPr>
      </p:pic>
      <p:pic>
        <p:nvPicPr>
          <p:cNvPr id="21" name="Graphic 20" descr="Family with girl outline">
            <a:extLst>
              <a:ext uri="{FF2B5EF4-FFF2-40B4-BE49-F238E27FC236}">
                <a16:creationId xmlns:a16="http://schemas.microsoft.com/office/drawing/2014/main" id="{1F10AA45-D24F-761F-67A5-07555A1D3B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7553" y="2216411"/>
            <a:ext cx="499866" cy="499866"/>
          </a:xfrm>
          <a:prstGeom prst="rect">
            <a:avLst/>
          </a:prstGeom>
        </p:spPr>
      </p:pic>
      <p:pic>
        <p:nvPicPr>
          <p:cNvPr id="23" name="Graphic 22" descr="Information outline">
            <a:extLst>
              <a:ext uri="{FF2B5EF4-FFF2-40B4-BE49-F238E27FC236}">
                <a16:creationId xmlns:a16="http://schemas.microsoft.com/office/drawing/2014/main" id="{7B06440E-BFAB-B4C5-B532-722130921F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6521" y="2127350"/>
            <a:ext cx="657687" cy="657687"/>
          </a:xfrm>
          <a:prstGeom prst="rect">
            <a:avLst/>
          </a:prstGeom>
        </p:spPr>
      </p:pic>
      <p:sp>
        <p:nvSpPr>
          <p:cNvPr id="8" name="Title 1">
            <a:extLst>
              <a:ext uri="{FF2B5EF4-FFF2-40B4-BE49-F238E27FC236}">
                <a16:creationId xmlns:a16="http://schemas.microsoft.com/office/drawing/2014/main" id="{6C914A3C-EE13-55F2-9E45-427980A41D40}"/>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6942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1AFCAC-19C1-CE88-726E-DB4BEA8456DC}"/>
              </a:ext>
            </a:extLst>
          </p:cNvPr>
          <p:cNvSpPr/>
          <p:nvPr/>
        </p:nvSpPr>
        <p:spPr>
          <a:xfrm>
            <a:off x="471345" y="1436414"/>
            <a:ext cx="11291505" cy="5099362"/>
          </a:xfrm>
          <a:prstGeom prst="rect">
            <a:avLst/>
          </a:prstGeom>
          <a:solidFill>
            <a:srgbClr val="28536B">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78000-BB50-4FA9-3C93-2D979828BFE1}"/>
              </a:ext>
            </a:extLst>
          </p:cNvPr>
          <p:cNvSpPr>
            <a:spLocks noGrp="1"/>
          </p:cNvSpPr>
          <p:nvPr>
            <p:ph type="title" idx="4294967295"/>
          </p:nvPr>
        </p:nvSpPr>
        <p:spPr>
          <a:xfrm>
            <a:off x="429148" y="782365"/>
            <a:ext cx="7334250" cy="1270000"/>
          </a:xfrm>
        </p:spPr>
        <p:txBody>
          <a:bodyPr>
            <a:normAutofit/>
          </a:body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METHODOLOGICAL OVERVIEW</a:t>
            </a:r>
          </a:p>
        </p:txBody>
      </p:sp>
      <p:sp>
        <p:nvSpPr>
          <p:cNvPr id="3" name="Text Placeholder 2">
            <a:extLst>
              <a:ext uri="{FF2B5EF4-FFF2-40B4-BE49-F238E27FC236}">
                <a16:creationId xmlns:a16="http://schemas.microsoft.com/office/drawing/2014/main" id="{20B687BB-BE1B-00C6-723C-48E739AB3CB7}"/>
              </a:ext>
            </a:extLst>
          </p:cNvPr>
          <p:cNvSpPr>
            <a:spLocks noGrp="1"/>
          </p:cNvSpPr>
          <p:nvPr>
            <p:ph type="body" idx="4294967295"/>
          </p:nvPr>
        </p:nvSpPr>
        <p:spPr>
          <a:xfrm>
            <a:off x="1242913" y="1609051"/>
            <a:ext cx="3078350" cy="823913"/>
          </a:xfrm>
        </p:spPr>
        <p:txBody>
          <a:bodyPr>
            <a:normAutofit/>
          </a:bodyPr>
          <a:lstStyle/>
          <a:p>
            <a:pPr marL="0" indent="0">
              <a:buNone/>
            </a:pPr>
            <a:r>
              <a:rPr lang="en-US" b="1">
                <a:solidFill>
                  <a:srgbClr val="08B2E3"/>
                </a:solidFill>
                <a:latin typeface="Open Sans" panose="020B0606030504020204" pitchFamily="34" charset="0"/>
                <a:ea typeface="Open Sans" panose="020B0606030504020204" pitchFamily="34" charset="0"/>
                <a:cs typeface="Open Sans" panose="020B0606030504020204" pitchFamily="34" charset="0"/>
              </a:rPr>
              <a:t>Quantitative Study</a:t>
            </a:r>
          </a:p>
        </p:txBody>
      </p:sp>
      <p:sp>
        <p:nvSpPr>
          <p:cNvPr id="4" name="Content Placeholder 3">
            <a:extLst>
              <a:ext uri="{FF2B5EF4-FFF2-40B4-BE49-F238E27FC236}">
                <a16:creationId xmlns:a16="http://schemas.microsoft.com/office/drawing/2014/main" id="{1FA050BB-F264-1752-ACF0-605266196180}"/>
              </a:ext>
            </a:extLst>
          </p:cNvPr>
          <p:cNvSpPr>
            <a:spLocks noGrp="1"/>
          </p:cNvSpPr>
          <p:nvPr>
            <p:ph sz="half" idx="4294967295"/>
          </p:nvPr>
        </p:nvSpPr>
        <p:spPr>
          <a:xfrm>
            <a:off x="1591514" y="2027289"/>
            <a:ext cx="2729749" cy="437272"/>
          </a:xfrm>
        </p:spPr>
        <p:txBody>
          <a:bodyPr>
            <a:normAutofit/>
          </a:bodyPr>
          <a:lstStyle/>
          <a:p>
            <a:pPr marL="0" indent="0" algn="r">
              <a:buNone/>
            </a:pPr>
            <a:r>
              <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rPr>
              <a:t>May 19-31, 2023</a:t>
            </a:r>
          </a:p>
          <a:p>
            <a:pPr marL="0" indent="0">
              <a:buNone/>
            </a:pPr>
            <a:endPar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a:extLst>
              <a:ext uri="{FF2B5EF4-FFF2-40B4-BE49-F238E27FC236}">
                <a16:creationId xmlns:a16="http://schemas.microsoft.com/office/drawing/2014/main" id="{D1BF9907-9499-5779-F959-7F154C017FF5}"/>
              </a:ext>
            </a:extLst>
          </p:cNvPr>
          <p:cNvSpPr>
            <a:spLocks noGrp="1"/>
          </p:cNvSpPr>
          <p:nvPr>
            <p:ph type="body" sz="quarter" idx="4294967295"/>
          </p:nvPr>
        </p:nvSpPr>
        <p:spPr>
          <a:xfrm>
            <a:off x="6377157" y="1591842"/>
            <a:ext cx="5238750" cy="524005"/>
          </a:xfrm>
        </p:spPr>
        <p:txBody>
          <a:bodyPr>
            <a:normAutofit fontScale="92500"/>
          </a:bodyPr>
          <a:lstStyle/>
          <a:p>
            <a:pPr marL="0" indent="0">
              <a:buNone/>
            </a:pPr>
            <a:r>
              <a:rPr lang="en-US" sz="2600" b="1">
                <a:solidFill>
                  <a:srgbClr val="08B2E3"/>
                </a:solidFill>
                <a:latin typeface="Open Sans" panose="020B0606030504020204" pitchFamily="34" charset="0"/>
                <a:ea typeface="Open Sans" panose="020B0606030504020204" pitchFamily="34" charset="0"/>
                <a:cs typeface="Open Sans" panose="020B0606030504020204" pitchFamily="34" charset="0"/>
              </a:rPr>
              <a:t>Multimodal</a:t>
            </a:r>
            <a:r>
              <a:rPr lang="en-US" sz="2800" b="1">
                <a:solidFill>
                  <a:srgbClr val="08B2E3"/>
                </a:solidFill>
                <a:latin typeface="Open Sans" panose="020B0606030504020204" pitchFamily="34" charset="0"/>
                <a:ea typeface="Open Sans" panose="020B0606030504020204" pitchFamily="34" charset="0"/>
                <a:cs typeface="Open Sans" panose="020B0606030504020204" pitchFamily="34" charset="0"/>
              </a:rPr>
              <a:t> Cognitive Method</a:t>
            </a:r>
          </a:p>
        </p:txBody>
      </p:sp>
      <p:sp>
        <p:nvSpPr>
          <p:cNvPr id="6" name="Content Placeholder 5">
            <a:extLst>
              <a:ext uri="{FF2B5EF4-FFF2-40B4-BE49-F238E27FC236}">
                <a16:creationId xmlns:a16="http://schemas.microsoft.com/office/drawing/2014/main" id="{339CBBA3-7C92-6863-5609-231FB49CC517}"/>
              </a:ext>
            </a:extLst>
          </p:cNvPr>
          <p:cNvSpPr>
            <a:spLocks noGrp="1"/>
          </p:cNvSpPr>
          <p:nvPr>
            <p:ph sz="quarter" idx="4294967295"/>
          </p:nvPr>
        </p:nvSpPr>
        <p:spPr>
          <a:xfrm>
            <a:off x="8754593" y="2027289"/>
            <a:ext cx="2615711" cy="495786"/>
          </a:xfrm>
        </p:spPr>
        <p:txBody>
          <a:bodyPr>
            <a:noAutofit/>
          </a:bodyPr>
          <a:lstStyle/>
          <a:p>
            <a:pPr marL="0" indent="0" algn="r">
              <a:buNone/>
            </a:pPr>
            <a:r>
              <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rPr>
              <a:t>June 13-15, 2023</a:t>
            </a:r>
          </a:p>
        </p:txBody>
      </p:sp>
      <p:sp>
        <p:nvSpPr>
          <p:cNvPr id="7" name="Rectangle 6">
            <a:extLst>
              <a:ext uri="{FF2B5EF4-FFF2-40B4-BE49-F238E27FC236}">
                <a16:creationId xmlns:a16="http://schemas.microsoft.com/office/drawing/2014/main" id="{74D58083-D746-10C7-A79B-3BE58A82BF14}"/>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98249440-1515-61CC-28B3-08F360CACF75}"/>
              </a:ext>
            </a:extLst>
          </p:cNvPr>
          <p:cNvPicPr>
            <a:picLocks noChangeAspect="1"/>
          </p:cNvPicPr>
          <p:nvPr/>
        </p:nvPicPr>
        <p:blipFill>
          <a:blip r:embed="rId3"/>
          <a:stretch>
            <a:fillRect/>
          </a:stretch>
        </p:blipFill>
        <p:spPr>
          <a:xfrm>
            <a:off x="10732169" y="336884"/>
            <a:ext cx="674647" cy="682090"/>
          </a:xfrm>
          <a:prstGeom prst="rect">
            <a:avLst/>
          </a:prstGeom>
        </p:spPr>
      </p:pic>
      <p:sp>
        <p:nvSpPr>
          <p:cNvPr id="9" name="Content Placeholder 3">
            <a:extLst>
              <a:ext uri="{FF2B5EF4-FFF2-40B4-BE49-F238E27FC236}">
                <a16:creationId xmlns:a16="http://schemas.microsoft.com/office/drawing/2014/main" id="{D6CA81F8-610E-B925-F711-42ADE5FC08EB}"/>
              </a:ext>
            </a:extLst>
          </p:cNvPr>
          <p:cNvSpPr txBox="1">
            <a:spLocks/>
          </p:cNvSpPr>
          <p:nvPr/>
        </p:nvSpPr>
        <p:spPr>
          <a:xfrm>
            <a:off x="937819" y="3135237"/>
            <a:ext cx="1629057" cy="9746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students and parents </a:t>
            </a:r>
          </a:p>
          <a:p>
            <a:pPr marL="0" indent="0" algn="ctr">
              <a:buNone/>
            </a:pPr>
            <a:endPar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Content Placeholder 3">
            <a:extLst>
              <a:ext uri="{FF2B5EF4-FFF2-40B4-BE49-F238E27FC236}">
                <a16:creationId xmlns:a16="http://schemas.microsoft.com/office/drawing/2014/main" id="{D044F278-EC5A-7248-B6E1-AFBFE234056E}"/>
              </a:ext>
            </a:extLst>
          </p:cNvPr>
          <p:cNvSpPr txBox="1">
            <a:spLocks/>
          </p:cNvSpPr>
          <p:nvPr/>
        </p:nvSpPr>
        <p:spPr>
          <a:xfrm>
            <a:off x="1115385" y="2847867"/>
            <a:ext cx="1273927" cy="49578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740</a:t>
            </a:r>
          </a:p>
          <a:p>
            <a:pPr marL="0" indent="0" algn="ctr">
              <a:buNone/>
            </a:pPr>
            <a:endParaRPr lang="en-US" sz="2000">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Content Placeholder 3">
            <a:extLst>
              <a:ext uri="{FF2B5EF4-FFF2-40B4-BE49-F238E27FC236}">
                <a16:creationId xmlns:a16="http://schemas.microsoft.com/office/drawing/2014/main" id="{5872B543-BBEA-2E44-44E7-D8773CDE8435}"/>
              </a:ext>
            </a:extLst>
          </p:cNvPr>
          <p:cNvSpPr txBox="1">
            <a:spLocks/>
          </p:cNvSpPr>
          <p:nvPr/>
        </p:nvSpPr>
        <p:spPr>
          <a:xfrm>
            <a:off x="2879335" y="5020253"/>
            <a:ext cx="1839962" cy="5896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online survey</a:t>
            </a:r>
          </a:p>
          <a:p>
            <a:pPr algn="ctr"/>
            <a:endPar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Content Placeholder 3">
            <a:extLst>
              <a:ext uri="{FF2B5EF4-FFF2-40B4-BE49-F238E27FC236}">
                <a16:creationId xmlns:a16="http://schemas.microsoft.com/office/drawing/2014/main" id="{BA2E775A-1E12-8A9A-421C-0B5CD0EC2E61}"/>
              </a:ext>
            </a:extLst>
          </p:cNvPr>
          <p:cNvSpPr txBox="1">
            <a:spLocks/>
          </p:cNvSpPr>
          <p:nvPr/>
        </p:nvSpPr>
        <p:spPr>
          <a:xfrm>
            <a:off x="2796723" y="4747709"/>
            <a:ext cx="1839962" cy="49578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10-minute</a:t>
            </a:r>
          </a:p>
          <a:p>
            <a:pPr algn="ctr"/>
            <a:endPar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Content Placeholder 5">
            <a:extLst>
              <a:ext uri="{FF2B5EF4-FFF2-40B4-BE49-F238E27FC236}">
                <a16:creationId xmlns:a16="http://schemas.microsoft.com/office/drawing/2014/main" id="{51265D0B-0573-F58E-4C20-133B27B5AEED}"/>
              </a:ext>
            </a:extLst>
          </p:cNvPr>
          <p:cNvSpPr txBox="1">
            <a:spLocks/>
          </p:cNvSpPr>
          <p:nvPr/>
        </p:nvSpPr>
        <p:spPr>
          <a:xfrm>
            <a:off x="9608417" y="3995343"/>
            <a:ext cx="1902285" cy="87371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confidential online study</a:t>
            </a:r>
          </a:p>
        </p:txBody>
      </p:sp>
      <p:sp>
        <p:nvSpPr>
          <p:cNvPr id="17" name="Content Placeholder 5">
            <a:extLst>
              <a:ext uri="{FF2B5EF4-FFF2-40B4-BE49-F238E27FC236}">
                <a16:creationId xmlns:a16="http://schemas.microsoft.com/office/drawing/2014/main" id="{3DC77562-1F00-446D-F2C4-AA76CD564366}"/>
              </a:ext>
            </a:extLst>
          </p:cNvPr>
          <p:cNvSpPr txBox="1">
            <a:spLocks/>
          </p:cNvSpPr>
          <p:nvPr/>
        </p:nvSpPr>
        <p:spPr>
          <a:xfrm>
            <a:off x="8049155" y="4813181"/>
            <a:ext cx="1902285" cy="87371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Daily 45-60 minutes</a:t>
            </a:r>
          </a:p>
        </p:txBody>
      </p:sp>
      <p:grpSp>
        <p:nvGrpSpPr>
          <p:cNvPr id="21" name="Group 20">
            <a:extLst>
              <a:ext uri="{FF2B5EF4-FFF2-40B4-BE49-F238E27FC236}">
                <a16:creationId xmlns:a16="http://schemas.microsoft.com/office/drawing/2014/main" id="{AA5AAC07-F598-6A24-3FC6-C570AB9544E7}"/>
              </a:ext>
            </a:extLst>
          </p:cNvPr>
          <p:cNvGrpSpPr/>
          <p:nvPr/>
        </p:nvGrpSpPr>
        <p:grpSpPr>
          <a:xfrm>
            <a:off x="6479410" y="2562021"/>
            <a:ext cx="1697540" cy="1281942"/>
            <a:chOff x="5104355" y="3057336"/>
            <a:chExt cx="1697540" cy="1281942"/>
          </a:xfrm>
        </p:grpSpPr>
        <p:sp>
          <p:nvSpPr>
            <p:cNvPr id="15" name="Content Placeholder 5">
              <a:extLst>
                <a:ext uri="{FF2B5EF4-FFF2-40B4-BE49-F238E27FC236}">
                  <a16:creationId xmlns:a16="http://schemas.microsoft.com/office/drawing/2014/main" id="{86F6CC30-A057-9095-DE89-6148B41295E9}"/>
                </a:ext>
              </a:extLst>
            </p:cNvPr>
            <p:cNvSpPr txBox="1">
              <a:spLocks/>
            </p:cNvSpPr>
            <p:nvPr/>
          </p:nvSpPr>
          <p:spPr>
            <a:xfrm>
              <a:off x="5104355" y="3356464"/>
              <a:ext cx="1697540" cy="9828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students and parents</a:t>
              </a:r>
            </a:p>
          </p:txBody>
        </p:sp>
        <p:sp>
          <p:nvSpPr>
            <p:cNvPr id="18" name="Content Placeholder 5">
              <a:extLst>
                <a:ext uri="{FF2B5EF4-FFF2-40B4-BE49-F238E27FC236}">
                  <a16:creationId xmlns:a16="http://schemas.microsoft.com/office/drawing/2014/main" id="{E737AC2D-3B97-93C0-16C7-F3B02B6A1827}"/>
                </a:ext>
              </a:extLst>
            </p:cNvPr>
            <p:cNvSpPr txBox="1">
              <a:spLocks/>
            </p:cNvSpPr>
            <p:nvPr/>
          </p:nvSpPr>
          <p:spPr>
            <a:xfrm>
              <a:off x="5598588" y="3057336"/>
              <a:ext cx="709074" cy="5254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30</a:t>
              </a:r>
            </a:p>
          </p:txBody>
        </p:sp>
      </p:grpSp>
      <p:sp>
        <p:nvSpPr>
          <p:cNvPr id="19" name="Content Placeholder 5">
            <a:extLst>
              <a:ext uri="{FF2B5EF4-FFF2-40B4-BE49-F238E27FC236}">
                <a16:creationId xmlns:a16="http://schemas.microsoft.com/office/drawing/2014/main" id="{C3A25A77-4688-9DAB-2019-98608B49BCCB}"/>
              </a:ext>
            </a:extLst>
          </p:cNvPr>
          <p:cNvSpPr txBox="1">
            <a:spLocks/>
          </p:cNvSpPr>
          <p:nvPr/>
        </p:nvSpPr>
        <p:spPr>
          <a:xfrm>
            <a:off x="9839815" y="3600395"/>
            <a:ext cx="1439487" cy="475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3-day</a:t>
            </a:r>
          </a:p>
        </p:txBody>
      </p:sp>
      <p:sp>
        <p:nvSpPr>
          <p:cNvPr id="20" name="Content Placeholder 5">
            <a:extLst>
              <a:ext uri="{FF2B5EF4-FFF2-40B4-BE49-F238E27FC236}">
                <a16:creationId xmlns:a16="http://schemas.microsoft.com/office/drawing/2014/main" id="{64B2FDEE-7C26-9046-7646-4EDD9B098D20}"/>
              </a:ext>
            </a:extLst>
          </p:cNvPr>
          <p:cNvSpPr txBox="1">
            <a:spLocks/>
          </p:cNvSpPr>
          <p:nvPr/>
        </p:nvSpPr>
        <p:spPr>
          <a:xfrm>
            <a:off x="7576785" y="5439749"/>
            <a:ext cx="2839495" cy="74365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of activities yielding 4,000-5,000 minutes of data interactions</a:t>
            </a:r>
          </a:p>
        </p:txBody>
      </p:sp>
      <p:sp>
        <p:nvSpPr>
          <p:cNvPr id="22" name="Oval 21">
            <a:extLst>
              <a:ext uri="{FF2B5EF4-FFF2-40B4-BE49-F238E27FC236}">
                <a16:creationId xmlns:a16="http://schemas.microsoft.com/office/drawing/2014/main" id="{1B8EA8E5-187A-B948-7F55-457B6B23D150}"/>
              </a:ext>
            </a:extLst>
          </p:cNvPr>
          <p:cNvSpPr/>
          <p:nvPr/>
        </p:nvSpPr>
        <p:spPr>
          <a:xfrm>
            <a:off x="2620712" y="2741732"/>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0C87890-ABBE-66E7-56D6-FEB2CC52B9E1}"/>
              </a:ext>
            </a:extLst>
          </p:cNvPr>
          <p:cNvSpPr/>
          <p:nvPr/>
        </p:nvSpPr>
        <p:spPr>
          <a:xfrm>
            <a:off x="1408341" y="4566966"/>
            <a:ext cx="1212371" cy="1212371"/>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BD61DB-1540-4F63-DEF9-1042AA56A510}"/>
              </a:ext>
            </a:extLst>
          </p:cNvPr>
          <p:cNvSpPr/>
          <p:nvPr/>
        </p:nvSpPr>
        <p:spPr>
          <a:xfrm>
            <a:off x="6568828" y="3870668"/>
            <a:ext cx="1444400" cy="1444400"/>
          </a:xfrm>
          <a:prstGeom prst="ellipse">
            <a:avLst/>
          </a:prstGeom>
          <a:solidFill>
            <a:srgbClr val="F1582D">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750A066-7A0A-CFBB-1790-5B03126C5B4D}"/>
              </a:ext>
            </a:extLst>
          </p:cNvPr>
          <p:cNvSpPr/>
          <p:nvPr/>
        </p:nvSpPr>
        <p:spPr>
          <a:xfrm>
            <a:off x="10101398" y="2588947"/>
            <a:ext cx="916319" cy="916319"/>
          </a:xfrm>
          <a:prstGeom prst="ellipse">
            <a:avLst/>
          </a:prstGeom>
          <a:solidFill>
            <a:srgbClr val="F1582D">
              <a:alpha val="2235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0805D92-A7FF-475B-7FF3-83223D3838B3}"/>
              </a:ext>
            </a:extLst>
          </p:cNvPr>
          <p:cNvSpPr/>
          <p:nvPr/>
        </p:nvSpPr>
        <p:spPr>
          <a:xfrm>
            <a:off x="10101397" y="4963307"/>
            <a:ext cx="916319" cy="916319"/>
          </a:xfrm>
          <a:prstGeom prst="ellipse">
            <a:avLst/>
          </a:prstGeom>
          <a:solidFill>
            <a:srgbClr val="F1582D">
              <a:alpha val="215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Woman with baby with solid fill">
            <a:extLst>
              <a:ext uri="{FF2B5EF4-FFF2-40B4-BE49-F238E27FC236}">
                <a16:creationId xmlns:a16="http://schemas.microsoft.com/office/drawing/2014/main" id="{F1DD1760-9EED-8482-4014-E5AB810C4B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4428" y="3004311"/>
            <a:ext cx="914400" cy="914400"/>
          </a:xfrm>
          <a:prstGeom prst="rect">
            <a:avLst/>
          </a:prstGeom>
        </p:spPr>
      </p:pic>
      <p:pic>
        <p:nvPicPr>
          <p:cNvPr id="32" name="Graphic 31" descr="Children with solid fill">
            <a:extLst>
              <a:ext uri="{FF2B5EF4-FFF2-40B4-BE49-F238E27FC236}">
                <a16:creationId xmlns:a16="http://schemas.microsoft.com/office/drawing/2014/main" id="{187C4CEB-0341-65C3-5BBE-55D4492DF41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8510"/>
          <a:stretch/>
        </p:blipFill>
        <p:spPr>
          <a:xfrm>
            <a:off x="7418663" y="4029236"/>
            <a:ext cx="563577" cy="1094529"/>
          </a:xfrm>
          <a:prstGeom prst="rect">
            <a:avLst/>
          </a:prstGeom>
        </p:spPr>
      </p:pic>
      <p:pic>
        <p:nvPicPr>
          <p:cNvPr id="34" name="Graphic 33" descr="Online Network with solid fill">
            <a:extLst>
              <a:ext uri="{FF2B5EF4-FFF2-40B4-BE49-F238E27FC236}">
                <a16:creationId xmlns:a16="http://schemas.microsoft.com/office/drawing/2014/main" id="{3B5FFB8E-739D-ADC2-9544-AA1F344ACD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79275" y="4469905"/>
            <a:ext cx="914400" cy="914400"/>
          </a:xfrm>
          <a:prstGeom prst="rect">
            <a:avLst/>
          </a:prstGeom>
        </p:spPr>
      </p:pic>
      <p:pic>
        <p:nvPicPr>
          <p:cNvPr id="36" name="Graphic 35" descr="Family with girl with solid fill">
            <a:extLst>
              <a:ext uri="{FF2B5EF4-FFF2-40B4-BE49-F238E27FC236}">
                <a16:creationId xmlns:a16="http://schemas.microsoft.com/office/drawing/2014/main" id="{FCA9DAFC-F5B1-CD4C-61B8-60B4538B86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68828" y="3786225"/>
            <a:ext cx="914400" cy="914400"/>
          </a:xfrm>
          <a:prstGeom prst="rect">
            <a:avLst/>
          </a:prstGeom>
        </p:spPr>
      </p:pic>
      <p:pic>
        <p:nvPicPr>
          <p:cNvPr id="37" name="Graphic 36" descr="Children with solid fill">
            <a:extLst>
              <a:ext uri="{FF2B5EF4-FFF2-40B4-BE49-F238E27FC236}">
                <a16:creationId xmlns:a16="http://schemas.microsoft.com/office/drawing/2014/main" id="{AD10CA43-BF6D-C541-9E7D-910F350CF2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15149" y="2983501"/>
            <a:ext cx="1257358" cy="1257358"/>
          </a:xfrm>
          <a:prstGeom prst="rect">
            <a:avLst/>
          </a:prstGeom>
        </p:spPr>
      </p:pic>
      <p:pic>
        <p:nvPicPr>
          <p:cNvPr id="38" name="Graphic 37" descr="Online Network with solid fill">
            <a:extLst>
              <a:ext uri="{FF2B5EF4-FFF2-40B4-BE49-F238E27FC236}">
                <a16:creationId xmlns:a16="http://schemas.microsoft.com/office/drawing/2014/main" id="{1C862161-7651-3AAE-B7C0-02CA7F6F5D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38211" y="2493818"/>
            <a:ext cx="914400" cy="914400"/>
          </a:xfrm>
          <a:prstGeom prst="rect">
            <a:avLst/>
          </a:prstGeom>
        </p:spPr>
      </p:pic>
      <p:pic>
        <p:nvPicPr>
          <p:cNvPr id="40" name="Graphic 39" descr="Clipboard with solid fill">
            <a:extLst>
              <a:ext uri="{FF2B5EF4-FFF2-40B4-BE49-F238E27FC236}">
                <a16:creationId xmlns:a16="http://schemas.microsoft.com/office/drawing/2014/main" id="{52B1A500-9EBE-F327-3549-2C0A606B8C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47965" y="5117114"/>
            <a:ext cx="914400" cy="914400"/>
          </a:xfrm>
          <a:prstGeom prst="rect">
            <a:avLst/>
          </a:prstGeom>
        </p:spPr>
      </p:pic>
      <p:cxnSp>
        <p:nvCxnSpPr>
          <p:cNvPr id="41" name="Straight Connector 40">
            <a:extLst>
              <a:ext uri="{FF2B5EF4-FFF2-40B4-BE49-F238E27FC236}">
                <a16:creationId xmlns:a16="http://schemas.microsoft.com/office/drawing/2014/main" id="{79C298EC-533A-4EC3-76BC-271122EEADE2}"/>
              </a:ext>
            </a:extLst>
          </p:cNvPr>
          <p:cNvCxnSpPr>
            <a:cxnSpLocks/>
          </p:cNvCxnSpPr>
          <p:nvPr/>
        </p:nvCxnSpPr>
        <p:spPr>
          <a:xfrm>
            <a:off x="5737559" y="2493818"/>
            <a:ext cx="0" cy="380697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24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D6F3AB-DF18-0346-A20C-9FC8C7DD54A0}"/>
              </a:ext>
            </a:extLst>
          </p:cNvPr>
          <p:cNvSpPr/>
          <p:nvPr/>
        </p:nvSpPr>
        <p:spPr>
          <a:xfrm>
            <a:off x="334647"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FAFE-3672-B8FE-3220-0F3B57568FB6}"/>
              </a:ext>
            </a:extLst>
          </p:cNvPr>
          <p:cNvSpPr>
            <a:spLocks noGrp="1"/>
          </p:cNvSpPr>
          <p:nvPr>
            <p:ph type="title" idx="4294967295"/>
          </p:nvPr>
        </p:nvSpPr>
        <p:spPr>
          <a:xfrm>
            <a:off x="1646237" y="1994826"/>
            <a:ext cx="8899525" cy="2593975"/>
          </a:xfrm>
        </p:spPr>
        <p:txBody>
          <a:bodyPr>
            <a:normAutofit/>
          </a:bodyPr>
          <a:lstStyle/>
          <a:p>
            <a:r>
              <a:rPr lang="en-US" sz="4800"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Higher Education in the Inland Empire</a:t>
            </a:r>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8" name="Oval 7">
            <a:extLst>
              <a:ext uri="{FF2B5EF4-FFF2-40B4-BE49-F238E27FC236}">
                <a16:creationId xmlns:a16="http://schemas.microsoft.com/office/drawing/2014/main" id="{521D915C-94EE-D7D6-1E7E-41028055FF39}"/>
              </a:ext>
            </a:extLst>
          </p:cNvPr>
          <p:cNvSpPr/>
          <p:nvPr/>
        </p:nvSpPr>
        <p:spPr>
          <a:xfrm>
            <a:off x="5365062" y="4193268"/>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iploma roll with solid fill">
            <a:extLst>
              <a:ext uri="{FF2B5EF4-FFF2-40B4-BE49-F238E27FC236}">
                <a16:creationId xmlns:a16="http://schemas.microsoft.com/office/drawing/2014/main" id="{A1E388EC-78FA-DBD2-BB93-2DA2FD58C2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5129" y="4453335"/>
            <a:ext cx="914400" cy="914400"/>
          </a:xfrm>
          <a:prstGeom prst="rect">
            <a:avLst/>
          </a:prstGeom>
        </p:spPr>
      </p:pic>
      <p:sp>
        <p:nvSpPr>
          <p:cNvPr id="5" name="Title 1">
            <a:extLst>
              <a:ext uri="{FF2B5EF4-FFF2-40B4-BE49-F238E27FC236}">
                <a16:creationId xmlns:a16="http://schemas.microsoft.com/office/drawing/2014/main" id="{BBEDE8F1-B993-5064-158D-E5461ABCC1F8}"/>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2794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522951508"/>
              </p:ext>
            </p:extLst>
          </p:nvPr>
        </p:nvGraphicFramePr>
        <p:xfrm>
          <a:off x="3198709" y="1643255"/>
          <a:ext cx="7914139" cy="446777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Need for Higher Education in the Inland Empire</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867536" y="2168982"/>
            <a:ext cx="3104857" cy="3416320"/>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Nearly two-thirds of the participants in our study disagreed that the Inland Empire has high-paying jobs that decrease the need for education beyond high school.</a:t>
            </a:r>
          </a:p>
        </p:txBody>
      </p:sp>
      <p:sp>
        <p:nvSpPr>
          <p:cNvPr id="5" name="Title 1">
            <a:extLst>
              <a:ext uri="{FF2B5EF4-FFF2-40B4-BE49-F238E27FC236}">
                <a16:creationId xmlns:a16="http://schemas.microsoft.com/office/drawing/2014/main" id="{1F6888E4-880C-2BC6-AE0D-281112AC4052}"/>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219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254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2382858709"/>
              </p:ext>
            </p:extLst>
          </p:nvPr>
        </p:nvGraphicFramePr>
        <p:xfrm>
          <a:off x="2999959" y="1752619"/>
          <a:ext cx="7893233" cy="4455973"/>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Need for Higher Education in the Inland Empire</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1100155" y="2146055"/>
            <a:ext cx="2602416" cy="3785652"/>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People were divided on the need for a four-year degree to succeed in the Inland Empire. Nearly as many believe it is not needed as those who believe it is.</a:t>
            </a:r>
          </a:p>
        </p:txBody>
      </p:sp>
      <p:sp>
        <p:nvSpPr>
          <p:cNvPr id="5" name="Title 1">
            <a:extLst>
              <a:ext uri="{FF2B5EF4-FFF2-40B4-BE49-F238E27FC236}">
                <a16:creationId xmlns:a16="http://schemas.microsoft.com/office/drawing/2014/main" id="{851CA9F3-B140-264C-3814-DA1DA6C2840E}"/>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370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26782010"/>
              </p:ext>
            </p:extLst>
          </p:nvPr>
        </p:nvGraphicFramePr>
        <p:xfrm>
          <a:off x="3478192" y="1785133"/>
          <a:ext cx="7893233" cy="4455973"/>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College Degree Today</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1298808" y="2501630"/>
            <a:ext cx="2860380" cy="3046988"/>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Though more than half did not believe a degree is very valuable, most believe education beyond high school is necessary.</a:t>
            </a:r>
          </a:p>
        </p:txBody>
      </p:sp>
      <p:sp>
        <p:nvSpPr>
          <p:cNvPr id="5" name="Title 1">
            <a:extLst>
              <a:ext uri="{FF2B5EF4-FFF2-40B4-BE49-F238E27FC236}">
                <a16:creationId xmlns:a16="http://schemas.microsoft.com/office/drawing/2014/main" id="{7ECEE124-81AB-DE55-B97C-3409E0238B18}"/>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051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28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College Degree Today </a:t>
            </a:r>
            <a:r>
              <a:rPr lang="en-US" sz="2800" dirty="0">
                <a:solidFill>
                  <a:srgbClr val="0A7ABF"/>
                </a:solidFill>
                <a:latin typeface="Open Sans" panose="020B0606030504020204" pitchFamily="34" charset="0"/>
                <a:ea typeface="Open Sans" panose="020B0606030504020204" pitchFamily="34" charset="0"/>
                <a:cs typeface="Open Sans" panose="020B0606030504020204" pitchFamily="34" charset="0"/>
              </a:rPr>
              <a:t>(by age)</a:t>
            </a:r>
          </a:p>
        </p:txBody>
      </p:sp>
      <p:sp>
        <p:nvSpPr>
          <p:cNvPr id="4" name="TextBox 3">
            <a:extLst>
              <a:ext uri="{FF2B5EF4-FFF2-40B4-BE49-F238E27FC236}">
                <a16:creationId xmlns:a16="http://schemas.microsoft.com/office/drawing/2014/main" id="{96F76144-6375-9E0C-02FB-4739AA6967E7}"/>
              </a:ext>
            </a:extLst>
          </p:cNvPr>
          <p:cNvSpPr txBox="1"/>
          <p:nvPr/>
        </p:nvSpPr>
        <p:spPr>
          <a:xfrm>
            <a:off x="8330612" y="2302383"/>
            <a:ext cx="274906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900"/>
              </a:spcBef>
            </a:pPr>
            <a:r>
              <a:rPr lang="en-US" sz="2000" dirty="0">
                <a:solidFill>
                  <a:srgbClr val="28536B"/>
                </a:solidFill>
                <a:latin typeface="Open Sans" panose="020B0606030504020204" pitchFamily="34" charset="0"/>
                <a:ea typeface="Open Sans" panose="020B0606030504020204" pitchFamily="34" charset="0"/>
                <a:cs typeface="Open Sans" panose="020B0606030504020204" pitchFamily="34" charset="0"/>
              </a:rPr>
              <a:t>When we compare participants’ responses by age, we find potential students were significantly less likely than parents of potential students to say a college/university degree today is very valuable.</a:t>
            </a: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3977732422"/>
              </p:ext>
            </p:extLst>
          </p:nvPr>
        </p:nvGraphicFramePr>
        <p:xfrm>
          <a:off x="1477108" y="1739584"/>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5D791E2A-0FA4-E09C-EB28-4DF35E6C930B}"/>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436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D6F3AB-DF18-0346-A20C-9FC8C7DD54A0}"/>
              </a:ext>
            </a:extLst>
          </p:cNvPr>
          <p:cNvSpPr/>
          <p:nvPr/>
        </p:nvSpPr>
        <p:spPr>
          <a:xfrm>
            <a:off x="334647"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FAFE-3672-B8FE-3220-0F3B57568FB6}"/>
              </a:ext>
            </a:extLst>
          </p:cNvPr>
          <p:cNvSpPr>
            <a:spLocks noGrp="1"/>
          </p:cNvSpPr>
          <p:nvPr>
            <p:ph type="title" idx="4294967295"/>
          </p:nvPr>
        </p:nvSpPr>
        <p:spPr>
          <a:xfrm>
            <a:off x="1646237" y="1994826"/>
            <a:ext cx="8899525" cy="2593975"/>
          </a:xfrm>
        </p:spPr>
        <p:txBody>
          <a:bodyPr>
            <a:normAutofit/>
          </a:bodyPr>
          <a:lstStyle/>
          <a:p>
            <a:r>
              <a:rPr lang="en-US" sz="4800"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matters in the IE when making plans for after high school? </a:t>
            </a:r>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8" name="Oval 7">
            <a:extLst>
              <a:ext uri="{FF2B5EF4-FFF2-40B4-BE49-F238E27FC236}">
                <a16:creationId xmlns:a16="http://schemas.microsoft.com/office/drawing/2014/main" id="{521D915C-94EE-D7D6-1E7E-41028055FF39}"/>
              </a:ext>
            </a:extLst>
          </p:cNvPr>
          <p:cNvSpPr/>
          <p:nvPr/>
        </p:nvSpPr>
        <p:spPr>
          <a:xfrm>
            <a:off x="5322858" y="4190370"/>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lueprint with solid fill">
            <a:extLst>
              <a:ext uri="{FF2B5EF4-FFF2-40B4-BE49-F238E27FC236}">
                <a16:creationId xmlns:a16="http://schemas.microsoft.com/office/drawing/2014/main" id="{AB631B64-DC86-7298-FB87-8C9DAF9D1D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2925" y="4450437"/>
            <a:ext cx="914400" cy="914400"/>
          </a:xfrm>
          <a:prstGeom prst="rect">
            <a:avLst/>
          </a:prstGeom>
        </p:spPr>
      </p:pic>
      <p:sp>
        <p:nvSpPr>
          <p:cNvPr id="5" name="Title 1">
            <a:extLst>
              <a:ext uri="{FF2B5EF4-FFF2-40B4-BE49-F238E27FC236}">
                <a16:creationId xmlns:a16="http://schemas.microsoft.com/office/drawing/2014/main" id="{13838A95-65B4-87B8-A6EF-E52D0F0F5658}"/>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FINANCIALLY SUPPORT STUDENTS’ EDUCATIONAL JOURNEY?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8267558"/>
      </p:ext>
    </p:extLst>
  </p:cSld>
  <p:clrMapOvr>
    <a:masterClrMapping/>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4aee368-3444-4f17-aea2-f64b0d961291">
      <UserInfo>
        <DisplayName>Sorrel Stielstra</DisplayName>
        <AccountId>28</AccountId>
        <AccountType/>
      </UserInfo>
      <UserInfo>
        <DisplayName>Paula Di Dio</DisplayName>
        <AccountId>1879</AccountId>
        <AccountType/>
      </UserInfo>
    </SharedWithUsers>
    <lcf76f155ced4ddcb4097134ff3c332f xmlns="e1b4bfb0-7b9f-4edf-b10c-cf5030ca6b38">
      <Terms xmlns="http://schemas.microsoft.com/office/infopath/2007/PartnerControls"/>
    </lcf76f155ced4ddcb4097134ff3c332f>
    <TaxCatchAll xmlns="44aee368-3444-4f17-aea2-f64b0d9612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C3C6B965DEBA41B69F219713BAE6EA" ma:contentTypeVersion="17" ma:contentTypeDescription="Create a new document." ma:contentTypeScope="" ma:versionID="827081002e94fa74b2f1f2f9b490258a">
  <xsd:schema xmlns:xsd="http://www.w3.org/2001/XMLSchema" xmlns:xs="http://www.w3.org/2001/XMLSchema" xmlns:p="http://schemas.microsoft.com/office/2006/metadata/properties" xmlns:ns2="e1b4bfb0-7b9f-4edf-b10c-cf5030ca6b38" xmlns:ns3="44aee368-3444-4f17-aea2-f64b0d961291" targetNamespace="http://schemas.microsoft.com/office/2006/metadata/properties" ma:root="true" ma:fieldsID="40d50ba6f198b1d67125be125d1b28d7" ns2:_="" ns3:_="">
    <xsd:import namespace="e1b4bfb0-7b9f-4edf-b10c-cf5030ca6b38"/>
    <xsd:import namespace="44aee368-3444-4f17-aea2-f64b0d9612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b4bfb0-7b9f-4edf-b10c-cf5030ca6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8074b78-ba15-4f1c-ac57-d098fdbf190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aee368-3444-4f17-aea2-f64b0d9612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c96c39e-f973-4b7a-83a3-73e02ff9b6f5}" ma:internalName="TaxCatchAll" ma:showField="CatchAllData" ma:web="44aee368-3444-4f17-aea2-f64b0d9612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AF9B81-428E-4B7E-9655-126C32998E94}">
  <ds:schemaRefs>
    <ds:schemaRef ds:uri="44aee368-3444-4f17-aea2-f64b0d961291"/>
    <ds:schemaRef ds:uri="e1b4bfb0-7b9f-4edf-b10c-cf5030ca6b3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B6AAE92-8CE0-426C-8C59-6B019ED5D962}">
  <ds:schemaRefs>
    <ds:schemaRef ds:uri="44aee368-3444-4f17-aea2-f64b0d961291"/>
    <ds:schemaRef ds:uri="e1b4bfb0-7b9f-4edf-b10c-cf5030ca6b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6F5EAC-8DD9-4BC0-96C0-3E977EBAD9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37393</TotalTime>
  <Words>1647</Words>
  <Application>Microsoft Macintosh PowerPoint</Application>
  <PresentationFormat>Widescreen</PresentationFormat>
  <Paragraphs>163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Neue Haas Grotesk Text Pro</vt:lpstr>
      <vt:lpstr>Open Sans</vt:lpstr>
      <vt:lpstr>PunchcardVTI</vt:lpstr>
      <vt:lpstr>Perceptions of Inland Empire Higher Education</vt:lpstr>
      <vt:lpstr>PowerPoint Presentation</vt:lpstr>
      <vt:lpstr>METHODOLOGICAL OVERVIEW</vt:lpstr>
      <vt:lpstr>Value of Higher Education in the Inland Empire</vt:lpstr>
      <vt:lpstr>PowerPoint Presentation</vt:lpstr>
      <vt:lpstr>PowerPoint Presentation</vt:lpstr>
      <vt:lpstr>PowerPoint Presentation</vt:lpstr>
      <vt:lpstr>PowerPoint Presentation</vt:lpstr>
      <vt:lpstr>What matters in the IE when making plans for after high school? </vt:lpstr>
      <vt:lpstr>PowerPoint Presentation</vt:lpstr>
      <vt:lpstr>PowerPoint Presentation</vt:lpstr>
      <vt:lpstr>PowerPoint Presentation</vt:lpstr>
      <vt:lpstr>What Matters When Selecting a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Olivares</dc:creator>
  <cp:lastModifiedBy>Paula Di Dio</cp:lastModifiedBy>
  <cp:revision>53</cp:revision>
  <dcterms:created xsi:type="dcterms:W3CDTF">2023-08-28T15:48:23Z</dcterms:created>
  <dcterms:modified xsi:type="dcterms:W3CDTF">2024-03-01T21:39:35Z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0x01010016C3C6B965DEBA41B69F219713BAE6EA</vt:lpwstr>
  </property>
  <property fmtid="{D5CDD505-2E9C-101B-9397-08002B2CF9AE}" pid="3" name="MediaServiceImageTags">
    <vt:lpwstr/>
  </property>
</Properties>
</file>