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6.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7.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8.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8" r:id="rId4"/>
  </p:sldMasterIdLst>
  <p:notesMasterIdLst>
    <p:notesMasterId r:id="rId24"/>
  </p:notesMasterIdLst>
  <p:sldIdLst>
    <p:sldId id="297" r:id="rId5"/>
    <p:sldId id="299" r:id="rId6"/>
    <p:sldId id="258" r:id="rId7"/>
    <p:sldId id="375" r:id="rId8"/>
    <p:sldId id="345" r:id="rId9"/>
    <p:sldId id="357" r:id="rId10"/>
    <p:sldId id="376" r:id="rId11"/>
    <p:sldId id="358" r:id="rId12"/>
    <p:sldId id="348" r:id="rId13"/>
    <p:sldId id="359" r:id="rId14"/>
    <p:sldId id="317" r:id="rId15"/>
    <p:sldId id="330" r:id="rId16"/>
    <p:sldId id="353" r:id="rId17"/>
    <p:sldId id="362" r:id="rId18"/>
    <p:sldId id="346" r:id="rId19"/>
    <p:sldId id="371" r:id="rId20"/>
    <p:sldId id="372" r:id="rId21"/>
    <p:sldId id="370" r:id="rId22"/>
    <p:sldId id="35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582667-6102-27E7-ED8E-01A166EB4B6B}" name="Guest User" initials="GU" userId="Guest User" providerId="Windows Live"/>
  <p188:author id="{FC76D1F1-02E1-6DF4-DD78-423FADCA22F2}" name="Yvonne Olivares" initials="YO" userId="392794832417b151"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B7AC1"/>
    <a:srgbClr val="28536B"/>
    <a:srgbClr val="F55822"/>
    <a:srgbClr val="FAC090"/>
    <a:srgbClr val="C6D9F1"/>
    <a:srgbClr val="EB853A"/>
    <a:srgbClr val="0A7ABF"/>
    <a:srgbClr val="D9B989"/>
    <a:srgbClr val="000000"/>
    <a:srgbClr val="DDD9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188"/>
    <p:restoredTop sz="77710"/>
  </p:normalViewPr>
  <p:slideViewPr>
    <p:cSldViewPr snapToGrid="0">
      <p:cViewPr varScale="1">
        <p:scale>
          <a:sx n="86" d="100"/>
          <a:sy n="86" d="100"/>
        </p:scale>
        <p:origin x="201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28536B"/>
                </a:solidFill>
                <a:latin typeface="Open Sans" panose="020B0606030504020204" pitchFamily="34" charset="0"/>
                <a:ea typeface="Open Sans" panose="020B0606030504020204" pitchFamily="34" charset="0"/>
                <a:cs typeface="Open Sans" panose="020B0606030504020204" pitchFamily="34" charset="0"/>
              </a:defRPr>
            </a:pPr>
            <a:r>
              <a:rPr lang="en-US" sz="1600" b="0" i="0" dirty="0">
                <a:solidFill>
                  <a:srgbClr val="28536B"/>
                </a:solidFill>
                <a:latin typeface="Open Sans" panose="020B0606030504020204" pitchFamily="34" charset="0"/>
                <a:ea typeface="Open Sans" panose="020B0606030504020204" pitchFamily="34" charset="0"/>
                <a:cs typeface="Open Sans" panose="020B0606030504020204" pitchFamily="34" charset="0"/>
              </a:rPr>
              <a:t>The IE has high-paying jobs that decrease the need for education beyond high school</a:t>
            </a:r>
          </a:p>
        </c:rich>
      </c:tx>
      <c:layout>
        <c:manualLayout>
          <c:xMode val="edge"/>
          <c:yMode val="edge"/>
          <c:x val="0.11530780543531013"/>
          <c:y val="3.9796095371857354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rgbClr val="28536B"/>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autoTitleDeleted val="0"/>
    <c:plotArea>
      <c:layout/>
      <c:doughnutChart>
        <c:varyColors val="1"/>
        <c:ser>
          <c:idx val="0"/>
          <c:order val="0"/>
          <c:tx>
            <c:strRef>
              <c:f>Sheet1!$B$1</c:f>
              <c:strCache>
                <c:ptCount val="1"/>
                <c:pt idx="0">
                  <c:v>Series 1</c:v>
                </c:pt>
              </c:strCache>
            </c:strRef>
          </c:tx>
          <c:spPr>
            <a:solidFill>
              <a:srgbClr val="EB853A"/>
            </a:solidFill>
          </c:spPr>
          <c:dPt>
            <c:idx val="0"/>
            <c:bubble3D val="0"/>
            <c:spPr>
              <a:solidFill>
                <a:srgbClr val="F55822"/>
              </a:solidFill>
              <a:ln>
                <a:noFill/>
              </a:ln>
              <a:effectLst/>
            </c:spPr>
            <c:extLst>
              <c:ext xmlns:c16="http://schemas.microsoft.com/office/drawing/2014/chart" uri="{C3380CC4-5D6E-409C-BE32-E72D297353CC}">
                <c16:uniqueId val="{00000000-471D-3D46-86C9-F6CEC1E73459}"/>
              </c:ext>
            </c:extLst>
          </c:dPt>
          <c:dPt>
            <c:idx val="1"/>
            <c:bubble3D val="0"/>
            <c:spPr>
              <a:solidFill>
                <a:srgbClr val="EB853A"/>
              </a:solidFill>
              <a:ln>
                <a:noFill/>
              </a:ln>
              <a:effectLst/>
            </c:spPr>
            <c:extLst>
              <c:ext xmlns:c16="http://schemas.microsoft.com/office/drawing/2014/chart" uri="{C3380CC4-5D6E-409C-BE32-E72D297353CC}">
                <c16:uniqueId val="{00000003-4467-6C4D-BAA4-B0DC8E4FD75C}"/>
              </c:ext>
            </c:extLst>
          </c:dPt>
          <c:dLbls>
            <c:spPr>
              <a:noFill/>
              <a:ln>
                <a:noFill/>
              </a:ln>
              <a:effectLst/>
            </c:spPr>
            <c:txPr>
              <a:bodyPr rot="0" spcFirstLastPara="1" vertOverflow="ellipsis" vert="horz" wrap="square" lIns="38100" tIns="19050" rIns="38100" bIns="19050" anchor="ctr" anchorCtr="0">
                <a:spAutoFit/>
              </a:bodyPr>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showLegendKey val="1"/>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Agree</c:v>
                </c:pt>
                <c:pt idx="1">
                  <c:v>Disagree</c:v>
                </c:pt>
              </c:strCache>
            </c:strRef>
          </c:cat>
          <c:val>
            <c:numRef>
              <c:f>Sheet1!$B$2:$B$3</c:f>
              <c:numCache>
                <c:formatCode>0%</c:formatCode>
                <c:ptCount val="2"/>
                <c:pt idx="0">
                  <c:v>0.39</c:v>
                </c:pt>
                <c:pt idx="1">
                  <c:v>0.61</c:v>
                </c:pt>
              </c:numCache>
            </c:numRef>
          </c:val>
          <c:extLst>
            <c:ext xmlns:c16="http://schemas.microsoft.com/office/drawing/2014/chart" uri="{C3380CC4-5D6E-409C-BE32-E72D297353CC}">
              <c16:uniqueId val="{00000000-C4BB-7D42-9FB6-71FF56B1D9E0}"/>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28536B"/>
                </a:solidFill>
                <a:latin typeface="Open Sans" panose="020B0606030504020204" pitchFamily="34" charset="0"/>
                <a:ea typeface="Open Sans" panose="020B0606030504020204" pitchFamily="34" charset="0"/>
                <a:cs typeface="Open Sans" panose="020B0606030504020204" pitchFamily="34" charset="0"/>
              </a:defRPr>
            </a:pPr>
            <a:r>
              <a:rPr lang="en-US" sz="1600" b="0" i="0" dirty="0">
                <a:solidFill>
                  <a:srgbClr val="28536B"/>
                </a:solidFill>
                <a:latin typeface="Open Sans" panose="020B0606030504020204" pitchFamily="34" charset="0"/>
                <a:ea typeface="Open Sans" panose="020B0606030504020204" pitchFamily="34" charset="0"/>
                <a:cs typeface="Open Sans" panose="020B0606030504020204" pitchFamily="34" charset="0"/>
              </a:rPr>
              <a:t>Which aspects of the college/university experience impacted your (your child’s) decision to not enroll? </a:t>
            </a:r>
          </a:p>
        </c:rich>
      </c:tx>
      <c:overlay val="0"/>
      <c:spPr>
        <a:noFill/>
        <a:ln>
          <a:noFill/>
        </a:ln>
        <a:effectLst/>
      </c:spPr>
      <c:txPr>
        <a:bodyPr rot="0" spcFirstLastPara="1" vertOverflow="ellipsis" vert="horz" wrap="square" anchor="ctr" anchorCtr="1"/>
        <a:lstStyle/>
        <a:p>
          <a:pPr>
            <a:defRPr sz="1600" b="0" i="0" u="none" strike="noStrike" kern="1200" spc="0" baseline="0">
              <a:solidFill>
                <a:srgbClr val="28536B"/>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rgbClr val="28536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None of the above</c:v>
                </c:pt>
                <c:pt idx="1">
                  <c:v>Other</c:v>
                </c:pt>
                <c:pt idx="2">
                  <c:v>Uncertain what courses to enroll in</c:v>
                </c:pt>
                <c:pt idx="3">
                  <c:v>Difficulty enrolling in desired courses</c:v>
                </c:pt>
                <c:pt idx="4">
                  <c:v>Poor interactions with staff (in-person, online, or phone)</c:v>
                </c:pt>
                <c:pt idx="5">
                  <c:v>Poor self-help information</c:v>
                </c:pt>
                <c:pt idx="6">
                  <c:v>Unhappy with the communications</c:v>
                </c:pt>
              </c:strCache>
            </c:strRef>
          </c:cat>
          <c:val>
            <c:numRef>
              <c:f>Sheet1!$B$2:$B$8</c:f>
              <c:numCache>
                <c:formatCode>0%</c:formatCode>
                <c:ptCount val="7"/>
                <c:pt idx="0">
                  <c:v>7.0000000000000007E-2</c:v>
                </c:pt>
                <c:pt idx="1">
                  <c:v>0.05</c:v>
                </c:pt>
                <c:pt idx="2">
                  <c:v>0.57999999999999996</c:v>
                </c:pt>
                <c:pt idx="3">
                  <c:v>0.3</c:v>
                </c:pt>
                <c:pt idx="4">
                  <c:v>0.28000000000000003</c:v>
                </c:pt>
                <c:pt idx="5">
                  <c:v>0.3</c:v>
                </c:pt>
                <c:pt idx="6">
                  <c:v>0.26</c:v>
                </c:pt>
              </c:numCache>
            </c:numRef>
          </c:val>
          <c:extLst>
            <c:ext xmlns:c16="http://schemas.microsoft.com/office/drawing/2014/chart" uri="{C3380CC4-5D6E-409C-BE32-E72D297353CC}">
              <c16:uniqueId val="{00000000-1B47-F54B-86C2-3A58487A7365}"/>
            </c:ext>
          </c:extLst>
        </c:ser>
        <c:dLbls>
          <c:showLegendKey val="0"/>
          <c:showVal val="0"/>
          <c:showCatName val="0"/>
          <c:showSerName val="0"/>
          <c:showPercent val="0"/>
          <c:showBubbleSize val="0"/>
        </c:dLbls>
        <c:gapWidth val="73"/>
        <c:axId val="31017760"/>
        <c:axId val="31151904"/>
      </c:barChart>
      <c:catAx>
        <c:axId val="310177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31151904"/>
        <c:crosses val="autoZero"/>
        <c:auto val="1"/>
        <c:lblAlgn val="ctr"/>
        <c:lblOffset val="100"/>
        <c:noMultiLvlLbl val="0"/>
      </c:catAx>
      <c:valAx>
        <c:axId val="31151904"/>
        <c:scaling>
          <c:orientation val="minMax"/>
        </c:scaling>
        <c:delete val="1"/>
        <c:axPos val="b"/>
        <c:numFmt formatCode="0%" sourceLinked="1"/>
        <c:majorTickMark val="none"/>
        <c:minorTickMark val="none"/>
        <c:tickLblPos val="nextTo"/>
        <c:crossAx val="31017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28536B"/>
                </a:solidFill>
                <a:latin typeface="Open Sans" panose="020B0606030504020204" pitchFamily="34" charset="0"/>
                <a:ea typeface="Open Sans" panose="020B0606030504020204" pitchFamily="34" charset="0"/>
                <a:cs typeface="Open Sans" panose="020B0606030504020204" pitchFamily="34" charset="0"/>
              </a:defRPr>
            </a:pPr>
            <a:r>
              <a:rPr lang="en-US" sz="1600" b="0" i="0" dirty="0">
                <a:solidFill>
                  <a:srgbClr val="28536B"/>
                </a:solidFill>
                <a:latin typeface="Open Sans" panose="020B0606030504020204" pitchFamily="34" charset="0"/>
                <a:ea typeface="Open Sans" panose="020B0606030504020204" pitchFamily="34" charset="0"/>
                <a:cs typeface="Open Sans" panose="020B0606030504020204" pitchFamily="34" charset="0"/>
              </a:rPr>
              <a:t>Which of the following impacted your (or child’s) reasons for applying but not enrolling?</a:t>
            </a:r>
          </a:p>
        </c:rich>
      </c:tx>
      <c:overlay val="0"/>
      <c:spPr>
        <a:noFill/>
        <a:ln>
          <a:noFill/>
        </a:ln>
        <a:effectLst/>
      </c:spPr>
      <c:txPr>
        <a:bodyPr rot="0" spcFirstLastPara="1" vertOverflow="ellipsis" vert="horz" wrap="square" anchor="ctr" anchorCtr="1"/>
        <a:lstStyle/>
        <a:p>
          <a:pPr>
            <a:defRPr sz="1600" b="0" i="0" u="none" strike="noStrike" kern="1200" spc="0" baseline="0">
              <a:solidFill>
                <a:srgbClr val="28536B"/>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rgbClr val="FAC0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None of the above</c:v>
                </c:pt>
                <c:pt idx="1">
                  <c:v>Need to care for an adult family member or friend</c:v>
                </c:pt>
                <c:pt idx="2">
                  <c:v>Need to focus on personal physical help</c:v>
                </c:pt>
                <c:pt idx="3">
                  <c:v>Need to focus on personal emotional stress</c:v>
                </c:pt>
                <c:pt idx="4">
                  <c:v>Need to focus on personal mental health</c:v>
                </c:pt>
              </c:strCache>
            </c:strRef>
          </c:cat>
          <c:val>
            <c:numRef>
              <c:f>Sheet1!$B$2:$B$6</c:f>
              <c:numCache>
                <c:formatCode>0%</c:formatCode>
                <c:ptCount val="5"/>
                <c:pt idx="0">
                  <c:v>0.34</c:v>
                </c:pt>
                <c:pt idx="1">
                  <c:v>0.21</c:v>
                </c:pt>
                <c:pt idx="2">
                  <c:v>0.18</c:v>
                </c:pt>
                <c:pt idx="3">
                  <c:v>0.36</c:v>
                </c:pt>
                <c:pt idx="4">
                  <c:v>0.39</c:v>
                </c:pt>
              </c:numCache>
            </c:numRef>
          </c:val>
          <c:extLst>
            <c:ext xmlns:c16="http://schemas.microsoft.com/office/drawing/2014/chart" uri="{C3380CC4-5D6E-409C-BE32-E72D297353CC}">
              <c16:uniqueId val="{00000000-1B47-F54B-86C2-3A58487A7365}"/>
            </c:ext>
          </c:extLst>
        </c:ser>
        <c:dLbls>
          <c:showLegendKey val="0"/>
          <c:showVal val="0"/>
          <c:showCatName val="0"/>
          <c:showSerName val="0"/>
          <c:showPercent val="0"/>
          <c:showBubbleSize val="0"/>
        </c:dLbls>
        <c:gapWidth val="73"/>
        <c:axId val="31017760"/>
        <c:axId val="31151904"/>
      </c:barChart>
      <c:catAx>
        <c:axId val="310177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31151904"/>
        <c:crosses val="autoZero"/>
        <c:auto val="1"/>
        <c:lblAlgn val="ctr"/>
        <c:lblOffset val="100"/>
        <c:noMultiLvlLbl val="0"/>
      </c:catAx>
      <c:valAx>
        <c:axId val="31151904"/>
        <c:scaling>
          <c:orientation val="minMax"/>
        </c:scaling>
        <c:delete val="1"/>
        <c:axPos val="b"/>
        <c:numFmt formatCode="0%" sourceLinked="1"/>
        <c:majorTickMark val="none"/>
        <c:minorTickMark val="none"/>
        <c:tickLblPos val="nextTo"/>
        <c:crossAx val="31017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28536B"/>
                </a:solidFill>
                <a:latin typeface="Open Sans" panose="020B0606030504020204" pitchFamily="34" charset="0"/>
                <a:ea typeface="Open Sans" panose="020B0606030504020204" pitchFamily="34" charset="0"/>
                <a:cs typeface="Open Sans" panose="020B0606030504020204" pitchFamily="34" charset="0"/>
              </a:defRPr>
            </a:pPr>
            <a:r>
              <a:rPr lang="en-US" sz="1400" dirty="0">
                <a:solidFill>
                  <a:srgbClr val="28536B"/>
                </a:solidFill>
                <a:latin typeface="Open Sans" panose="020B0606030504020204" pitchFamily="34" charset="0"/>
                <a:ea typeface="Open Sans" panose="020B0606030504020204" pitchFamily="34" charset="0"/>
                <a:cs typeface="Open Sans" panose="020B0606030504020204" pitchFamily="34" charset="0"/>
              </a:rPr>
              <a:t>Have you (or your child) ever applied to but not enrolled in college/university?</a:t>
            </a: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28536B"/>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autoTitleDeleted val="0"/>
    <c:plotArea>
      <c:layout/>
      <c:barChart>
        <c:barDir val="bar"/>
        <c:grouping val="clustered"/>
        <c:varyColors val="0"/>
        <c:ser>
          <c:idx val="0"/>
          <c:order val="0"/>
          <c:tx>
            <c:strRef>
              <c:f>Sheet1!$B$1</c:f>
              <c:strCache>
                <c:ptCount val="1"/>
                <c:pt idx="0">
                  <c:v>No</c:v>
                </c:pt>
              </c:strCache>
            </c:strRef>
          </c:tx>
          <c:spPr>
            <a:solidFill>
              <a:srgbClr val="0A7AB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Post-bachelor's degree (MS, MA, PhD, EdD, JD, etc.)</c:v>
                </c:pt>
                <c:pt idx="1">
                  <c:v>Bachelor's degree </c:v>
                </c:pt>
                <c:pt idx="2">
                  <c:v>Associate's degree</c:v>
                </c:pt>
                <c:pt idx="3">
                  <c:v>Certificate </c:v>
                </c:pt>
                <c:pt idx="4">
                  <c:v>Some college (no degree or certificate) </c:v>
                </c:pt>
                <c:pt idx="5">
                  <c:v>High school diploma, GED or equivalent</c:v>
                </c:pt>
                <c:pt idx="6">
                  <c:v>Less than high school</c:v>
                </c:pt>
              </c:strCache>
            </c:strRef>
          </c:cat>
          <c:val>
            <c:numRef>
              <c:f>Sheet1!$B$2:$B$8</c:f>
              <c:numCache>
                <c:formatCode>0%</c:formatCode>
                <c:ptCount val="7"/>
                <c:pt idx="0">
                  <c:v>0.5</c:v>
                </c:pt>
                <c:pt idx="1">
                  <c:v>0.53</c:v>
                </c:pt>
                <c:pt idx="2">
                  <c:v>0.57999999999999996</c:v>
                </c:pt>
                <c:pt idx="3">
                  <c:v>0.63</c:v>
                </c:pt>
                <c:pt idx="4">
                  <c:v>0.63</c:v>
                </c:pt>
                <c:pt idx="5">
                  <c:v>0.66</c:v>
                </c:pt>
                <c:pt idx="6">
                  <c:v>0.68</c:v>
                </c:pt>
              </c:numCache>
            </c:numRef>
          </c:val>
          <c:extLst>
            <c:ext xmlns:c16="http://schemas.microsoft.com/office/drawing/2014/chart" uri="{C3380CC4-5D6E-409C-BE32-E72D297353CC}">
              <c16:uniqueId val="{00000000-C4BB-7D42-9FB6-71FF56B1D9E0}"/>
            </c:ext>
          </c:extLst>
        </c:ser>
        <c:ser>
          <c:idx val="1"/>
          <c:order val="1"/>
          <c:tx>
            <c:strRef>
              <c:f>Sheet1!$C$1</c:f>
              <c:strCache>
                <c:ptCount val="1"/>
                <c:pt idx="0">
                  <c:v>Yes</c:v>
                </c:pt>
              </c:strCache>
            </c:strRef>
          </c:tx>
          <c:spPr>
            <a:solidFill>
              <a:srgbClr val="F558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55822"/>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Post-bachelor's degree (MS, MA, PhD, EdD, JD, etc.)</c:v>
                </c:pt>
                <c:pt idx="1">
                  <c:v>Bachelor's degree </c:v>
                </c:pt>
                <c:pt idx="2">
                  <c:v>Associate's degree</c:v>
                </c:pt>
                <c:pt idx="3">
                  <c:v>Certificate </c:v>
                </c:pt>
                <c:pt idx="4">
                  <c:v>Some college (no degree or certificate) </c:v>
                </c:pt>
                <c:pt idx="5">
                  <c:v>High school diploma, GED or equivalent</c:v>
                </c:pt>
                <c:pt idx="6">
                  <c:v>Less than high school</c:v>
                </c:pt>
              </c:strCache>
            </c:strRef>
          </c:cat>
          <c:val>
            <c:numRef>
              <c:f>Sheet1!$C$2:$C$8</c:f>
              <c:numCache>
                <c:formatCode>0%</c:formatCode>
                <c:ptCount val="7"/>
                <c:pt idx="0">
                  <c:v>0.5</c:v>
                </c:pt>
                <c:pt idx="1">
                  <c:v>0.47</c:v>
                </c:pt>
                <c:pt idx="2">
                  <c:v>0.42</c:v>
                </c:pt>
                <c:pt idx="3">
                  <c:v>0.37</c:v>
                </c:pt>
                <c:pt idx="4">
                  <c:v>0.37</c:v>
                </c:pt>
                <c:pt idx="5">
                  <c:v>0.34</c:v>
                </c:pt>
                <c:pt idx="6">
                  <c:v>0.32</c:v>
                </c:pt>
              </c:numCache>
            </c:numRef>
          </c:val>
          <c:extLst>
            <c:ext xmlns:c16="http://schemas.microsoft.com/office/drawing/2014/chart" uri="{C3380CC4-5D6E-409C-BE32-E72D297353CC}">
              <c16:uniqueId val="{00000000-A250-EC4F-8AF1-7B05AC0B4A56}"/>
            </c:ext>
          </c:extLst>
        </c:ser>
        <c:dLbls>
          <c:showLegendKey val="0"/>
          <c:showVal val="0"/>
          <c:showCatName val="0"/>
          <c:showSerName val="0"/>
          <c:showPercent val="0"/>
          <c:showBubbleSize val="0"/>
        </c:dLbls>
        <c:gapWidth val="55"/>
        <c:axId val="109318512"/>
        <c:axId val="33441952"/>
      </c:barChart>
      <c:catAx>
        <c:axId val="1093185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33441952"/>
        <c:crosses val="autoZero"/>
        <c:auto val="1"/>
        <c:lblAlgn val="ctr"/>
        <c:lblOffset val="100"/>
        <c:noMultiLvlLbl val="0"/>
      </c:catAx>
      <c:valAx>
        <c:axId val="33441952"/>
        <c:scaling>
          <c:orientation val="minMax"/>
        </c:scaling>
        <c:delete val="1"/>
        <c:axPos val="b"/>
        <c:numFmt formatCode="0%" sourceLinked="1"/>
        <c:majorTickMark val="none"/>
        <c:minorTickMark val="none"/>
        <c:tickLblPos val="nextTo"/>
        <c:crossAx val="109318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28536B"/>
                </a:solidFill>
                <a:latin typeface="Open Sans" panose="020B0606030504020204" pitchFamily="34" charset="0"/>
                <a:ea typeface="Open Sans" panose="020B0606030504020204" pitchFamily="34" charset="0"/>
                <a:cs typeface="Open Sans" panose="020B0606030504020204" pitchFamily="34" charset="0"/>
              </a:defRPr>
            </a:pPr>
            <a:r>
              <a:rPr lang="en-US" sz="1600" b="0" i="0" dirty="0">
                <a:solidFill>
                  <a:srgbClr val="28536B"/>
                </a:solidFill>
                <a:latin typeface="Open Sans" panose="020B0606030504020204" pitchFamily="34" charset="0"/>
                <a:ea typeface="Open Sans" panose="020B0606030504020204" pitchFamily="34" charset="0"/>
                <a:cs typeface="Open Sans" panose="020B0606030504020204" pitchFamily="34" charset="0"/>
              </a:rPr>
              <a:t>If you live in the IE, you do not need a four-year degree to succeed</a:t>
            </a:r>
          </a:p>
        </c:rich>
      </c:tx>
      <c:overlay val="0"/>
      <c:spPr>
        <a:noFill/>
        <a:ln>
          <a:noFill/>
        </a:ln>
        <a:effectLst/>
      </c:spPr>
      <c:txPr>
        <a:bodyPr rot="0" spcFirstLastPara="1" vertOverflow="ellipsis" vert="horz" wrap="square" anchor="ctr" anchorCtr="1"/>
        <a:lstStyle/>
        <a:p>
          <a:pPr>
            <a:defRPr sz="1600" b="0" i="0" u="none" strike="noStrike" kern="1200" spc="0" baseline="0">
              <a:solidFill>
                <a:srgbClr val="28536B"/>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autoTitleDeleted val="0"/>
    <c:plotArea>
      <c:layout/>
      <c:doughnutChart>
        <c:varyColors val="1"/>
        <c:ser>
          <c:idx val="0"/>
          <c:order val="0"/>
          <c:tx>
            <c:strRef>
              <c:f>Sheet1!$B$1</c:f>
              <c:strCache>
                <c:ptCount val="1"/>
                <c:pt idx="0">
                  <c:v>Series 1</c:v>
                </c:pt>
              </c:strCache>
            </c:strRef>
          </c:tx>
          <c:spPr>
            <a:solidFill>
              <a:srgbClr val="85C0E6"/>
            </a:solidFill>
          </c:spPr>
          <c:dPt>
            <c:idx val="0"/>
            <c:bubble3D val="0"/>
            <c:spPr>
              <a:solidFill>
                <a:srgbClr val="D9B989"/>
              </a:solidFill>
              <a:ln>
                <a:noFill/>
              </a:ln>
              <a:effectLst/>
            </c:spPr>
            <c:extLst>
              <c:ext xmlns:c16="http://schemas.microsoft.com/office/drawing/2014/chart" uri="{C3380CC4-5D6E-409C-BE32-E72D297353CC}">
                <c16:uniqueId val="{00000000-471D-3D46-86C9-F6CEC1E73459}"/>
              </c:ext>
            </c:extLst>
          </c:dPt>
          <c:dPt>
            <c:idx val="1"/>
            <c:bubble3D val="0"/>
            <c:spPr>
              <a:solidFill>
                <a:srgbClr val="85C0E6"/>
              </a:solidFill>
              <a:ln>
                <a:noFill/>
              </a:ln>
              <a:effectLst/>
            </c:spPr>
            <c:extLst>
              <c:ext xmlns:c16="http://schemas.microsoft.com/office/drawing/2014/chart" uri="{C3380CC4-5D6E-409C-BE32-E72D297353CC}">
                <c16:uniqueId val="{00000003-4467-6C4D-BAA4-B0DC8E4FD75C}"/>
              </c:ext>
            </c:extLst>
          </c:dPt>
          <c:dLbls>
            <c:spPr>
              <a:noFill/>
              <a:ln>
                <a:noFill/>
              </a:ln>
              <a:effectLst/>
            </c:spPr>
            <c:txPr>
              <a:bodyPr rot="0" spcFirstLastPara="1" vertOverflow="ellipsis" vert="horz" wrap="square" lIns="38100" tIns="19050" rIns="38100" bIns="19050" anchor="ctr" anchorCtr="0">
                <a:spAutoFit/>
              </a:bodyPr>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showLegendKey val="1"/>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Agree</c:v>
                </c:pt>
                <c:pt idx="1">
                  <c:v>Disagree</c:v>
                </c:pt>
              </c:strCache>
            </c:strRef>
          </c:cat>
          <c:val>
            <c:numRef>
              <c:f>Sheet1!$B$2:$B$3</c:f>
              <c:numCache>
                <c:formatCode>0%</c:formatCode>
                <c:ptCount val="2"/>
                <c:pt idx="0">
                  <c:v>0.47</c:v>
                </c:pt>
                <c:pt idx="1">
                  <c:v>0.53</c:v>
                </c:pt>
              </c:numCache>
            </c:numRef>
          </c:val>
          <c:extLst>
            <c:ext xmlns:c16="http://schemas.microsoft.com/office/drawing/2014/chart" uri="{C3380CC4-5D6E-409C-BE32-E72D297353CC}">
              <c16:uniqueId val="{00000000-C4BB-7D42-9FB6-71FF56B1D9E0}"/>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Series 1</c:v>
                </c:pt>
              </c:strCache>
            </c:strRef>
          </c:tx>
          <c:spPr>
            <a:solidFill>
              <a:srgbClr val="EB853A"/>
            </a:solidFill>
          </c:spPr>
          <c:dPt>
            <c:idx val="0"/>
            <c:bubble3D val="0"/>
            <c:spPr>
              <a:solidFill>
                <a:srgbClr val="F55822"/>
              </a:solidFill>
              <a:ln>
                <a:noFill/>
              </a:ln>
              <a:effectLst/>
            </c:spPr>
            <c:extLst>
              <c:ext xmlns:c16="http://schemas.microsoft.com/office/drawing/2014/chart" uri="{C3380CC4-5D6E-409C-BE32-E72D297353CC}">
                <c16:uniqueId val="{00000000-471D-3D46-86C9-F6CEC1E73459}"/>
              </c:ext>
            </c:extLst>
          </c:dPt>
          <c:dPt>
            <c:idx val="1"/>
            <c:bubble3D val="0"/>
            <c:spPr>
              <a:solidFill>
                <a:srgbClr val="EB853A"/>
              </a:solidFill>
              <a:ln>
                <a:noFill/>
              </a:ln>
              <a:effectLst/>
            </c:spPr>
            <c:extLst>
              <c:ext xmlns:c16="http://schemas.microsoft.com/office/drawing/2014/chart" uri="{C3380CC4-5D6E-409C-BE32-E72D297353CC}">
                <c16:uniqueId val="{00000003-4467-6C4D-BAA4-B0DC8E4FD75C}"/>
              </c:ext>
            </c:extLst>
          </c:dPt>
          <c:dPt>
            <c:idx val="2"/>
            <c:bubble3D val="0"/>
            <c:spPr>
              <a:solidFill>
                <a:srgbClr val="DDD9C3"/>
              </a:solidFill>
              <a:ln>
                <a:noFill/>
              </a:ln>
              <a:effectLst/>
            </c:spPr>
            <c:extLst>
              <c:ext xmlns:c16="http://schemas.microsoft.com/office/drawing/2014/chart" uri="{C3380CC4-5D6E-409C-BE32-E72D297353CC}">
                <c16:uniqueId val="{00000001-471D-3D46-86C9-F6CEC1E73459}"/>
              </c:ext>
            </c:extLst>
          </c:dPt>
          <c:dPt>
            <c:idx val="3"/>
            <c:bubble3D val="0"/>
            <c:spPr>
              <a:solidFill>
                <a:srgbClr val="85C0E6"/>
              </a:solidFill>
              <a:ln>
                <a:noFill/>
              </a:ln>
              <a:effectLst/>
            </c:spPr>
            <c:extLst>
              <c:ext xmlns:c16="http://schemas.microsoft.com/office/drawing/2014/chart" uri="{C3380CC4-5D6E-409C-BE32-E72D297353CC}">
                <c16:uniqueId val="{00000002-471D-3D46-86C9-F6CEC1E73459}"/>
              </c:ext>
            </c:extLst>
          </c:dPt>
          <c:dPt>
            <c:idx val="4"/>
            <c:bubble3D val="0"/>
            <c:spPr>
              <a:solidFill>
                <a:srgbClr val="0A7ABF"/>
              </a:solidFill>
              <a:ln>
                <a:noFill/>
              </a:ln>
              <a:effectLst/>
            </c:spPr>
            <c:extLst>
              <c:ext xmlns:c16="http://schemas.microsoft.com/office/drawing/2014/chart" uri="{C3380CC4-5D6E-409C-BE32-E72D297353CC}">
                <c16:uniqueId val="{00000003-471D-3D46-86C9-F6CEC1E73459}"/>
              </c:ext>
            </c:extLst>
          </c:dPt>
          <c:cat>
            <c:strRef>
              <c:f>Sheet1!$A$2:$A$6</c:f>
              <c:strCache>
                <c:ptCount val="5"/>
                <c:pt idx="0">
                  <c:v>Very valuable</c:v>
                </c:pt>
                <c:pt idx="1">
                  <c:v>Somewhat valuable</c:v>
                </c:pt>
                <c:pt idx="2">
                  <c:v>Somewhat not valuable</c:v>
                </c:pt>
                <c:pt idx="3">
                  <c:v>Not valuable</c:v>
                </c:pt>
                <c:pt idx="4">
                  <c:v>Don't know</c:v>
                </c:pt>
              </c:strCache>
            </c:strRef>
          </c:cat>
          <c:val>
            <c:numRef>
              <c:f>Sheet1!$B$2:$B$6</c:f>
              <c:numCache>
                <c:formatCode>0%</c:formatCode>
                <c:ptCount val="5"/>
                <c:pt idx="0">
                  <c:v>0.44</c:v>
                </c:pt>
                <c:pt idx="1">
                  <c:v>0.42</c:v>
                </c:pt>
                <c:pt idx="2">
                  <c:v>0.08</c:v>
                </c:pt>
                <c:pt idx="3">
                  <c:v>0.05</c:v>
                </c:pt>
                <c:pt idx="4">
                  <c:v>0.02</c:v>
                </c:pt>
              </c:numCache>
            </c:numRef>
          </c:val>
          <c:extLst>
            <c:ext xmlns:c16="http://schemas.microsoft.com/office/drawing/2014/chart" uri="{C3380CC4-5D6E-409C-BE32-E72D297353CC}">
              <c16:uniqueId val="{00000000-C4BB-7D42-9FB6-71FF56B1D9E0}"/>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28536B"/>
                </a:solidFill>
                <a:latin typeface="Open Sans" panose="020B0606030504020204" pitchFamily="34" charset="0"/>
                <a:ea typeface="Open Sans" panose="020B0606030504020204" pitchFamily="34" charset="0"/>
                <a:cs typeface="Open Sans" panose="020B0606030504020204" pitchFamily="34" charset="0"/>
              </a:defRPr>
            </a:pPr>
            <a:r>
              <a:rPr lang="en-US" sz="1600" b="0" i="0" dirty="0">
                <a:solidFill>
                  <a:srgbClr val="28536B"/>
                </a:solidFill>
                <a:latin typeface="Open Sans" panose="020B0606030504020204" pitchFamily="34" charset="0"/>
                <a:ea typeface="Open Sans" panose="020B0606030504020204" pitchFamily="34" charset="0"/>
                <a:cs typeface="Open Sans" panose="020B0606030504020204" pitchFamily="34" charset="0"/>
              </a:rPr>
              <a:t>In your opinion, education beyond high school is necessary</a:t>
            </a:r>
          </a:p>
        </c:rich>
      </c:tx>
      <c:overlay val="0"/>
      <c:spPr>
        <a:noFill/>
        <a:ln>
          <a:noFill/>
        </a:ln>
        <a:effectLst/>
      </c:spPr>
      <c:txPr>
        <a:bodyPr rot="0" spcFirstLastPara="1" vertOverflow="ellipsis" vert="horz" wrap="square" anchor="ctr" anchorCtr="1"/>
        <a:lstStyle/>
        <a:p>
          <a:pPr>
            <a:defRPr sz="1600" b="0" i="0" u="none" strike="noStrike" kern="1200" spc="0" baseline="0">
              <a:solidFill>
                <a:srgbClr val="28536B"/>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autoTitleDeleted val="0"/>
    <c:plotArea>
      <c:layout/>
      <c:doughnutChart>
        <c:varyColors val="1"/>
        <c:ser>
          <c:idx val="0"/>
          <c:order val="0"/>
          <c:tx>
            <c:strRef>
              <c:f>Sheet1!$B$1</c:f>
              <c:strCache>
                <c:ptCount val="1"/>
                <c:pt idx="0">
                  <c:v>Series 1</c:v>
                </c:pt>
              </c:strCache>
            </c:strRef>
          </c:tx>
          <c:spPr>
            <a:solidFill>
              <a:srgbClr val="85C0E6"/>
            </a:solidFill>
          </c:spPr>
          <c:dPt>
            <c:idx val="0"/>
            <c:bubble3D val="0"/>
            <c:spPr>
              <a:solidFill>
                <a:srgbClr val="EB853A"/>
              </a:solidFill>
              <a:ln>
                <a:noFill/>
              </a:ln>
              <a:effectLst/>
            </c:spPr>
            <c:extLst>
              <c:ext xmlns:c16="http://schemas.microsoft.com/office/drawing/2014/chart" uri="{C3380CC4-5D6E-409C-BE32-E72D297353CC}">
                <c16:uniqueId val="{00000000-471D-3D46-86C9-F6CEC1E73459}"/>
              </c:ext>
            </c:extLst>
          </c:dPt>
          <c:dPt>
            <c:idx val="1"/>
            <c:bubble3D val="0"/>
            <c:spPr>
              <a:solidFill>
                <a:srgbClr val="85C0E6"/>
              </a:solidFill>
              <a:ln>
                <a:noFill/>
              </a:ln>
              <a:effectLst/>
            </c:spPr>
            <c:extLst>
              <c:ext xmlns:c16="http://schemas.microsoft.com/office/drawing/2014/chart" uri="{C3380CC4-5D6E-409C-BE32-E72D297353CC}">
                <c16:uniqueId val="{00000003-4467-6C4D-BAA4-B0DC8E4FD75C}"/>
              </c:ext>
            </c:extLst>
          </c:dPt>
          <c:dLbls>
            <c:spPr>
              <a:noFill/>
              <a:ln>
                <a:noFill/>
              </a:ln>
              <a:effectLst/>
            </c:spPr>
            <c:txPr>
              <a:bodyPr rot="0" spcFirstLastPara="1" vertOverflow="ellipsis" vert="horz" wrap="square" lIns="38100" tIns="19050" rIns="38100" bIns="19050" anchor="ctr" anchorCtr="0">
                <a:spAutoFit/>
              </a:bodyPr>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showLegendKey val="1"/>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Agree</c:v>
                </c:pt>
                <c:pt idx="1">
                  <c:v>Disagree</c:v>
                </c:pt>
              </c:strCache>
            </c:strRef>
          </c:cat>
          <c:val>
            <c:numRef>
              <c:f>Sheet1!$B$2:$B$3</c:f>
              <c:numCache>
                <c:formatCode>0%</c:formatCode>
                <c:ptCount val="2"/>
                <c:pt idx="0">
                  <c:v>0.77</c:v>
                </c:pt>
                <c:pt idx="1">
                  <c:v>0.23</c:v>
                </c:pt>
              </c:numCache>
            </c:numRef>
          </c:val>
          <c:extLst>
            <c:ext xmlns:c16="http://schemas.microsoft.com/office/drawing/2014/chart" uri="{C3380CC4-5D6E-409C-BE32-E72D297353CC}">
              <c16:uniqueId val="{00000000-C4BB-7D42-9FB6-71FF56B1D9E0}"/>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Very valuable</c:v>
                </c:pt>
              </c:strCache>
            </c:strRef>
          </c:tx>
          <c:spPr>
            <a:solidFill>
              <a:srgbClr val="EB853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18-25 years</c:v>
                </c:pt>
                <c:pt idx="1">
                  <c:v>26-35 years</c:v>
                </c:pt>
                <c:pt idx="2">
                  <c:v>36-45 years</c:v>
                </c:pt>
                <c:pt idx="3">
                  <c:v>46-55 years</c:v>
                </c:pt>
                <c:pt idx="4">
                  <c:v>56-65 years</c:v>
                </c:pt>
              </c:strCache>
            </c:strRef>
          </c:cat>
          <c:val>
            <c:numRef>
              <c:f>Sheet1!$B$2:$B$6</c:f>
              <c:numCache>
                <c:formatCode>0%</c:formatCode>
                <c:ptCount val="5"/>
                <c:pt idx="0">
                  <c:v>0.35</c:v>
                </c:pt>
                <c:pt idx="1">
                  <c:v>0.35</c:v>
                </c:pt>
                <c:pt idx="2">
                  <c:v>0.56999999999999995</c:v>
                </c:pt>
                <c:pt idx="3">
                  <c:v>0.59</c:v>
                </c:pt>
                <c:pt idx="4">
                  <c:v>0.51</c:v>
                </c:pt>
              </c:numCache>
            </c:numRef>
          </c:val>
          <c:extLst>
            <c:ext xmlns:c16="http://schemas.microsoft.com/office/drawing/2014/chart" uri="{C3380CC4-5D6E-409C-BE32-E72D297353CC}">
              <c16:uniqueId val="{00000000-1B47-F54B-86C2-3A58487A7365}"/>
            </c:ext>
          </c:extLst>
        </c:ser>
        <c:ser>
          <c:idx val="1"/>
          <c:order val="1"/>
          <c:tx>
            <c:strRef>
              <c:f>Sheet1!$C$1</c:f>
              <c:strCache>
                <c:ptCount val="1"/>
                <c:pt idx="0">
                  <c:v>Somewhat valuable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18-25 years</c:v>
                </c:pt>
                <c:pt idx="1">
                  <c:v>26-35 years</c:v>
                </c:pt>
                <c:pt idx="2">
                  <c:v>36-45 years</c:v>
                </c:pt>
                <c:pt idx="3">
                  <c:v>46-55 years</c:v>
                </c:pt>
                <c:pt idx="4">
                  <c:v>56-65 years</c:v>
                </c:pt>
              </c:strCache>
            </c:strRef>
          </c:cat>
          <c:val>
            <c:numRef>
              <c:f>Sheet1!$C$2:$C$6</c:f>
              <c:numCache>
                <c:formatCode>0%</c:formatCode>
                <c:ptCount val="5"/>
                <c:pt idx="0">
                  <c:v>0.45</c:v>
                </c:pt>
                <c:pt idx="1">
                  <c:v>0.49</c:v>
                </c:pt>
                <c:pt idx="2">
                  <c:v>0.33</c:v>
                </c:pt>
                <c:pt idx="3">
                  <c:v>0.32</c:v>
                </c:pt>
                <c:pt idx="4">
                  <c:v>0.35</c:v>
                </c:pt>
              </c:numCache>
            </c:numRef>
          </c:val>
          <c:extLst>
            <c:ext xmlns:c16="http://schemas.microsoft.com/office/drawing/2014/chart" uri="{C3380CC4-5D6E-409C-BE32-E72D297353CC}">
              <c16:uniqueId val="{00000000-C385-C34B-B377-0FBC6EBB06FC}"/>
            </c:ext>
          </c:extLst>
        </c:ser>
        <c:ser>
          <c:idx val="2"/>
          <c:order val="2"/>
          <c:tx>
            <c:strRef>
              <c:f>Sheet1!$D$1</c:f>
              <c:strCache>
                <c:ptCount val="1"/>
                <c:pt idx="0">
                  <c:v>Somewhat not valuable</c:v>
                </c:pt>
              </c:strCache>
            </c:strRef>
          </c:tx>
          <c:spPr>
            <a:solidFill>
              <a:srgbClr val="F558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18-25 years</c:v>
                </c:pt>
                <c:pt idx="1">
                  <c:v>26-35 years</c:v>
                </c:pt>
                <c:pt idx="2">
                  <c:v>36-45 years</c:v>
                </c:pt>
                <c:pt idx="3">
                  <c:v>46-55 years</c:v>
                </c:pt>
                <c:pt idx="4">
                  <c:v>56-65 years</c:v>
                </c:pt>
              </c:strCache>
            </c:strRef>
          </c:cat>
          <c:val>
            <c:numRef>
              <c:f>Sheet1!$D$2:$D$6</c:f>
              <c:numCache>
                <c:formatCode>0%</c:formatCode>
                <c:ptCount val="5"/>
                <c:pt idx="0">
                  <c:v>0.1</c:v>
                </c:pt>
                <c:pt idx="1">
                  <c:v>0.1</c:v>
                </c:pt>
                <c:pt idx="2">
                  <c:v>0.05</c:v>
                </c:pt>
                <c:pt idx="3">
                  <c:v>0.03</c:v>
                </c:pt>
                <c:pt idx="4">
                  <c:v>0.11</c:v>
                </c:pt>
              </c:numCache>
            </c:numRef>
          </c:val>
          <c:extLst>
            <c:ext xmlns:c16="http://schemas.microsoft.com/office/drawing/2014/chart" uri="{C3380CC4-5D6E-409C-BE32-E72D297353CC}">
              <c16:uniqueId val="{00000001-C385-C34B-B377-0FBC6EBB06FC}"/>
            </c:ext>
          </c:extLst>
        </c:ser>
        <c:ser>
          <c:idx val="3"/>
          <c:order val="3"/>
          <c:tx>
            <c:strRef>
              <c:f>Sheet1!$E$1</c:f>
              <c:strCache>
                <c:ptCount val="1"/>
                <c:pt idx="0">
                  <c:v>Not valuable</c:v>
                </c:pt>
              </c:strCache>
            </c:strRef>
          </c:tx>
          <c:spPr>
            <a:solidFill>
              <a:srgbClr val="FAC0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18-25 years</c:v>
                </c:pt>
                <c:pt idx="1">
                  <c:v>26-35 years</c:v>
                </c:pt>
                <c:pt idx="2">
                  <c:v>36-45 years</c:v>
                </c:pt>
                <c:pt idx="3">
                  <c:v>46-55 years</c:v>
                </c:pt>
                <c:pt idx="4">
                  <c:v>56-65 years</c:v>
                </c:pt>
              </c:strCache>
            </c:strRef>
          </c:cat>
          <c:val>
            <c:numRef>
              <c:f>Sheet1!$E$2:$E$6</c:f>
              <c:numCache>
                <c:formatCode>0%</c:formatCode>
                <c:ptCount val="5"/>
                <c:pt idx="0">
                  <c:v>7.0000000000000007E-2</c:v>
                </c:pt>
                <c:pt idx="1">
                  <c:v>0.04</c:v>
                </c:pt>
                <c:pt idx="2">
                  <c:v>0.04</c:v>
                </c:pt>
                <c:pt idx="3">
                  <c:v>0.04</c:v>
                </c:pt>
                <c:pt idx="4">
                  <c:v>0.03</c:v>
                </c:pt>
              </c:numCache>
            </c:numRef>
          </c:val>
          <c:extLst>
            <c:ext xmlns:c16="http://schemas.microsoft.com/office/drawing/2014/chart" uri="{C3380CC4-5D6E-409C-BE32-E72D297353CC}">
              <c16:uniqueId val="{00000002-C385-C34B-B377-0FBC6EBB06FC}"/>
            </c:ext>
          </c:extLst>
        </c:ser>
        <c:ser>
          <c:idx val="4"/>
          <c:order val="4"/>
          <c:tx>
            <c:strRef>
              <c:f>Sheet1!$F$1</c:f>
              <c:strCache>
                <c:ptCount val="1"/>
                <c:pt idx="0">
                  <c:v>Don't know</c:v>
                </c:pt>
              </c:strCache>
            </c:strRef>
          </c:tx>
          <c:spPr>
            <a:solidFill>
              <a:srgbClr val="85C0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18-25 years</c:v>
                </c:pt>
                <c:pt idx="1">
                  <c:v>26-35 years</c:v>
                </c:pt>
                <c:pt idx="2">
                  <c:v>36-45 years</c:v>
                </c:pt>
                <c:pt idx="3">
                  <c:v>46-55 years</c:v>
                </c:pt>
                <c:pt idx="4">
                  <c:v>56-65 years</c:v>
                </c:pt>
              </c:strCache>
            </c:strRef>
          </c:cat>
          <c:val>
            <c:numRef>
              <c:f>Sheet1!$F$2:$F$6</c:f>
              <c:numCache>
                <c:formatCode>0%</c:formatCode>
                <c:ptCount val="5"/>
                <c:pt idx="0">
                  <c:v>0.04</c:v>
                </c:pt>
                <c:pt idx="1">
                  <c:v>0.02</c:v>
                </c:pt>
                <c:pt idx="2">
                  <c:v>0.01</c:v>
                </c:pt>
                <c:pt idx="3">
                  <c:v>0.03</c:v>
                </c:pt>
                <c:pt idx="4">
                  <c:v>0</c:v>
                </c:pt>
              </c:numCache>
            </c:numRef>
          </c:val>
          <c:extLst>
            <c:ext xmlns:c16="http://schemas.microsoft.com/office/drawing/2014/chart" uri="{C3380CC4-5D6E-409C-BE32-E72D297353CC}">
              <c16:uniqueId val="{00000003-C385-C34B-B377-0FBC6EBB06FC}"/>
            </c:ext>
          </c:extLst>
        </c:ser>
        <c:dLbls>
          <c:showLegendKey val="0"/>
          <c:showVal val="0"/>
          <c:showCatName val="0"/>
          <c:showSerName val="0"/>
          <c:showPercent val="0"/>
          <c:showBubbleSize val="0"/>
        </c:dLbls>
        <c:gapWidth val="73"/>
        <c:overlap val="-27"/>
        <c:axId val="31017760"/>
        <c:axId val="31151904"/>
      </c:barChart>
      <c:catAx>
        <c:axId val="31017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31151904"/>
        <c:crosses val="autoZero"/>
        <c:auto val="1"/>
        <c:lblAlgn val="ctr"/>
        <c:lblOffset val="100"/>
        <c:noMultiLvlLbl val="0"/>
      </c:catAx>
      <c:valAx>
        <c:axId val="31151904"/>
        <c:scaling>
          <c:orientation val="minMax"/>
        </c:scaling>
        <c:delete val="1"/>
        <c:axPos val="l"/>
        <c:numFmt formatCode="0%" sourceLinked="1"/>
        <c:majorTickMark val="none"/>
        <c:minorTickMark val="none"/>
        <c:tickLblPos val="nextTo"/>
        <c:crossAx val="31017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EB853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Plan my career</c:v>
                </c:pt>
                <c:pt idx="1">
                  <c:v>Manage my finances</c:v>
                </c:pt>
                <c:pt idx="2">
                  <c:v>Care for my mental health</c:v>
                </c:pt>
                <c:pt idx="3">
                  <c:v>Care for my physical health</c:v>
                </c:pt>
                <c:pt idx="4">
                  <c:v>Support my long-term financial goals</c:v>
                </c:pt>
                <c:pt idx="5">
                  <c:v>Support my basic needs today</c:v>
                </c:pt>
                <c:pt idx="6">
                  <c:v>Support my family's basic needs today</c:v>
                </c:pt>
              </c:strCache>
            </c:strRef>
          </c:cat>
          <c:val>
            <c:numRef>
              <c:f>Sheet1!$B$2:$B$8</c:f>
              <c:numCache>
                <c:formatCode>0%</c:formatCode>
                <c:ptCount val="7"/>
                <c:pt idx="0">
                  <c:v>0.15</c:v>
                </c:pt>
                <c:pt idx="1">
                  <c:v>0.05</c:v>
                </c:pt>
                <c:pt idx="2">
                  <c:v>0.04</c:v>
                </c:pt>
                <c:pt idx="3">
                  <c:v>0.03</c:v>
                </c:pt>
                <c:pt idx="4">
                  <c:v>0.3</c:v>
                </c:pt>
                <c:pt idx="5">
                  <c:v>0.16</c:v>
                </c:pt>
                <c:pt idx="6">
                  <c:v>0.23</c:v>
                </c:pt>
              </c:numCache>
            </c:numRef>
          </c:val>
          <c:extLst>
            <c:ext xmlns:c16="http://schemas.microsoft.com/office/drawing/2014/chart" uri="{C3380CC4-5D6E-409C-BE32-E72D297353CC}">
              <c16:uniqueId val="{00000000-1B47-F54B-86C2-3A58487A7365}"/>
            </c:ext>
          </c:extLst>
        </c:ser>
        <c:dLbls>
          <c:showLegendKey val="0"/>
          <c:showVal val="0"/>
          <c:showCatName val="0"/>
          <c:showSerName val="0"/>
          <c:showPercent val="0"/>
          <c:showBubbleSize val="0"/>
        </c:dLbls>
        <c:gapWidth val="73"/>
        <c:overlap val="-27"/>
        <c:axId val="31017760"/>
        <c:axId val="31151904"/>
      </c:barChart>
      <c:catAx>
        <c:axId val="31017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31151904"/>
        <c:crosses val="autoZero"/>
        <c:auto val="1"/>
        <c:lblAlgn val="ctr"/>
        <c:lblOffset val="100"/>
        <c:noMultiLvlLbl val="0"/>
      </c:catAx>
      <c:valAx>
        <c:axId val="31151904"/>
        <c:scaling>
          <c:orientation val="minMax"/>
        </c:scaling>
        <c:delete val="1"/>
        <c:axPos val="l"/>
        <c:numFmt formatCode="0%" sourceLinked="1"/>
        <c:majorTickMark val="none"/>
        <c:minorTickMark val="none"/>
        <c:tickLblPos val="nextTo"/>
        <c:crossAx val="31017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28536B"/>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More students start low-income and end up high-income</c:v>
                </c:pt>
                <c:pt idx="1">
                  <c:v>High average student income 10 years after graduation</c:v>
                </c:pt>
                <c:pt idx="2">
                  <c:v>College/University size</c:v>
                </c:pt>
                <c:pt idx="3">
                  <c:v>Diversity (e.g., racial, economic)</c:v>
                </c:pt>
                <c:pt idx="4">
                  <c:v>Campus safety</c:v>
                </c:pt>
                <c:pt idx="5">
                  <c:v>Opportunities to engage socially (e.g., clubs, athletics, parties)</c:v>
                </c:pt>
                <c:pt idx="6">
                  <c:v>Knowing someone who attends</c:v>
                </c:pt>
                <c:pt idx="7">
                  <c:v>Ability to participate in research</c:v>
                </c:pt>
                <c:pt idx="8">
                  <c:v>Programs/Majors offered</c:v>
                </c:pt>
                <c:pt idx="9">
                  <c:v>Academic profile/classroom experience (e.g., graduation rate, student/faculty ratio)</c:v>
                </c:pt>
                <c:pt idx="10">
                  <c:v>Cost (e.g., tuition, fees, housing)</c:v>
                </c:pt>
                <c:pt idx="11">
                  <c:v>Financial aid available</c:v>
                </c:pt>
                <c:pt idx="12">
                  <c:v>Location</c:v>
                </c:pt>
              </c:strCache>
            </c:strRef>
          </c:cat>
          <c:val>
            <c:numRef>
              <c:f>Sheet1!$B$2:$B$14</c:f>
              <c:numCache>
                <c:formatCode>0%</c:formatCode>
                <c:ptCount val="13"/>
                <c:pt idx="0">
                  <c:v>0.13</c:v>
                </c:pt>
                <c:pt idx="1">
                  <c:v>0.11</c:v>
                </c:pt>
                <c:pt idx="2">
                  <c:v>0.11</c:v>
                </c:pt>
                <c:pt idx="3">
                  <c:v>0.22</c:v>
                </c:pt>
                <c:pt idx="4">
                  <c:v>0.34</c:v>
                </c:pt>
                <c:pt idx="5">
                  <c:v>0.15</c:v>
                </c:pt>
                <c:pt idx="6">
                  <c:v>0.08</c:v>
                </c:pt>
                <c:pt idx="7">
                  <c:v>0.14000000000000001</c:v>
                </c:pt>
                <c:pt idx="8">
                  <c:v>0.56999999999999995</c:v>
                </c:pt>
                <c:pt idx="9">
                  <c:v>0.31</c:v>
                </c:pt>
                <c:pt idx="10">
                  <c:v>0.67</c:v>
                </c:pt>
                <c:pt idx="11">
                  <c:v>0.59</c:v>
                </c:pt>
                <c:pt idx="12">
                  <c:v>0.55000000000000004</c:v>
                </c:pt>
              </c:numCache>
            </c:numRef>
          </c:val>
          <c:extLst>
            <c:ext xmlns:c16="http://schemas.microsoft.com/office/drawing/2014/chart" uri="{C3380CC4-5D6E-409C-BE32-E72D297353CC}">
              <c16:uniqueId val="{00000000-C4BB-7D42-9FB6-71FF56B1D9E0}"/>
            </c:ext>
          </c:extLst>
        </c:ser>
        <c:dLbls>
          <c:showLegendKey val="0"/>
          <c:showVal val="0"/>
          <c:showCatName val="0"/>
          <c:showSerName val="0"/>
          <c:showPercent val="0"/>
          <c:showBubbleSize val="0"/>
        </c:dLbls>
        <c:gapWidth val="55"/>
        <c:axId val="109318512"/>
        <c:axId val="33441952"/>
      </c:barChart>
      <c:catAx>
        <c:axId val="1093185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33441952"/>
        <c:crosses val="autoZero"/>
        <c:auto val="1"/>
        <c:lblAlgn val="ctr"/>
        <c:lblOffset val="100"/>
        <c:noMultiLvlLbl val="0"/>
      </c:catAx>
      <c:valAx>
        <c:axId val="33441952"/>
        <c:scaling>
          <c:orientation val="minMax"/>
        </c:scaling>
        <c:delete val="1"/>
        <c:axPos val="b"/>
        <c:numFmt formatCode="0%" sourceLinked="1"/>
        <c:majorTickMark val="none"/>
        <c:minorTickMark val="none"/>
        <c:tickLblPos val="nextTo"/>
        <c:crossAx val="1093185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Series 1</c:v>
                </c:pt>
              </c:strCache>
            </c:strRef>
          </c:tx>
          <c:spPr>
            <a:solidFill>
              <a:srgbClr val="EB853A"/>
            </a:solidFill>
          </c:spPr>
          <c:dPt>
            <c:idx val="0"/>
            <c:bubble3D val="0"/>
            <c:spPr>
              <a:solidFill>
                <a:srgbClr val="FAC090"/>
              </a:solidFill>
              <a:ln>
                <a:noFill/>
              </a:ln>
              <a:effectLst/>
            </c:spPr>
            <c:extLst>
              <c:ext xmlns:c16="http://schemas.microsoft.com/office/drawing/2014/chart" uri="{C3380CC4-5D6E-409C-BE32-E72D297353CC}">
                <c16:uniqueId val="{00000000-471D-3D46-86C9-F6CEC1E73459}"/>
              </c:ext>
            </c:extLst>
          </c:dPt>
          <c:dPt>
            <c:idx val="1"/>
            <c:bubble3D val="0"/>
            <c:spPr>
              <a:solidFill>
                <a:srgbClr val="EB853A"/>
              </a:solidFill>
              <a:ln>
                <a:noFill/>
              </a:ln>
              <a:effectLst/>
            </c:spPr>
            <c:extLst>
              <c:ext xmlns:c16="http://schemas.microsoft.com/office/drawing/2014/chart" uri="{C3380CC4-5D6E-409C-BE32-E72D297353CC}">
                <c16:uniqueId val="{00000003-6AAC-304A-B2F8-7AEBD4B7266D}"/>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Not applied</c:v>
                </c:pt>
                <c:pt idx="1">
                  <c:v>Applied but not enrolled</c:v>
                </c:pt>
              </c:strCache>
            </c:strRef>
          </c:cat>
          <c:val>
            <c:numRef>
              <c:f>Sheet1!$B$2:$B$3</c:f>
              <c:numCache>
                <c:formatCode>0%</c:formatCode>
                <c:ptCount val="2"/>
                <c:pt idx="0">
                  <c:v>0.38</c:v>
                </c:pt>
                <c:pt idx="1">
                  <c:v>0.62</c:v>
                </c:pt>
              </c:numCache>
            </c:numRef>
          </c:val>
          <c:extLst>
            <c:ext xmlns:c16="http://schemas.microsoft.com/office/drawing/2014/chart" uri="{C3380CC4-5D6E-409C-BE32-E72D297353CC}">
              <c16:uniqueId val="{00000000-C4BB-7D42-9FB6-71FF56B1D9E0}"/>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28536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None of the above</c:v>
                </c:pt>
                <c:pt idx="1">
                  <c:v>Need to care for personal health or for other adult</c:v>
                </c:pt>
                <c:pt idx="2">
                  <c:v>Would take too long to get a degree/certificate</c:v>
                </c:pt>
                <c:pt idx="3">
                  <c:v>Favorable job market (easy to find a good job not requiring a degree)</c:v>
                </c:pt>
                <c:pt idx="4">
                  <c:v>Childcare responsibilities</c:v>
                </c:pt>
                <c:pt idx="5">
                  <c:v>Fear of not being prepared for courses other than Math</c:v>
                </c:pt>
                <c:pt idx="6">
                  <c:v>Fear of not being prepared for Math courses</c:v>
                </c:pt>
                <c:pt idx="7">
                  <c:v>Work conflicts/need to work</c:v>
                </c:pt>
                <c:pt idx="8">
                  <c:v>Inflation makes it less affordable</c:v>
                </c:pt>
                <c:pt idx="9">
                  <c:v>Cost of degree/program (tuition, fees, etc.)</c:v>
                </c:pt>
                <c:pt idx="10">
                  <c:v>Not enough financial aid</c:v>
                </c:pt>
                <c:pt idx="11">
                  <c:v>Experience with college/university</c:v>
                </c:pt>
                <c:pt idx="12">
                  <c:v>Fear of residency status being questioned</c:v>
                </c:pt>
              </c:strCache>
            </c:strRef>
          </c:cat>
          <c:val>
            <c:numRef>
              <c:f>Sheet1!$B$2:$B$14</c:f>
              <c:numCache>
                <c:formatCode>0%</c:formatCode>
                <c:ptCount val="13"/>
                <c:pt idx="0">
                  <c:v>0.13</c:v>
                </c:pt>
                <c:pt idx="1">
                  <c:v>0.1</c:v>
                </c:pt>
                <c:pt idx="2">
                  <c:v>0.12</c:v>
                </c:pt>
                <c:pt idx="3">
                  <c:v>0.06</c:v>
                </c:pt>
                <c:pt idx="4">
                  <c:v>0.13</c:v>
                </c:pt>
                <c:pt idx="5">
                  <c:v>0.08</c:v>
                </c:pt>
                <c:pt idx="6">
                  <c:v>0.12</c:v>
                </c:pt>
                <c:pt idx="7">
                  <c:v>0.31</c:v>
                </c:pt>
                <c:pt idx="8">
                  <c:v>0.19</c:v>
                </c:pt>
                <c:pt idx="9">
                  <c:v>0.37</c:v>
                </c:pt>
                <c:pt idx="10">
                  <c:v>0.4</c:v>
                </c:pt>
                <c:pt idx="11">
                  <c:v>0.15</c:v>
                </c:pt>
                <c:pt idx="12">
                  <c:v>0.01</c:v>
                </c:pt>
              </c:numCache>
            </c:numRef>
          </c:val>
          <c:extLst>
            <c:ext xmlns:c16="http://schemas.microsoft.com/office/drawing/2014/chart" uri="{C3380CC4-5D6E-409C-BE32-E72D297353CC}">
              <c16:uniqueId val="{00000000-C4BB-7D42-9FB6-71FF56B1D9E0}"/>
            </c:ext>
          </c:extLst>
        </c:ser>
        <c:dLbls>
          <c:showLegendKey val="0"/>
          <c:showVal val="0"/>
          <c:showCatName val="0"/>
          <c:showSerName val="0"/>
          <c:showPercent val="0"/>
          <c:showBubbleSize val="0"/>
        </c:dLbls>
        <c:gapWidth val="55"/>
        <c:axId val="109318512"/>
        <c:axId val="33441952"/>
      </c:barChart>
      <c:catAx>
        <c:axId val="1093185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33441952"/>
        <c:crosses val="autoZero"/>
        <c:auto val="1"/>
        <c:lblAlgn val="ctr"/>
        <c:lblOffset val="100"/>
        <c:noMultiLvlLbl val="0"/>
      </c:catAx>
      <c:valAx>
        <c:axId val="33441952"/>
        <c:scaling>
          <c:orientation val="minMax"/>
        </c:scaling>
        <c:delete val="1"/>
        <c:axPos val="b"/>
        <c:numFmt formatCode="0%" sourceLinked="1"/>
        <c:majorTickMark val="none"/>
        <c:minorTickMark val="none"/>
        <c:tickLblPos val="nextTo"/>
        <c:crossAx val="1093185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0.7214</cdr:x>
      <cdr:y>0.26502</cdr:y>
    </cdr:from>
    <cdr:to>
      <cdr:x>0.92596</cdr:x>
      <cdr:y>0.38925</cdr:y>
    </cdr:to>
    <cdr:sp macro="" textlink="">
      <cdr:nvSpPr>
        <cdr:cNvPr id="2" name="TextBox 1">
          <a:extLst xmlns:a="http://schemas.openxmlformats.org/drawingml/2006/main">
            <a:ext uri="{FF2B5EF4-FFF2-40B4-BE49-F238E27FC236}">
              <a16:creationId xmlns:a16="http://schemas.microsoft.com/office/drawing/2014/main" id="{14A1767E-BDB2-C878-B3EE-C7E4B12238CD}"/>
            </a:ext>
          </a:extLst>
        </cdr:cNvPr>
        <cdr:cNvSpPr txBox="1"/>
      </cdr:nvSpPr>
      <cdr:spPr>
        <a:xfrm xmlns:a="http://schemas.openxmlformats.org/drawingml/2006/main">
          <a:off x="4455309" y="923981"/>
          <a:ext cx="1263316" cy="43313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b="0" i="0" dirty="0">
              <a:solidFill>
                <a:srgbClr val="F55822"/>
              </a:solidFill>
              <a:latin typeface="Open Sans" panose="020B0606030504020204" pitchFamily="34" charset="0"/>
              <a:ea typeface="Open Sans" panose="020B0606030504020204" pitchFamily="34" charset="0"/>
              <a:cs typeface="Open Sans" panose="020B0606030504020204" pitchFamily="34" charset="0"/>
            </a:rPr>
            <a:t>Very valuable</a:t>
          </a:r>
        </a:p>
        <a:p xmlns:a="http://schemas.openxmlformats.org/drawingml/2006/main">
          <a:pPr algn="ctr"/>
          <a:r>
            <a:rPr lang="en-US" b="0" i="0" dirty="0">
              <a:solidFill>
                <a:srgbClr val="F55822"/>
              </a:solidFill>
              <a:latin typeface="Open Sans" panose="020B0606030504020204" pitchFamily="34" charset="0"/>
              <a:ea typeface="Open Sans" panose="020B0606030504020204" pitchFamily="34" charset="0"/>
              <a:cs typeface="Open Sans" panose="020B0606030504020204" pitchFamily="34" charset="0"/>
            </a:rPr>
            <a:t>44%</a:t>
          </a:r>
        </a:p>
      </cdr:txBody>
    </cdr:sp>
  </cdr:relSizeAnchor>
  <cdr:relSizeAnchor xmlns:cdr="http://schemas.openxmlformats.org/drawingml/2006/chartDrawing">
    <cdr:from>
      <cdr:x>0.08699</cdr:x>
      <cdr:y>0.683</cdr:y>
    </cdr:from>
    <cdr:to>
      <cdr:x>0.29155</cdr:x>
      <cdr:y>0.87283</cdr:y>
    </cdr:to>
    <cdr:sp macro="" textlink="">
      <cdr:nvSpPr>
        <cdr:cNvPr id="3" name="TextBox 1">
          <a:extLst xmlns:a="http://schemas.openxmlformats.org/drawingml/2006/main">
            <a:ext uri="{FF2B5EF4-FFF2-40B4-BE49-F238E27FC236}">
              <a16:creationId xmlns:a16="http://schemas.microsoft.com/office/drawing/2014/main" id="{60D51422-23E1-304B-039D-7048DF2B311E}"/>
            </a:ext>
          </a:extLst>
        </cdr:cNvPr>
        <cdr:cNvSpPr txBox="1"/>
      </cdr:nvSpPr>
      <cdr:spPr>
        <a:xfrm xmlns:a="http://schemas.openxmlformats.org/drawingml/2006/main">
          <a:off x="537255" y="2381276"/>
          <a:ext cx="1263316" cy="66184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0" i="0" dirty="0">
              <a:solidFill>
                <a:srgbClr val="F55822"/>
              </a:solidFill>
              <a:latin typeface="Open Sans" panose="020B0606030504020204" pitchFamily="34" charset="0"/>
              <a:ea typeface="Open Sans" panose="020B0606030504020204" pitchFamily="34" charset="0"/>
              <a:cs typeface="Open Sans" panose="020B0606030504020204" pitchFamily="34" charset="0"/>
            </a:rPr>
            <a:t>Somewhat valuable</a:t>
          </a:r>
        </a:p>
        <a:p xmlns:a="http://schemas.openxmlformats.org/drawingml/2006/main">
          <a:pPr algn="ctr"/>
          <a:r>
            <a:rPr lang="en-US" b="0" i="0" dirty="0">
              <a:solidFill>
                <a:srgbClr val="F55822"/>
              </a:solidFill>
              <a:latin typeface="Open Sans" panose="020B0606030504020204" pitchFamily="34" charset="0"/>
              <a:ea typeface="Open Sans" panose="020B0606030504020204" pitchFamily="34" charset="0"/>
              <a:cs typeface="Open Sans" panose="020B0606030504020204" pitchFamily="34" charset="0"/>
            </a:rPr>
            <a:t>42%</a:t>
          </a:r>
        </a:p>
      </cdr:txBody>
    </cdr:sp>
  </cdr:relSizeAnchor>
  <cdr:relSizeAnchor xmlns:cdr="http://schemas.openxmlformats.org/drawingml/2006/chartDrawing">
    <cdr:from>
      <cdr:x>0.16241</cdr:x>
      <cdr:y>0.04028</cdr:y>
    </cdr:from>
    <cdr:to>
      <cdr:x>0.36697</cdr:x>
      <cdr:y>0.20325</cdr:y>
    </cdr:to>
    <cdr:sp macro="" textlink="">
      <cdr:nvSpPr>
        <cdr:cNvPr id="4" name="TextBox 1">
          <a:extLst xmlns:a="http://schemas.openxmlformats.org/drawingml/2006/main">
            <a:ext uri="{FF2B5EF4-FFF2-40B4-BE49-F238E27FC236}">
              <a16:creationId xmlns:a16="http://schemas.microsoft.com/office/drawing/2014/main" id="{B448A8A3-05ED-E849-208F-C963AA711422}"/>
            </a:ext>
          </a:extLst>
        </cdr:cNvPr>
        <cdr:cNvSpPr txBox="1"/>
      </cdr:nvSpPr>
      <cdr:spPr>
        <a:xfrm xmlns:a="http://schemas.openxmlformats.org/drawingml/2006/main">
          <a:off x="1003049" y="140421"/>
          <a:ext cx="1263316" cy="56821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0" i="0" dirty="0">
              <a:solidFill>
                <a:srgbClr val="F55822"/>
              </a:solidFill>
              <a:latin typeface="Open Sans" panose="020B0606030504020204" pitchFamily="34" charset="0"/>
              <a:ea typeface="Open Sans" panose="020B0606030504020204" pitchFamily="34" charset="0"/>
              <a:cs typeface="Open Sans" panose="020B0606030504020204" pitchFamily="34" charset="0"/>
            </a:rPr>
            <a:t>Somewhat not valuable</a:t>
          </a:r>
        </a:p>
        <a:p xmlns:a="http://schemas.openxmlformats.org/drawingml/2006/main">
          <a:pPr algn="ctr"/>
          <a:r>
            <a:rPr lang="en-US" b="0" i="0" dirty="0">
              <a:solidFill>
                <a:srgbClr val="F55822"/>
              </a:solidFill>
              <a:latin typeface="Open Sans" panose="020B0606030504020204" pitchFamily="34" charset="0"/>
              <a:ea typeface="Open Sans" panose="020B0606030504020204" pitchFamily="34" charset="0"/>
              <a:cs typeface="Open Sans" panose="020B0606030504020204" pitchFamily="34" charset="0"/>
            </a:rPr>
            <a:t>8%</a:t>
          </a:r>
        </a:p>
      </cdr:txBody>
    </cdr:sp>
  </cdr:relSizeAnchor>
  <cdr:relSizeAnchor xmlns:cdr="http://schemas.openxmlformats.org/drawingml/2006/chartDrawing">
    <cdr:from>
      <cdr:x>0.48509</cdr:x>
      <cdr:y>0</cdr:y>
    </cdr:from>
    <cdr:to>
      <cdr:x>0.54743</cdr:x>
      <cdr:y>0.09789</cdr:y>
    </cdr:to>
    <cdr:cxnSp macro="">
      <cdr:nvCxnSpPr>
        <cdr:cNvPr id="6" name="Straight Connector 5">
          <a:extLst xmlns:a="http://schemas.openxmlformats.org/drawingml/2006/main">
            <a:ext uri="{FF2B5EF4-FFF2-40B4-BE49-F238E27FC236}">
              <a16:creationId xmlns:a16="http://schemas.microsoft.com/office/drawing/2014/main" id="{C1898707-3108-9AC9-A7BF-279FA8449837}"/>
            </a:ext>
          </a:extLst>
        </cdr:cNvPr>
        <cdr:cNvCxnSpPr/>
      </cdr:nvCxnSpPr>
      <cdr:spPr>
        <a:xfrm xmlns:a="http://schemas.openxmlformats.org/drawingml/2006/main" flipH="1">
          <a:off x="2995864" y="0"/>
          <a:ext cx="385011" cy="341280"/>
        </a:xfrm>
        <a:prstGeom xmlns:a="http://schemas.openxmlformats.org/drawingml/2006/main" prst="line">
          <a:avLst/>
        </a:prstGeom>
        <a:ln xmlns:a="http://schemas.openxmlformats.org/drawingml/2006/main">
          <a:solidFill>
            <a:srgbClr val="28536B"/>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EC9B21-B3E6-8845-862A-AE556E4156B1}" type="datetimeFigureOut">
              <a:rPr lang="en-US" smtClean="0"/>
              <a:t>3/1/24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8104F0-D1FC-AA4B-B05E-14FF35967053}" type="slidenum">
              <a:rPr lang="en-US" smtClean="0"/>
              <a:t>‹#›</a:t>
            </a:fld>
            <a:endParaRPr lang="en-US"/>
          </a:p>
        </p:txBody>
      </p:sp>
    </p:spTree>
    <p:extLst>
      <p:ext uri="{BB962C8B-B14F-4D97-AF65-F5344CB8AC3E}">
        <p14:creationId xmlns:p14="http://schemas.microsoft.com/office/powerpoint/2010/main" val="931706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8104F0-D1FC-AA4B-B05E-14FF35967053}" type="slidenum">
              <a:rPr lang="en-US" smtClean="0"/>
              <a:t>1</a:t>
            </a:fld>
            <a:endParaRPr lang="en-US"/>
          </a:p>
        </p:txBody>
      </p:sp>
    </p:spTree>
    <p:extLst>
      <p:ext uri="{BB962C8B-B14F-4D97-AF65-F5344CB8AC3E}">
        <p14:creationId xmlns:p14="http://schemas.microsoft.com/office/powerpoint/2010/main" val="286388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a:buChar char="•"/>
            </a:pPr>
            <a:endParaRPr lang="en-US" sz="1200" dirty="0"/>
          </a:p>
          <a:p>
            <a:endParaRPr lang="en-US" dirty="0"/>
          </a:p>
        </p:txBody>
      </p:sp>
      <p:sp>
        <p:nvSpPr>
          <p:cNvPr id="4" name="Slide Number Placeholder 3"/>
          <p:cNvSpPr>
            <a:spLocks noGrp="1"/>
          </p:cNvSpPr>
          <p:nvPr>
            <p:ph type="sldNum" sz="quarter" idx="5"/>
          </p:nvPr>
        </p:nvSpPr>
        <p:spPr/>
        <p:txBody>
          <a:bodyPr/>
          <a:lstStyle/>
          <a:p>
            <a:fld id="{948104F0-D1FC-AA4B-B05E-14FF35967053}" type="slidenum">
              <a:rPr lang="en-US" smtClean="0"/>
              <a:t>10</a:t>
            </a:fld>
            <a:endParaRPr lang="en-US"/>
          </a:p>
        </p:txBody>
      </p:sp>
    </p:spTree>
    <p:extLst>
      <p:ext uri="{BB962C8B-B14F-4D97-AF65-F5344CB8AC3E}">
        <p14:creationId xmlns:p14="http://schemas.microsoft.com/office/powerpoint/2010/main" val="290131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cap="none"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48104F0-D1FC-AA4B-B05E-14FF35967053}" type="slidenum">
              <a:rPr lang="en-US" smtClean="0"/>
              <a:t>11</a:t>
            </a:fld>
            <a:endParaRPr lang="en-US"/>
          </a:p>
        </p:txBody>
      </p:sp>
    </p:spTree>
    <p:extLst>
      <p:ext uri="{BB962C8B-B14F-4D97-AF65-F5344CB8AC3E}">
        <p14:creationId xmlns:p14="http://schemas.microsoft.com/office/powerpoint/2010/main" val="1279404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8104F0-D1FC-AA4B-B05E-14FF35967053}" type="slidenum">
              <a:rPr lang="en-US" smtClean="0"/>
              <a:t>12</a:t>
            </a:fld>
            <a:endParaRPr lang="en-US"/>
          </a:p>
        </p:txBody>
      </p:sp>
    </p:spTree>
    <p:extLst>
      <p:ext uri="{BB962C8B-B14F-4D97-AF65-F5344CB8AC3E}">
        <p14:creationId xmlns:p14="http://schemas.microsoft.com/office/powerpoint/2010/main" val="2587133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8104F0-D1FC-AA4B-B05E-14FF35967053}" type="slidenum">
              <a:rPr lang="en-US" smtClean="0"/>
              <a:t>13</a:t>
            </a:fld>
            <a:endParaRPr lang="en-US"/>
          </a:p>
        </p:txBody>
      </p:sp>
    </p:spTree>
    <p:extLst>
      <p:ext uri="{BB962C8B-B14F-4D97-AF65-F5344CB8AC3E}">
        <p14:creationId xmlns:p14="http://schemas.microsoft.com/office/powerpoint/2010/main" val="41209223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8104F0-D1FC-AA4B-B05E-14FF35967053}" type="slidenum">
              <a:rPr lang="en-US" smtClean="0"/>
              <a:t>14</a:t>
            </a:fld>
            <a:endParaRPr lang="en-US"/>
          </a:p>
        </p:txBody>
      </p:sp>
    </p:spTree>
    <p:extLst>
      <p:ext uri="{BB962C8B-B14F-4D97-AF65-F5344CB8AC3E}">
        <p14:creationId xmlns:p14="http://schemas.microsoft.com/office/powerpoint/2010/main" val="2134715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8104F0-D1FC-AA4B-B05E-14FF35967053}" type="slidenum">
              <a:rPr lang="en-US" smtClean="0"/>
              <a:t>15</a:t>
            </a:fld>
            <a:endParaRPr lang="en-US"/>
          </a:p>
        </p:txBody>
      </p:sp>
    </p:spTree>
    <p:extLst>
      <p:ext uri="{BB962C8B-B14F-4D97-AF65-F5344CB8AC3E}">
        <p14:creationId xmlns:p14="http://schemas.microsoft.com/office/powerpoint/2010/main" val="2463160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cap="none"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48104F0-D1FC-AA4B-B05E-14FF35967053}" type="slidenum">
              <a:rPr lang="en-US" smtClean="0"/>
              <a:t>16</a:t>
            </a:fld>
            <a:endParaRPr lang="en-US"/>
          </a:p>
        </p:txBody>
      </p:sp>
    </p:spTree>
    <p:extLst>
      <p:ext uri="{BB962C8B-B14F-4D97-AF65-F5344CB8AC3E}">
        <p14:creationId xmlns:p14="http://schemas.microsoft.com/office/powerpoint/2010/main" val="3109923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cap="none"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48104F0-D1FC-AA4B-B05E-14FF35967053}" type="slidenum">
              <a:rPr lang="en-US" smtClean="0"/>
              <a:t>17</a:t>
            </a:fld>
            <a:endParaRPr lang="en-US"/>
          </a:p>
        </p:txBody>
      </p:sp>
    </p:spTree>
    <p:extLst>
      <p:ext uri="{BB962C8B-B14F-4D97-AF65-F5344CB8AC3E}">
        <p14:creationId xmlns:p14="http://schemas.microsoft.com/office/powerpoint/2010/main" val="35675575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8104F0-D1FC-AA4B-B05E-14FF35967053}" type="slidenum">
              <a:rPr lang="en-US" smtClean="0"/>
              <a:t>18</a:t>
            </a:fld>
            <a:endParaRPr lang="en-US"/>
          </a:p>
        </p:txBody>
      </p:sp>
    </p:spTree>
    <p:extLst>
      <p:ext uri="{BB962C8B-B14F-4D97-AF65-F5344CB8AC3E}">
        <p14:creationId xmlns:p14="http://schemas.microsoft.com/office/powerpoint/2010/main" val="1800821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900"/>
              </a:spcBef>
            </a:pPr>
            <a:endParaRPr lang="en-US" dirty="0">
              <a:cs typeface="Calibri"/>
            </a:endParaRPr>
          </a:p>
        </p:txBody>
      </p:sp>
      <p:sp>
        <p:nvSpPr>
          <p:cNvPr id="4" name="Slide Number Placeholder 3"/>
          <p:cNvSpPr>
            <a:spLocks noGrp="1"/>
          </p:cNvSpPr>
          <p:nvPr>
            <p:ph type="sldNum" sz="quarter" idx="5"/>
          </p:nvPr>
        </p:nvSpPr>
        <p:spPr/>
        <p:txBody>
          <a:bodyPr/>
          <a:lstStyle/>
          <a:p>
            <a:fld id="{948104F0-D1FC-AA4B-B05E-14FF35967053}" type="slidenum">
              <a:rPr lang="en-US" smtClean="0"/>
              <a:t>19</a:t>
            </a:fld>
            <a:endParaRPr lang="en-US"/>
          </a:p>
        </p:txBody>
      </p:sp>
    </p:spTree>
    <p:extLst>
      <p:ext uri="{BB962C8B-B14F-4D97-AF65-F5344CB8AC3E}">
        <p14:creationId xmlns:p14="http://schemas.microsoft.com/office/powerpoint/2010/main" val="1106847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8104F0-D1FC-AA4B-B05E-14FF35967053}" type="slidenum">
              <a:rPr lang="en-US" smtClean="0"/>
              <a:t>2</a:t>
            </a:fld>
            <a:endParaRPr lang="en-US"/>
          </a:p>
        </p:txBody>
      </p:sp>
    </p:spTree>
    <p:extLst>
      <p:ext uri="{BB962C8B-B14F-4D97-AF65-F5344CB8AC3E}">
        <p14:creationId xmlns:p14="http://schemas.microsoft.com/office/powerpoint/2010/main" val="2219626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48104F0-D1FC-AA4B-B05E-14FF35967053}" type="slidenum">
              <a:rPr lang="en-US" smtClean="0"/>
              <a:t>3</a:t>
            </a:fld>
            <a:endParaRPr lang="en-US"/>
          </a:p>
        </p:txBody>
      </p:sp>
    </p:spTree>
    <p:extLst>
      <p:ext uri="{BB962C8B-B14F-4D97-AF65-F5344CB8AC3E}">
        <p14:creationId xmlns:p14="http://schemas.microsoft.com/office/powerpoint/2010/main" val="1558632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a:buChar char="•"/>
            </a:pPr>
            <a:endParaRPr lang="en-US" sz="1200" dirty="0"/>
          </a:p>
          <a:p>
            <a:endParaRPr lang="en-US" dirty="0"/>
          </a:p>
        </p:txBody>
      </p:sp>
      <p:sp>
        <p:nvSpPr>
          <p:cNvPr id="4" name="Slide Number Placeholder 3"/>
          <p:cNvSpPr>
            <a:spLocks noGrp="1"/>
          </p:cNvSpPr>
          <p:nvPr>
            <p:ph type="sldNum" sz="quarter" idx="5"/>
          </p:nvPr>
        </p:nvSpPr>
        <p:spPr/>
        <p:txBody>
          <a:bodyPr/>
          <a:lstStyle/>
          <a:p>
            <a:fld id="{948104F0-D1FC-AA4B-B05E-14FF35967053}" type="slidenum">
              <a:rPr lang="en-US" smtClean="0"/>
              <a:t>4</a:t>
            </a:fld>
            <a:endParaRPr lang="en-US"/>
          </a:p>
        </p:txBody>
      </p:sp>
    </p:spTree>
    <p:extLst>
      <p:ext uri="{BB962C8B-B14F-4D97-AF65-F5344CB8AC3E}">
        <p14:creationId xmlns:p14="http://schemas.microsoft.com/office/powerpoint/2010/main" val="3377662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8104F0-D1FC-AA4B-B05E-14FF35967053}" type="slidenum">
              <a:rPr lang="en-US" smtClean="0"/>
              <a:t>5</a:t>
            </a:fld>
            <a:endParaRPr lang="en-US"/>
          </a:p>
        </p:txBody>
      </p:sp>
    </p:spTree>
    <p:extLst>
      <p:ext uri="{BB962C8B-B14F-4D97-AF65-F5344CB8AC3E}">
        <p14:creationId xmlns:p14="http://schemas.microsoft.com/office/powerpoint/2010/main" val="2989678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8104F0-D1FC-AA4B-B05E-14FF35967053}" type="slidenum">
              <a:rPr lang="en-US" smtClean="0"/>
              <a:t>6</a:t>
            </a:fld>
            <a:endParaRPr lang="en-US"/>
          </a:p>
        </p:txBody>
      </p:sp>
    </p:spTree>
    <p:extLst>
      <p:ext uri="{BB962C8B-B14F-4D97-AF65-F5344CB8AC3E}">
        <p14:creationId xmlns:p14="http://schemas.microsoft.com/office/powerpoint/2010/main" val="907542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8104F0-D1FC-AA4B-B05E-14FF35967053}" type="slidenum">
              <a:rPr lang="en-US" smtClean="0"/>
              <a:t>7</a:t>
            </a:fld>
            <a:endParaRPr lang="en-US"/>
          </a:p>
        </p:txBody>
      </p:sp>
    </p:spTree>
    <p:extLst>
      <p:ext uri="{BB962C8B-B14F-4D97-AF65-F5344CB8AC3E}">
        <p14:creationId xmlns:p14="http://schemas.microsoft.com/office/powerpoint/2010/main" val="2098035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8104F0-D1FC-AA4B-B05E-14FF35967053}" type="slidenum">
              <a:rPr lang="en-US" smtClean="0"/>
              <a:t>8</a:t>
            </a:fld>
            <a:endParaRPr lang="en-US"/>
          </a:p>
        </p:txBody>
      </p:sp>
    </p:spTree>
    <p:extLst>
      <p:ext uri="{BB962C8B-B14F-4D97-AF65-F5344CB8AC3E}">
        <p14:creationId xmlns:p14="http://schemas.microsoft.com/office/powerpoint/2010/main" val="166433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cap="none"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48104F0-D1FC-AA4B-B05E-14FF35967053}" type="slidenum">
              <a:rPr lang="en-US" smtClean="0"/>
              <a:t>9</a:t>
            </a:fld>
            <a:endParaRPr lang="en-US"/>
          </a:p>
        </p:txBody>
      </p:sp>
    </p:spTree>
    <p:extLst>
      <p:ext uri="{BB962C8B-B14F-4D97-AF65-F5344CB8AC3E}">
        <p14:creationId xmlns:p14="http://schemas.microsoft.com/office/powerpoint/2010/main" val="409565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EB46B8FB-F6A2-5F47-A6CD-A7E17E69270F}"/>
              </a:ext>
            </a:extLst>
          </p:cNvPr>
          <p:cNvGrpSpPr/>
          <p:nvPr/>
        </p:nvGrpSpPr>
        <p:grpSpPr>
          <a:xfrm>
            <a:off x="6201388" y="0"/>
            <a:ext cx="5990612" cy="6858001"/>
            <a:chOff x="6201388" y="0"/>
            <a:chExt cx="5990612" cy="6858001"/>
          </a:xfrm>
        </p:grpSpPr>
        <p:sp>
          <p:nvSpPr>
            <p:cNvPr id="45" name="Oval 44">
              <a:extLst>
                <a:ext uri="{FF2B5EF4-FFF2-40B4-BE49-F238E27FC236}">
                  <a16:creationId xmlns:a16="http://schemas.microsoft.com/office/drawing/2014/main" id="{419BDE93-3EC2-4E4D-BC0B-417378F49EDA}"/>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a:extLst>
                <a:ext uri="{FF2B5EF4-FFF2-40B4-BE49-F238E27FC236}">
                  <a16:creationId xmlns:a16="http://schemas.microsoft.com/office/drawing/2014/main" id="{FE21F82F-1EE5-8240-97F8-387DF0253FCE}"/>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48">
              <a:extLst>
                <a:ext uri="{FF2B5EF4-FFF2-40B4-BE49-F238E27FC236}">
                  <a16:creationId xmlns:a16="http://schemas.microsoft.com/office/drawing/2014/main" id="{AE1903E3-6B5F-6B4C-9A1F-62628A050AEB}"/>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Oval 50">
              <a:extLst>
                <a:ext uri="{FF2B5EF4-FFF2-40B4-BE49-F238E27FC236}">
                  <a16:creationId xmlns:a16="http://schemas.microsoft.com/office/drawing/2014/main" id="{F7C55863-3B37-0743-B001-1A970033FBA8}"/>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932B4C24-3A58-924C-B79A-D961EF7C2C48}"/>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1EF52E0-D2CF-544F-93A6-4D7B45A0483A}"/>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a:extLst>
                <a:ext uri="{FF2B5EF4-FFF2-40B4-BE49-F238E27FC236}">
                  <a16:creationId xmlns:a16="http://schemas.microsoft.com/office/drawing/2014/main" id="{6966CFE5-1C8C-2E4F-9B2D-A8438F5A5322}"/>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64">
              <a:extLst>
                <a:ext uri="{FF2B5EF4-FFF2-40B4-BE49-F238E27FC236}">
                  <a16:creationId xmlns:a16="http://schemas.microsoft.com/office/drawing/2014/main" id="{9FD29EF3-A5B2-554A-A307-6BE1BCE8AF03}"/>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Oval 66">
              <a:extLst>
                <a:ext uri="{FF2B5EF4-FFF2-40B4-BE49-F238E27FC236}">
                  <a16:creationId xmlns:a16="http://schemas.microsoft.com/office/drawing/2014/main" id="{AC1ECAD8-0CF2-934D-AA1E-C108208CDE6F}"/>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DB14DED1-3A58-8C4D-902E-2A9F34043F61}"/>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65D65157-5719-0341-A807-A8956595FB4C}"/>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A7F23F74-B777-2A4C-8EF9-E798880D5942}"/>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a:extLst>
                <a:ext uri="{FF2B5EF4-FFF2-40B4-BE49-F238E27FC236}">
                  <a16:creationId xmlns:a16="http://schemas.microsoft.com/office/drawing/2014/main" id="{E3B9A050-0AE1-1D4B-A2AC-6EEF64B106D9}"/>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71">
              <a:extLst>
                <a:ext uri="{FF2B5EF4-FFF2-40B4-BE49-F238E27FC236}">
                  <a16:creationId xmlns:a16="http://schemas.microsoft.com/office/drawing/2014/main" id="{C424FE38-F803-8D47-BF56-1B18EC2B1F0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Oval 72">
              <a:extLst>
                <a:ext uri="{FF2B5EF4-FFF2-40B4-BE49-F238E27FC236}">
                  <a16:creationId xmlns:a16="http://schemas.microsoft.com/office/drawing/2014/main" id="{E37187F2-9212-0641-97D0-1ACD50B748A8}"/>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C760C651-2AC4-564E-BEAA-AB7FAFE7F79F}"/>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8B0A1B8-5BA3-3548-9511-B4904D05264B}"/>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a:extLst>
                <a:ext uri="{FF2B5EF4-FFF2-40B4-BE49-F238E27FC236}">
                  <a16:creationId xmlns:a16="http://schemas.microsoft.com/office/drawing/2014/main" id="{424CD779-EE9A-214D-9488-767327E373AA}"/>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76">
              <a:extLst>
                <a:ext uri="{FF2B5EF4-FFF2-40B4-BE49-F238E27FC236}">
                  <a16:creationId xmlns:a16="http://schemas.microsoft.com/office/drawing/2014/main" id="{630D08C6-9EFB-8540-875F-2A55DED2AAE3}"/>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77">
              <a:extLst>
                <a:ext uri="{FF2B5EF4-FFF2-40B4-BE49-F238E27FC236}">
                  <a16:creationId xmlns:a16="http://schemas.microsoft.com/office/drawing/2014/main" id="{D7E8DA86-1294-4641-9C52-6E153150641C}"/>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78">
              <a:extLst>
                <a:ext uri="{FF2B5EF4-FFF2-40B4-BE49-F238E27FC236}">
                  <a16:creationId xmlns:a16="http://schemas.microsoft.com/office/drawing/2014/main" id="{011063C9-2A43-3348-A018-F27FACAA778D}"/>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79">
              <a:extLst>
                <a:ext uri="{FF2B5EF4-FFF2-40B4-BE49-F238E27FC236}">
                  <a16:creationId xmlns:a16="http://schemas.microsoft.com/office/drawing/2014/main" id="{EE85C7DE-D965-244F-BD95-3A05FF4AAC61}"/>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80">
              <a:extLst>
                <a:ext uri="{FF2B5EF4-FFF2-40B4-BE49-F238E27FC236}">
                  <a16:creationId xmlns:a16="http://schemas.microsoft.com/office/drawing/2014/main" id="{315A1389-149A-3342-A863-637D42FDB28D}"/>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81">
              <a:extLst>
                <a:ext uri="{FF2B5EF4-FFF2-40B4-BE49-F238E27FC236}">
                  <a16:creationId xmlns:a16="http://schemas.microsoft.com/office/drawing/2014/main" id="{B149CC6F-B6C6-BE46-B451-1BF7D47A8936}"/>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CDAB39E9-6F50-3F4B-9DDB-FC0E0CA993A6}"/>
              </a:ext>
            </a:extLst>
          </p:cNvPr>
          <p:cNvSpPr>
            <a:spLocks noGrp="1"/>
          </p:cNvSpPr>
          <p:nvPr>
            <p:ph type="ctrTitle"/>
          </p:nvPr>
        </p:nvSpPr>
        <p:spPr>
          <a:xfrm>
            <a:off x="565150" y="768334"/>
            <a:ext cx="5066001" cy="2866405"/>
          </a:xfrm>
        </p:spPr>
        <p:txBody>
          <a:bodyPr anchor="t"/>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A6B2C33E-E9A6-304D-BBCB-97AD0B213CE0}"/>
              </a:ext>
            </a:extLst>
          </p:cNvPr>
          <p:cNvSpPr>
            <a:spLocks noGrp="1"/>
          </p:cNvSpPr>
          <p:nvPr>
            <p:ph type="subTitle" idx="1"/>
          </p:nvPr>
        </p:nvSpPr>
        <p:spPr>
          <a:xfrm>
            <a:off x="565150" y="4283239"/>
            <a:ext cx="5066001" cy="1475177"/>
          </a:xfrm>
        </p:spPr>
        <p:txBody>
          <a:bodyPr anchor="b"/>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9C75C4-E533-BE48-B528-D1A278BC39A3}"/>
              </a:ext>
            </a:extLst>
          </p:cNvPr>
          <p:cNvSpPr>
            <a:spLocks noGrp="1"/>
          </p:cNvSpPr>
          <p:nvPr>
            <p:ph type="dt" sz="half" idx="10"/>
          </p:nvPr>
        </p:nvSpPr>
        <p:spPr>
          <a:xfrm>
            <a:off x="566928" y="457200"/>
            <a:ext cx="3608205" cy="365125"/>
          </a:xfrm>
        </p:spPr>
        <p:txBody>
          <a:bodyPr/>
          <a:lstStyle>
            <a:lvl1pPr algn="l">
              <a:defRPr/>
            </a:lvl1pPr>
          </a:lstStyle>
          <a:p>
            <a:pPr algn="l"/>
            <a:fld id="{A5B0A250-5CC0-1746-B209-08E8B0DAE6AF}" type="datetimeFigureOut">
              <a:rPr lang="en-US" smtClean="0"/>
              <a:pPr algn="l"/>
              <a:t>3/1/24</a:t>
            </a:fld>
            <a:endParaRPr lang="en-US"/>
          </a:p>
        </p:txBody>
      </p:sp>
      <p:sp>
        <p:nvSpPr>
          <p:cNvPr id="5" name="Footer Placeholder 4">
            <a:extLst>
              <a:ext uri="{FF2B5EF4-FFF2-40B4-BE49-F238E27FC236}">
                <a16:creationId xmlns:a16="http://schemas.microsoft.com/office/drawing/2014/main" id="{8F09BA8A-EF83-434D-A90E-0805D1104A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CFDDE0-90B9-AD4E-B0EB-E7464FA9CDF2}"/>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D33A3282-0389-C547-8CA6-7F3E7F27B34D}"/>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8046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7ED46EE4-CE67-DD46-A751-9FEA049A22B8}"/>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955C5B70-D34F-8A49-B220-808CE2BBB7F3}"/>
                </a:ext>
              </a:extLst>
            </p:cNvPr>
            <p:cNvSpPr/>
            <p:nvPr/>
          </p:nvSpPr>
          <p:spPr>
            <a:xfrm>
              <a:off x="8928528" y="491812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4BBFE624-6DBD-8541-B43B-180C0AFA21F0}"/>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6E01AC23-2120-A542-B140-5A29AA27A2C8}"/>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154689C0-9C35-9B4D-906B-DA287DA55A38}"/>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96570F0-11E0-6147-9053-E3A4B5DBA0E4}"/>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9BDD97F6-A366-B54A-B889-42E97AFEDE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58E853BC-EE80-374B-B823-8D51A948C4CF}"/>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4B5B70B1-649D-9848-B5D4-6DE04D55F5F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46A2092A-2157-0A49-937F-BBAE14687DE7}"/>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F092371E-D526-AF43-816F-F7AEBA9FF16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06995714-B51E-E84A-9FD5-3AD33004E517}"/>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0FDB0CC5-76AA-6E44-8376-4EE649C1DE42}"/>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3D981F0B-8982-1C45-8D7C-30E744003823}"/>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76EEB7-1E87-0447-8CD6-DD220CF4EE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8AE526-3A03-9B41-8C9F-27156E701C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D08D72-182D-C947-B3F7-B74948D0849B}"/>
              </a:ext>
            </a:extLst>
          </p:cNvPr>
          <p:cNvSpPr>
            <a:spLocks noGrp="1"/>
          </p:cNvSpPr>
          <p:nvPr>
            <p:ph type="dt" sz="half" idx="10"/>
          </p:nvPr>
        </p:nvSpPr>
        <p:spPr/>
        <p:txBody>
          <a:bodyPr/>
          <a:lstStyle/>
          <a:p>
            <a:fld id="{A5B0A250-5CC0-1746-B209-08E8B0DAE6AF}" type="datetimeFigureOut">
              <a:rPr lang="en-US" smtClean="0"/>
              <a:t>3/1/24</a:t>
            </a:fld>
            <a:endParaRPr lang="en-US"/>
          </a:p>
        </p:txBody>
      </p:sp>
      <p:sp>
        <p:nvSpPr>
          <p:cNvPr id="5" name="Footer Placeholder 4">
            <a:extLst>
              <a:ext uri="{FF2B5EF4-FFF2-40B4-BE49-F238E27FC236}">
                <a16:creationId xmlns:a16="http://schemas.microsoft.com/office/drawing/2014/main" id="{B076E396-D059-AF4D-A1D9-C1347978AA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8845B6-87C0-2F4A-8146-00E911CDF70D}"/>
              </a:ext>
            </a:extLst>
          </p:cNvPr>
          <p:cNvSpPr>
            <a:spLocks noGrp="1"/>
          </p:cNvSpPr>
          <p:nvPr>
            <p:ph type="sldNum" sz="quarter" idx="12"/>
          </p:nvPr>
        </p:nvSpPr>
        <p:spPr>
          <a:xfrm>
            <a:off x="7086480"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A78A912D-4325-C449-BF2E-F331A221C695}"/>
              </a:ext>
            </a:extLst>
          </p:cNvPr>
          <p:cNvCxnSpPr>
            <a:cxnSpLocks/>
          </p:cNvCxnSpPr>
          <p:nvPr/>
        </p:nvCxnSpPr>
        <p:spPr>
          <a:xfrm>
            <a:off x="565150" y="6087110"/>
            <a:ext cx="733514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3828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3803ECC-8207-244B-8051-94AA5304EDD9}"/>
              </a:ext>
            </a:extLst>
          </p:cNvPr>
          <p:cNvGrpSpPr/>
          <p:nvPr/>
        </p:nvGrpSpPr>
        <p:grpSpPr>
          <a:xfrm>
            <a:off x="10290315" y="0"/>
            <a:ext cx="1901686" cy="6858000"/>
            <a:chOff x="10290315" y="0"/>
            <a:chExt cx="1901686" cy="6858000"/>
          </a:xfrm>
        </p:grpSpPr>
        <p:sp>
          <p:nvSpPr>
            <p:cNvPr id="17" name="Freeform 16">
              <a:extLst>
                <a:ext uri="{FF2B5EF4-FFF2-40B4-BE49-F238E27FC236}">
                  <a16:creationId xmlns:a16="http://schemas.microsoft.com/office/drawing/2014/main" id="{CF2E8536-821C-3846-A152-2001B7BA4BC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7A02781-FFB4-C04E-97FB-78D26A9E8F1C}"/>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4C29607-37D2-7A4B-98E2-2C851CD6776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12FC7BA-80CC-1C4E-B268-B3EEA08137F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BEBC8FB1-96B9-D84A-BD2A-BC8410EBE012}"/>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A8455B4-A778-B44D-A7E8-C45A4846D9F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Vertical Title 1">
            <a:extLst>
              <a:ext uri="{FF2B5EF4-FFF2-40B4-BE49-F238E27FC236}">
                <a16:creationId xmlns:a16="http://schemas.microsoft.com/office/drawing/2014/main" id="{B0407CCA-80EF-2B45-8F8C-7D5796A61BC0}"/>
              </a:ext>
            </a:extLst>
          </p:cNvPr>
          <p:cNvSpPr>
            <a:spLocks noGrp="1"/>
          </p:cNvSpPr>
          <p:nvPr>
            <p:ph type="title" orient="vert"/>
          </p:nvPr>
        </p:nvSpPr>
        <p:spPr>
          <a:xfrm>
            <a:off x="8950095" y="976630"/>
            <a:ext cx="2268507" cy="478459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A221C3-F2D3-FC4F-938B-4C4CAC7370B1}"/>
              </a:ext>
            </a:extLst>
          </p:cNvPr>
          <p:cNvSpPr>
            <a:spLocks noGrp="1"/>
          </p:cNvSpPr>
          <p:nvPr>
            <p:ph type="body" orient="vert" idx="1"/>
          </p:nvPr>
        </p:nvSpPr>
        <p:spPr>
          <a:xfrm>
            <a:off x="565150" y="976630"/>
            <a:ext cx="8264057" cy="47845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061B46-3E9A-AC48-8C84-5B46EA1EC583}"/>
              </a:ext>
            </a:extLst>
          </p:cNvPr>
          <p:cNvSpPr>
            <a:spLocks noGrp="1"/>
          </p:cNvSpPr>
          <p:nvPr>
            <p:ph type="dt" sz="half" idx="10"/>
          </p:nvPr>
        </p:nvSpPr>
        <p:spPr/>
        <p:txBody>
          <a:bodyPr/>
          <a:lstStyle/>
          <a:p>
            <a:fld id="{A5B0A250-5CC0-1746-B209-08E8B0DAE6AF}" type="datetimeFigureOut">
              <a:rPr lang="en-US" smtClean="0"/>
              <a:t>3/1/24</a:t>
            </a:fld>
            <a:endParaRPr lang="en-US"/>
          </a:p>
        </p:txBody>
      </p:sp>
      <p:sp>
        <p:nvSpPr>
          <p:cNvPr id="5" name="Footer Placeholder 4">
            <a:extLst>
              <a:ext uri="{FF2B5EF4-FFF2-40B4-BE49-F238E27FC236}">
                <a16:creationId xmlns:a16="http://schemas.microsoft.com/office/drawing/2014/main" id="{369F8F49-5859-714C-8EE1-61A74F324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B6F69-3FFA-D94F-BA99-873D36F7F69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C31B40EC-87DB-A64F-9D4B-98A86F7CEFFF}"/>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8834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F0CAFDA3-320A-C24D-A7A1-20C1267EC987}"/>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D2411669-6E2C-2243-99CD-6BC9D724FA1F}"/>
                </a:ext>
              </a:extLst>
            </p:cNvPr>
            <p:cNvSpPr/>
            <p:nvPr/>
          </p:nvSpPr>
          <p:spPr>
            <a:xfrm>
              <a:off x="8928528"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C4E0C522-0F40-ED44-A700-F1BCD1CF74F5}"/>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B79B4380-CBEC-C341-A10E-5EF9A8597959}"/>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F04AD70E-5490-4C4E-A05D-D67949C51A74}"/>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28A8883-9F24-0047-92B7-45B3D2E7D9C0}"/>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AC3A3BB-FD2C-FB44-9478-FA87EF229D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BF46B3B1-E981-BB40-B916-51A6D3851969}"/>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EA7DAE92-7D6B-B042-83BE-047C8EC322A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06AADCE6-4277-EA49-AF23-63B53CA6772A}"/>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58CEA343-047B-DF4E-A7A8-881C7740EA3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FCCBAA07-17CE-2740-AA04-AEDA5EAD2796}"/>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BF15C430-7951-6040-BD4C-4E996E94480E}"/>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0B3467F9-370D-5C4C-9EDE-E0CA0E401568}"/>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2A1E4-52BA-534C-AECC-35C3CF44F8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315675-65B4-E14F-9785-663A83B7B6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676A1E-2332-684F-BDD2-687C166BDEC0}"/>
              </a:ext>
            </a:extLst>
          </p:cNvPr>
          <p:cNvSpPr>
            <a:spLocks noGrp="1"/>
          </p:cNvSpPr>
          <p:nvPr>
            <p:ph type="dt" sz="half" idx="10"/>
          </p:nvPr>
        </p:nvSpPr>
        <p:spPr/>
        <p:txBody>
          <a:bodyPr/>
          <a:lstStyle/>
          <a:p>
            <a:fld id="{A5B0A250-5CC0-1746-B209-08E8B0DAE6AF}" type="datetimeFigureOut">
              <a:rPr lang="en-US" smtClean="0"/>
              <a:t>3/1/24</a:t>
            </a:fld>
            <a:endParaRPr lang="en-US"/>
          </a:p>
        </p:txBody>
      </p:sp>
      <p:sp>
        <p:nvSpPr>
          <p:cNvPr id="5" name="Footer Placeholder 4">
            <a:extLst>
              <a:ext uri="{FF2B5EF4-FFF2-40B4-BE49-F238E27FC236}">
                <a16:creationId xmlns:a16="http://schemas.microsoft.com/office/drawing/2014/main" id="{22BB8CB0-B7BE-7D4F-B254-8A2F8AEC27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E5A569-A063-8E40-B703-82B11D2A988A}"/>
              </a:ext>
            </a:extLst>
          </p:cNvPr>
          <p:cNvSpPr>
            <a:spLocks noGrp="1"/>
          </p:cNvSpPr>
          <p:nvPr>
            <p:ph type="sldNum" sz="quarter" idx="12"/>
          </p:nvPr>
        </p:nvSpPr>
        <p:spPr>
          <a:xfrm>
            <a:off x="7087169"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8231D73A-BA91-794F-8C09-4F4B41A6D08B}"/>
              </a:ext>
            </a:extLst>
          </p:cNvPr>
          <p:cNvCxnSpPr>
            <a:cxnSpLocks/>
          </p:cNvCxnSpPr>
          <p:nvPr/>
        </p:nvCxnSpPr>
        <p:spPr>
          <a:xfrm>
            <a:off x="565150" y="6087110"/>
            <a:ext cx="733583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898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3ABDDED5-B489-454D-A72D-46C9473AB018}"/>
              </a:ext>
            </a:extLst>
          </p:cNvPr>
          <p:cNvGrpSpPr/>
          <p:nvPr/>
        </p:nvGrpSpPr>
        <p:grpSpPr>
          <a:xfrm>
            <a:off x="6201388" y="0"/>
            <a:ext cx="5990612" cy="6858001"/>
            <a:chOff x="6201388" y="0"/>
            <a:chExt cx="5990612" cy="6858001"/>
          </a:xfrm>
        </p:grpSpPr>
        <p:sp>
          <p:nvSpPr>
            <p:cNvPr id="40" name="Oval 39">
              <a:extLst>
                <a:ext uri="{FF2B5EF4-FFF2-40B4-BE49-F238E27FC236}">
                  <a16:creationId xmlns:a16="http://schemas.microsoft.com/office/drawing/2014/main" id="{E6338A9A-49A1-B04D-B479-43604A5CD6D5}"/>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3151B6D8-101B-F34D-992A-1668DB5D0067}"/>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41">
              <a:extLst>
                <a:ext uri="{FF2B5EF4-FFF2-40B4-BE49-F238E27FC236}">
                  <a16:creationId xmlns:a16="http://schemas.microsoft.com/office/drawing/2014/main" id="{21D4DE71-EB1A-E74C-9364-5FEC5377F4EF}"/>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Oval 42">
              <a:extLst>
                <a:ext uri="{FF2B5EF4-FFF2-40B4-BE49-F238E27FC236}">
                  <a16:creationId xmlns:a16="http://schemas.microsoft.com/office/drawing/2014/main" id="{BD99A5CD-9D3A-DA46-AD96-34B9DB522051}"/>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E6537DF9-74F2-924C-9B63-22B100C80C92}"/>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655457-8E4D-F34C-A595-66A45E9C3A1F}"/>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a:extLst>
                <a:ext uri="{FF2B5EF4-FFF2-40B4-BE49-F238E27FC236}">
                  <a16:creationId xmlns:a16="http://schemas.microsoft.com/office/drawing/2014/main" id="{FB0E8D2C-8947-E44C-BC5F-F81B083DAA3E}"/>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46">
              <a:extLst>
                <a:ext uri="{FF2B5EF4-FFF2-40B4-BE49-F238E27FC236}">
                  <a16:creationId xmlns:a16="http://schemas.microsoft.com/office/drawing/2014/main" id="{ED57F45D-85B8-AC49-A2BA-E941F1BE7F15}"/>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Oval 47">
              <a:extLst>
                <a:ext uri="{FF2B5EF4-FFF2-40B4-BE49-F238E27FC236}">
                  <a16:creationId xmlns:a16="http://schemas.microsoft.com/office/drawing/2014/main" id="{DA576359-CAE3-634C-8DF8-A834BCD7D668}"/>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16343F35-6601-BD4A-B9A5-25361D0453D2}"/>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ED1C169-DCD9-9C4B-91B1-519621155A64}"/>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32328AC7-E0BC-0E46-A25B-11D523EC8100}"/>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a:extLst>
                <a:ext uri="{FF2B5EF4-FFF2-40B4-BE49-F238E27FC236}">
                  <a16:creationId xmlns:a16="http://schemas.microsoft.com/office/drawing/2014/main" id="{32BBE02A-588F-6C4D-B310-694098C6A340}"/>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52">
              <a:extLst>
                <a:ext uri="{FF2B5EF4-FFF2-40B4-BE49-F238E27FC236}">
                  <a16:creationId xmlns:a16="http://schemas.microsoft.com/office/drawing/2014/main" id="{6751D5A0-C90A-0A44-8654-CFE1B719B35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Oval 53">
              <a:extLst>
                <a:ext uri="{FF2B5EF4-FFF2-40B4-BE49-F238E27FC236}">
                  <a16:creationId xmlns:a16="http://schemas.microsoft.com/office/drawing/2014/main" id="{0F0FA086-0D80-B74A-9B37-5EACDE30D61F}"/>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7022E302-2A55-8844-A50B-DC16D075E16B}"/>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F4B325F5-A048-2843-A40B-3B2B31ECED76}"/>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a:extLst>
                <a:ext uri="{FF2B5EF4-FFF2-40B4-BE49-F238E27FC236}">
                  <a16:creationId xmlns:a16="http://schemas.microsoft.com/office/drawing/2014/main" id="{7707B616-7E85-5442-B46B-AF9426A7A0E9}"/>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57">
              <a:extLst>
                <a:ext uri="{FF2B5EF4-FFF2-40B4-BE49-F238E27FC236}">
                  <a16:creationId xmlns:a16="http://schemas.microsoft.com/office/drawing/2014/main" id="{08914A00-D181-5847-A150-77CE67F94369}"/>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58">
              <a:extLst>
                <a:ext uri="{FF2B5EF4-FFF2-40B4-BE49-F238E27FC236}">
                  <a16:creationId xmlns:a16="http://schemas.microsoft.com/office/drawing/2014/main" id="{DAF2D976-5F49-2848-B465-C85708A6D706}"/>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Freeform 59">
              <a:extLst>
                <a:ext uri="{FF2B5EF4-FFF2-40B4-BE49-F238E27FC236}">
                  <a16:creationId xmlns:a16="http://schemas.microsoft.com/office/drawing/2014/main" id="{5E333474-B850-354C-A2E2-01735C948D47}"/>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60">
              <a:extLst>
                <a:ext uri="{FF2B5EF4-FFF2-40B4-BE49-F238E27FC236}">
                  <a16:creationId xmlns:a16="http://schemas.microsoft.com/office/drawing/2014/main" id="{BC25646C-71B3-4A44-A4FE-C3CABE5580BB}"/>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61">
              <a:extLst>
                <a:ext uri="{FF2B5EF4-FFF2-40B4-BE49-F238E27FC236}">
                  <a16:creationId xmlns:a16="http://schemas.microsoft.com/office/drawing/2014/main" id="{B598CFE9-67EE-E342-9EF7-F40A1E0BE59E}"/>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62">
              <a:extLst>
                <a:ext uri="{FF2B5EF4-FFF2-40B4-BE49-F238E27FC236}">
                  <a16:creationId xmlns:a16="http://schemas.microsoft.com/office/drawing/2014/main" id="{1E29AD13-94FE-1349-A28E-10F6E780F510}"/>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0648E-B4D5-4145-84E7-46B5793EA68B}"/>
              </a:ext>
            </a:extLst>
          </p:cNvPr>
          <p:cNvSpPr>
            <a:spLocks noGrp="1"/>
          </p:cNvSpPr>
          <p:nvPr>
            <p:ph type="title"/>
          </p:nvPr>
        </p:nvSpPr>
        <p:spPr>
          <a:xfrm>
            <a:off x="565150" y="768351"/>
            <a:ext cx="5066001" cy="2334768"/>
          </a:xfrm>
        </p:spPr>
        <p:txBody>
          <a:bodyPr anchor="t"/>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3E3B92A6-7558-3148-B855-5BC58B4159C5}"/>
              </a:ext>
            </a:extLst>
          </p:cNvPr>
          <p:cNvSpPr>
            <a:spLocks noGrp="1"/>
          </p:cNvSpPr>
          <p:nvPr>
            <p:ph type="body" idx="1"/>
          </p:nvPr>
        </p:nvSpPr>
        <p:spPr>
          <a:xfrm>
            <a:off x="565150" y="4255453"/>
            <a:ext cx="5066001" cy="1500187"/>
          </a:xfrm>
        </p:spPr>
        <p:txBody>
          <a:bodyPr anchor="b"/>
          <a:lstStyle>
            <a:lvl1pPr marL="0" indent="0">
              <a:buNone/>
              <a:defRPr sz="24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A0B541-D211-974B-97FE-C1F9473ABE9D}"/>
              </a:ext>
            </a:extLst>
          </p:cNvPr>
          <p:cNvSpPr>
            <a:spLocks noGrp="1"/>
          </p:cNvSpPr>
          <p:nvPr>
            <p:ph type="dt" sz="half" idx="10"/>
          </p:nvPr>
        </p:nvSpPr>
        <p:spPr/>
        <p:txBody>
          <a:bodyPr/>
          <a:lstStyle/>
          <a:p>
            <a:fld id="{A5B0A250-5CC0-1746-B209-08E8B0DAE6AF}" type="datetimeFigureOut">
              <a:rPr lang="en-US" smtClean="0"/>
              <a:t>3/1/24</a:t>
            </a:fld>
            <a:endParaRPr lang="en-US"/>
          </a:p>
        </p:txBody>
      </p:sp>
      <p:sp>
        <p:nvSpPr>
          <p:cNvPr id="5" name="Footer Placeholder 4">
            <a:extLst>
              <a:ext uri="{FF2B5EF4-FFF2-40B4-BE49-F238E27FC236}">
                <a16:creationId xmlns:a16="http://schemas.microsoft.com/office/drawing/2014/main" id="{A1727FB0-D95A-D543-8E29-6E5F22B491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9C4404-F49D-9F48-A10B-1F60870B4450}"/>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2D6A1FD1-D82F-3141-8687-8D7C0631C215}"/>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9319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42ECFEB-12CF-4C4F-BC8A-5816C27CA565}"/>
              </a:ext>
            </a:extLst>
          </p:cNvPr>
          <p:cNvGrpSpPr/>
          <p:nvPr/>
        </p:nvGrpSpPr>
        <p:grpSpPr>
          <a:xfrm>
            <a:off x="10290315" y="0"/>
            <a:ext cx="1901686" cy="6858000"/>
            <a:chOff x="10290315" y="0"/>
            <a:chExt cx="1901686" cy="6858000"/>
          </a:xfrm>
        </p:grpSpPr>
        <p:sp>
          <p:nvSpPr>
            <p:cNvPr id="18" name="Oval 17">
              <a:extLst>
                <a:ext uri="{FF2B5EF4-FFF2-40B4-BE49-F238E27FC236}">
                  <a16:creationId xmlns:a16="http://schemas.microsoft.com/office/drawing/2014/main" id="{626C9482-2804-144B-88B2-0AF191BD757D}"/>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71363F79-96BD-9240-86E2-DF26C9C2437D}"/>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153F0BF1-DA57-1D49-82F0-802F4D385A85}"/>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8CD42A1B-A03A-C946-8A2A-CE437EA433FD}"/>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591FE00-3AAF-9B4B-8107-E94D50828227}"/>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49E92E9-89A7-4842-B271-411C7DF75D2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C29C99-0841-9F46-AB1A-E9751DFE448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E0AB684-BDA8-014B-8DCC-125F8B8DCE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540E05-0F5F-6243-AD57-66BFC33ADBAC}"/>
              </a:ext>
            </a:extLst>
          </p:cNvPr>
          <p:cNvSpPr>
            <a:spLocks noGrp="1"/>
          </p:cNvSpPr>
          <p:nvPr>
            <p:ph sz="half" idx="1"/>
          </p:nvPr>
        </p:nvSpPr>
        <p:spPr>
          <a:xfrm>
            <a:off x="562851"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70B3A4-11FE-D94C-9B93-255E36231064}"/>
              </a:ext>
            </a:extLst>
          </p:cNvPr>
          <p:cNvSpPr>
            <a:spLocks noGrp="1"/>
          </p:cNvSpPr>
          <p:nvPr>
            <p:ph sz="half" idx="2"/>
          </p:nvPr>
        </p:nvSpPr>
        <p:spPr>
          <a:xfrm>
            <a:off x="6389638"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7BEEAF-F881-6E48-84AF-E5CEEF1C7167}"/>
              </a:ext>
            </a:extLst>
          </p:cNvPr>
          <p:cNvSpPr>
            <a:spLocks noGrp="1"/>
          </p:cNvSpPr>
          <p:nvPr>
            <p:ph type="dt" sz="half" idx="10"/>
          </p:nvPr>
        </p:nvSpPr>
        <p:spPr/>
        <p:txBody>
          <a:bodyPr/>
          <a:lstStyle/>
          <a:p>
            <a:fld id="{A5B0A250-5CC0-1746-B209-08E8B0DAE6AF}" type="datetimeFigureOut">
              <a:rPr lang="en-US" smtClean="0"/>
              <a:t>3/1/24</a:t>
            </a:fld>
            <a:endParaRPr lang="en-US"/>
          </a:p>
        </p:txBody>
      </p:sp>
      <p:sp>
        <p:nvSpPr>
          <p:cNvPr id="6" name="Footer Placeholder 5">
            <a:extLst>
              <a:ext uri="{FF2B5EF4-FFF2-40B4-BE49-F238E27FC236}">
                <a16:creationId xmlns:a16="http://schemas.microsoft.com/office/drawing/2014/main" id="{9C472753-1CC3-9244-9AF0-6927018A64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DD55D0-FCC7-AC42-9810-9B49E3348958}"/>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5FC736C3-88FB-244C-83B8-B2856998D22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7223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D16A9C-7411-5242-A59C-816B8907E3BE}"/>
              </a:ext>
            </a:extLst>
          </p:cNvPr>
          <p:cNvGrpSpPr/>
          <p:nvPr/>
        </p:nvGrpSpPr>
        <p:grpSpPr>
          <a:xfrm>
            <a:off x="10290315" y="0"/>
            <a:ext cx="1901686" cy="6858000"/>
            <a:chOff x="10290315" y="0"/>
            <a:chExt cx="1901686" cy="6858000"/>
          </a:xfrm>
        </p:grpSpPr>
        <p:sp>
          <p:nvSpPr>
            <p:cNvPr id="20" name="Oval 19">
              <a:extLst>
                <a:ext uri="{FF2B5EF4-FFF2-40B4-BE49-F238E27FC236}">
                  <a16:creationId xmlns:a16="http://schemas.microsoft.com/office/drawing/2014/main" id="{A997260B-7D44-7049-B605-7FD6E6CE5612}"/>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a:extLst>
                <a:ext uri="{FF2B5EF4-FFF2-40B4-BE49-F238E27FC236}">
                  <a16:creationId xmlns:a16="http://schemas.microsoft.com/office/drawing/2014/main" id="{5D6AF601-77C3-D74A-B1E5-7F33703A6927}"/>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4DFCA921-0F9E-2E41-A285-75409E25501A}"/>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20B9E03-438B-FC42-9DA1-835D5BC3FE8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670E1F-61CD-8940-A898-6D5092A78BB9}"/>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080C64CF-0C6A-3449-9709-AE038C4A7995}"/>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a:extLst>
                <a:ext uri="{FF2B5EF4-FFF2-40B4-BE49-F238E27FC236}">
                  <a16:creationId xmlns:a16="http://schemas.microsoft.com/office/drawing/2014/main" id="{FEC46D5B-957F-A24C-8E36-CC71F660EC8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9058182F-7B5E-FD42-AFC6-A3848D8332AC}"/>
              </a:ext>
            </a:extLst>
          </p:cNvPr>
          <p:cNvSpPr>
            <a:spLocks noGrp="1"/>
          </p:cNvSpPr>
          <p:nvPr>
            <p:ph type="title"/>
          </p:nvPr>
        </p:nvSpPr>
        <p:spPr>
          <a:xfrm>
            <a:off x="566928" y="768096"/>
            <a:ext cx="7333488" cy="1271016"/>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D9E4DE-75C0-C841-A68D-9D7BBAD76C5E}"/>
              </a:ext>
            </a:extLst>
          </p:cNvPr>
          <p:cNvSpPr>
            <a:spLocks noGrp="1"/>
          </p:cNvSpPr>
          <p:nvPr>
            <p:ph type="body" idx="1"/>
          </p:nvPr>
        </p:nvSpPr>
        <p:spPr>
          <a:xfrm>
            <a:off x="562149"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5C87F7-356E-9E43-97A0-D972B22853DA}"/>
              </a:ext>
            </a:extLst>
          </p:cNvPr>
          <p:cNvSpPr>
            <a:spLocks noGrp="1"/>
          </p:cNvSpPr>
          <p:nvPr>
            <p:ph sz="half" idx="2"/>
          </p:nvPr>
        </p:nvSpPr>
        <p:spPr>
          <a:xfrm>
            <a:off x="562149" y="3189668"/>
            <a:ext cx="5239512" cy="2571557"/>
          </a:xfrm>
        </p:spPr>
        <p:txBody>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AB4C28-30CB-CC4E-A25E-F4FEFA49BCA5}"/>
              </a:ext>
            </a:extLst>
          </p:cNvPr>
          <p:cNvSpPr>
            <a:spLocks noGrp="1"/>
          </p:cNvSpPr>
          <p:nvPr>
            <p:ph type="body" sz="quarter" idx="3"/>
          </p:nvPr>
        </p:nvSpPr>
        <p:spPr>
          <a:xfrm>
            <a:off x="6383066"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ED0191-963B-1E4C-BEC5-9B42E39514A3}"/>
              </a:ext>
            </a:extLst>
          </p:cNvPr>
          <p:cNvSpPr>
            <a:spLocks noGrp="1"/>
          </p:cNvSpPr>
          <p:nvPr>
            <p:ph sz="quarter" idx="4"/>
          </p:nvPr>
        </p:nvSpPr>
        <p:spPr>
          <a:xfrm>
            <a:off x="6383066" y="3189668"/>
            <a:ext cx="5239512" cy="2571557"/>
          </a:xfrm>
        </p:spPr>
        <p:txBody>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0E0BED-3EB7-BB4A-A556-FA967FB0115F}"/>
              </a:ext>
            </a:extLst>
          </p:cNvPr>
          <p:cNvSpPr>
            <a:spLocks noGrp="1"/>
          </p:cNvSpPr>
          <p:nvPr>
            <p:ph type="dt" sz="half" idx="10"/>
          </p:nvPr>
        </p:nvSpPr>
        <p:spPr/>
        <p:txBody>
          <a:bodyPr/>
          <a:lstStyle/>
          <a:p>
            <a:fld id="{A5B0A250-5CC0-1746-B209-08E8B0DAE6AF}" type="datetimeFigureOut">
              <a:rPr lang="en-US" smtClean="0"/>
              <a:t>3/1/24</a:t>
            </a:fld>
            <a:endParaRPr lang="en-US"/>
          </a:p>
        </p:txBody>
      </p:sp>
      <p:sp>
        <p:nvSpPr>
          <p:cNvPr id="8" name="Footer Placeholder 7">
            <a:extLst>
              <a:ext uri="{FF2B5EF4-FFF2-40B4-BE49-F238E27FC236}">
                <a16:creationId xmlns:a16="http://schemas.microsoft.com/office/drawing/2014/main" id="{B6A2466A-4D90-174C-B382-AC4674D721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EADE49-8082-214B-9742-5EE8DA2E9FFE}"/>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10" name="Straight Connector 9">
            <a:extLst>
              <a:ext uri="{FF2B5EF4-FFF2-40B4-BE49-F238E27FC236}">
                <a16:creationId xmlns:a16="http://schemas.microsoft.com/office/drawing/2014/main" id="{75E39200-18D5-014B-BAB8-FF5D0BA15E0C}"/>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7076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7DF52F6-A06E-0343-95B8-DAAC38DB4B8C}"/>
              </a:ext>
            </a:extLst>
          </p:cNvPr>
          <p:cNvGrpSpPr/>
          <p:nvPr/>
        </p:nvGrpSpPr>
        <p:grpSpPr>
          <a:xfrm>
            <a:off x="10290315" y="0"/>
            <a:ext cx="1901686" cy="6858000"/>
            <a:chOff x="10290315" y="0"/>
            <a:chExt cx="1901686" cy="6858000"/>
          </a:xfrm>
        </p:grpSpPr>
        <p:sp>
          <p:nvSpPr>
            <p:cNvPr id="16" name="Oval 15">
              <a:extLst>
                <a:ext uri="{FF2B5EF4-FFF2-40B4-BE49-F238E27FC236}">
                  <a16:creationId xmlns:a16="http://schemas.microsoft.com/office/drawing/2014/main" id="{67092C52-7052-0749-9DA0-9374DBF495AE}"/>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C64E1C2F-81E1-C44D-859C-946596C950F2}"/>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3626485-4263-0A44-9561-E278A7056C33}"/>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7D45AAB5-3CCC-DE4A-A962-3702911B55C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8CAFB16F-8EDE-D44F-A51E-34EDC41E7404}"/>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DCD51329-732C-BB4C-98E5-715BAF9F8853}"/>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192B5D44-BC55-AF4C-984D-C8231B22F80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A1E9E2-564E-7049-A22F-BB5B876BAB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359D05-C08D-7747-B2FC-3F62B3357315}"/>
              </a:ext>
            </a:extLst>
          </p:cNvPr>
          <p:cNvSpPr>
            <a:spLocks noGrp="1"/>
          </p:cNvSpPr>
          <p:nvPr>
            <p:ph type="dt" sz="half" idx="10"/>
          </p:nvPr>
        </p:nvSpPr>
        <p:spPr/>
        <p:txBody>
          <a:bodyPr/>
          <a:lstStyle/>
          <a:p>
            <a:fld id="{A5B0A250-5CC0-1746-B209-08E8B0DAE6AF}" type="datetimeFigureOut">
              <a:rPr lang="en-US" smtClean="0"/>
              <a:t>3/1/24</a:t>
            </a:fld>
            <a:endParaRPr lang="en-US"/>
          </a:p>
        </p:txBody>
      </p:sp>
      <p:sp>
        <p:nvSpPr>
          <p:cNvPr id="4" name="Footer Placeholder 3">
            <a:extLst>
              <a:ext uri="{FF2B5EF4-FFF2-40B4-BE49-F238E27FC236}">
                <a16:creationId xmlns:a16="http://schemas.microsoft.com/office/drawing/2014/main" id="{8E2FF615-BB08-A844-B689-BAA7C50407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63A67D-F96F-4849-8C83-49CC3A6539BB}"/>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6" name="Straight Connector 5">
            <a:extLst>
              <a:ext uri="{FF2B5EF4-FFF2-40B4-BE49-F238E27FC236}">
                <a16:creationId xmlns:a16="http://schemas.microsoft.com/office/drawing/2014/main" id="{1DCFAAB9-2B6B-8D4C-A748-433E2C393EA6}"/>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5995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98BCA70-D63D-40F6-B9B3-4E49B96E27FB}"/>
              </a:ext>
            </a:extLst>
          </p:cNvPr>
          <p:cNvSpPr>
            <a:spLocks noGrp="1"/>
          </p:cNvSpPr>
          <p:nvPr>
            <p:ph type="dt" sz="half" idx="10"/>
          </p:nvPr>
        </p:nvSpPr>
        <p:spPr/>
        <p:txBody>
          <a:bodyPr/>
          <a:lstStyle/>
          <a:p>
            <a:fld id="{A5B0A250-5CC0-1746-B209-08E8B0DAE6AF}" type="datetimeFigureOut">
              <a:rPr lang="en-US" smtClean="0"/>
              <a:pPr/>
              <a:t>3/1/24</a:t>
            </a:fld>
            <a:endParaRPr lang="en-US"/>
          </a:p>
        </p:txBody>
      </p:sp>
      <p:sp>
        <p:nvSpPr>
          <p:cNvPr id="6" name="Footer Placeholder 5">
            <a:extLst>
              <a:ext uri="{FF2B5EF4-FFF2-40B4-BE49-F238E27FC236}">
                <a16:creationId xmlns:a16="http://schemas.microsoft.com/office/drawing/2014/main" id="{72F12559-BD91-4904-A24A-0CF0A2324A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658BB7-74A5-4A6F-A0FF-021E68F02BFF}"/>
              </a:ext>
            </a:extLst>
          </p:cNvPr>
          <p:cNvSpPr>
            <a:spLocks noGrp="1"/>
          </p:cNvSpPr>
          <p:nvPr>
            <p:ph type="sldNum" sz="quarter" idx="12"/>
          </p:nvPr>
        </p:nvSpPr>
        <p:spPr/>
        <p:txBody>
          <a:bodyPr/>
          <a:lstStyle/>
          <a:p>
            <a:fld id="{49ABCAEC-7D34-E549-A96E-FCEDAADBE4B0}" type="slidenum">
              <a:rPr lang="en-US" smtClean="0"/>
              <a:pPr/>
              <a:t>‹#›</a:t>
            </a:fld>
            <a:endParaRPr lang="en-US"/>
          </a:p>
        </p:txBody>
      </p:sp>
    </p:spTree>
    <p:extLst>
      <p:ext uri="{BB962C8B-B14F-4D97-AF65-F5344CB8AC3E}">
        <p14:creationId xmlns:p14="http://schemas.microsoft.com/office/powerpoint/2010/main" val="2567990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D0914A35-7AAF-4B42-9C68-47A633EFD9D0}"/>
              </a:ext>
            </a:extLst>
          </p:cNvPr>
          <p:cNvGrpSpPr/>
          <p:nvPr/>
        </p:nvGrpSpPr>
        <p:grpSpPr>
          <a:xfrm>
            <a:off x="10290315" y="0"/>
            <a:ext cx="1901686" cy="6858000"/>
            <a:chOff x="10290315" y="0"/>
            <a:chExt cx="1901686" cy="6858000"/>
          </a:xfrm>
        </p:grpSpPr>
        <p:sp>
          <p:nvSpPr>
            <p:cNvPr id="18" name="Freeform 17">
              <a:extLst>
                <a:ext uri="{FF2B5EF4-FFF2-40B4-BE49-F238E27FC236}">
                  <a16:creationId xmlns:a16="http://schemas.microsoft.com/office/drawing/2014/main" id="{DABCED79-0E70-FB4D-ABF2-D859BF5556E4}"/>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8364885D-A3A4-5144-AB4E-7624F27287E6}"/>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22073D5-CC72-0549-BD26-F7AF9851BE45}"/>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1827A049-C9FD-554E-9B01-F151B0D9E86B}"/>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76832559-4D18-8744-AB91-9FCFAB732477}"/>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BF97A623-E5DC-1B44-B687-8643B9F0D741}"/>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637BBE1-2C82-4E45-B5C5-35E07B05EA4E}"/>
              </a:ext>
            </a:extLst>
          </p:cNvPr>
          <p:cNvSpPr>
            <a:spLocks noGrp="1"/>
          </p:cNvSpPr>
          <p:nvPr>
            <p:ph type="title"/>
          </p:nvPr>
        </p:nvSpPr>
        <p:spPr>
          <a:xfrm>
            <a:off x="565151" y="764973"/>
            <a:ext cx="3609982" cy="1395043"/>
          </a:xfrm>
        </p:spPr>
        <p:txBody>
          <a:bodyPr anchor="t"/>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201F2E-A734-364B-8A7D-990D6B8893D0}"/>
              </a:ext>
            </a:extLst>
          </p:cNvPr>
          <p:cNvSpPr>
            <a:spLocks noGrp="1"/>
          </p:cNvSpPr>
          <p:nvPr>
            <p:ph idx="1"/>
          </p:nvPr>
        </p:nvSpPr>
        <p:spPr>
          <a:xfrm>
            <a:off x="5104832" y="770890"/>
            <a:ext cx="6112517" cy="4800570"/>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7CBAD9-5515-1748-8E77-F48160F4ED1C}"/>
              </a:ext>
            </a:extLst>
          </p:cNvPr>
          <p:cNvSpPr>
            <a:spLocks noGrp="1"/>
          </p:cNvSpPr>
          <p:nvPr>
            <p:ph type="body" sz="half" idx="2"/>
          </p:nvPr>
        </p:nvSpPr>
        <p:spPr>
          <a:xfrm>
            <a:off x="565150" y="2160016"/>
            <a:ext cx="3609983" cy="37089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A6C22B-80D4-AA42-9999-401E37B469C0}"/>
              </a:ext>
            </a:extLst>
          </p:cNvPr>
          <p:cNvSpPr>
            <a:spLocks noGrp="1"/>
          </p:cNvSpPr>
          <p:nvPr>
            <p:ph type="dt" sz="half" idx="10"/>
          </p:nvPr>
        </p:nvSpPr>
        <p:spPr/>
        <p:txBody>
          <a:bodyPr/>
          <a:lstStyle/>
          <a:p>
            <a:fld id="{A5B0A250-5CC0-1746-B209-08E8B0DAE6AF}" type="datetimeFigureOut">
              <a:rPr lang="en-US" smtClean="0"/>
              <a:t>3/1/24</a:t>
            </a:fld>
            <a:endParaRPr lang="en-US"/>
          </a:p>
        </p:txBody>
      </p:sp>
      <p:sp>
        <p:nvSpPr>
          <p:cNvPr id="6" name="Footer Placeholder 5">
            <a:extLst>
              <a:ext uri="{FF2B5EF4-FFF2-40B4-BE49-F238E27FC236}">
                <a16:creationId xmlns:a16="http://schemas.microsoft.com/office/drawing/2014/main" id="{03055DE4-33E8-7F4B-9334-95EA60845C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470FA5-21EE-D742-8F01-C1BAE0FDB064}"/>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BEF966AA-D7DF-F84D-80D4-E216A641B005}"/>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9664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10D391A-F01E-4947-8A01-95438AA0B323}"/>
              </a:ext>
            </a:extLst>
          </p:cNvPr>
          <p:cNvGrpSpPr/>
          <p:nvPr/>
        </p:nvGrpSpPr>
        <p:grpSpPr>
          <a:xfrm>
            <a:off x="10290315" y="0"/>
            <a:ext cx="1901686" cy="6858000"/>
            <a:chOff x="10290315" y="0"/>
            <a:chExt cx="1901686" cy="6858000"/>
          </a:xfrm>
        </p:grpSpPr>
        <p:sp>
          <p:nvSpPr>
            <p:cNvPr id="17" name="Oval 16">
              <a:extLst>
                <a:ext uri="{FF2B5EF4-FFF2-40B4-BE49-F238E27FC236}">
                  <a16:creationId xmlns:a16="http://schemas.microsoft.com/office/drawing/2014/main" id="{7D499306-B4E0-064D-8F6C-96E9C4BD04DA}"/>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AF3D0241-0A21-8047-8CE3-B3FDD5FDF71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3083F97-6891-0447-957C-AB0834B826D2}"/>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2EF7D75-E7C1-5147-A03B-3EC641CF3B0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A6D7CA94-94B4-C140-8C68-01C0ADFA1C7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211CD629-C318-A848-BDDE-BBA9465EBF9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2A5AC1F8-1370-E946-977E-E4CFC6947BA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64CEE63B-B967-0A48-9623-2203767609F4}"/>
              </a:ext>
            </a:extLst>
          </p:cNvPr>
          <p:cNvSpPr>
            <a:spLocks noGrp="1"/>
          </p:cNvSpPr>
          <p:nvPr>
            <p:ph type="title"/>
          </p:nvPr>
        </p:nvSpPr>
        <p:spPr>
          <a:xfrm>
            <a:off x="565150" y="770889"/>
            <a:ext cx="3609983" cy="1389127"/>
          </a:xfrm>
        </p:spPr>
        <p:txBody>
          <a:bodyPr anchor="t"/>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11F680-28C8-FA44-9CD5-20709DA02EA0}"/>
              </a:ext>
            </a:extLst>
          </p:cNvPr>
          <p:cNvSpPr>
            <a:spLocks noGrp="1"/>
          </p:cNvSpPr>
          <p:nvPr>
            <p:ph type="pic" idx="1"/>
          </p:nvPr>
        </p:nvSpPr>
        <p:spPr>
          <a:xfrm>
            <a:off x="5223838" y="890816"/>
            <a:ext cx="6060136" cy="4870411"/>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BD507CD-197E-BB4C-83A6-DA3FC97A22C2}"/>
              </a:ext>
            </a:extLst>
          </p:cNvPr>
          <p:cNvSpPr>
            <a:spLocks noGrp="1"/>
          </p:cNvSpPr>
          <p:nvPr>
            <p:ph type="body" sz="half" idx="2"/>
          </p:nvPr>
        </p:nvSpPr>
        <p:spPr>
          <a:xfrm>
            <a:off x="565150" y="2160016"/>
            <a:ext cx="3609983" cy="36012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9E00AC-DF6C-D548-8A06-D6269BDB0A41}"/>
              </a:ext>
            </a:extLst>
          </p:cNvPr>
          <p:cNvSpPr>
            <a:spLocks noGrp="1"/>
          </p:cNvSpPr>
          <p:nvPr>
            <p:ph type="dt" sz="half" idx="10"/>
          </p:nvPr>
        </p:nvSpPr>
        <p:spPr/>
        <p:txBody>
          <a:bodyPr/>
          <a:lstStyle/>
          <a:p>
            <a:fld id="{A5B0A250-5CC0-1746-B209-08E8B0DAE6AF}" type="datetimeFigureOut">
              <a:rPr lang="en-US" smtClean="0"/>
              <a:t>3/1/24</a:t>
            </a:fld>
            <a:endParaRPr lang="en-US"/>
          </a:p>
        </p:txBody>
      </p:sp>
      <p:sp>
        <p:nvSpPr>
          <p:cNvPr id="6" name="Footer Placeholder 5">
            <a:extLst>
              <a:ext uri="{FF2B5EF4-FFF2-40B4-BE49-F238E27FC236}">
                <a16:creationId xmlns:a16="http://schemas.microsoft.com/office/drawing/2014/main" id="{F8ED113B-57D4-9A4F-BFE0-2A3963B425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0D9954-FA18-8948-AA52-21CED059476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5E3EB25D-2379-5040-B990-1C99B0B7D93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45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0D98E2-86CE-4D4F-9F8F-17C83D19A271}"/>
              </a:ext>
            </a:extLst>
          </p:cNvPr>
          <p:cNvSpPr>
            <a:spLocks noGrp="1"/>
          </p:cNvSpPr>
          <p:nvPr>
            <p:ph type="title"/>
          </p:nvPr>
        </p:nvSpPr>
        <p:spPr>
          <a:xfrm>
            <a:off x="565150" y="770890"/>
            <a:ext cx="7335835" cy="1268984"/>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8804B4F2-48A4-A140-B59B-7A2ED9FD4653}"/>
              </a:ext>
            </a:extLst>
          </p:cNvPr>
          <p:cNvSpPr>
            <a:spLocks noGrp="1"/>
          </p:cNvSpPr>
          <p:nvPr>
            <p:ph type="body" idx="1"/>
          </p:nvPr>
        </p:nvSpPr>
        <p:spPr>
          <a:xfrm>
            <a:off x="565150" y="2160016"/>
            <a:ext cx="7335835" cy="36012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CF4A7E-D5FF-BF48-8E01-8F46150ABFD5}"/>
              </a:ext>
            </a:extLst>
          </p:cNvPr>
          <p:cNvSpPr>
            <a:spLocks noGrp="1"/>
          </p:cNvSpPr>
          <p:nvPr>
            <p:ph type="dt" sz="half" idx="2"/>
          </p:nvPr>
        </p:nvSpPr>
        <p:spPr>
          <a:xfrm>
            <a:off x="566928" y="457200"/>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fld id="{A5B0A250-5CC0-1746-B209-08E8B0DAE6AF}" type="datetimeFigureOut">
              <a:rPr lang="en-US" smtClean="0"/>
              <a:pPr/>
              <a:t>3/1/24</a:t>
            </a:fld>
            <a:endParaRPr lang="en-US"/>
          </a:p>
        </p:txBody>
      </p:sp>
      <p:sp>
        <p:nvSpPr>
          <p:cNvPr id="5" name="Footer Placeholder 4">
            <a:extLst>
              <a:ext uri="{FF2B5EF4-FFF2-40B4-BE49-F238E27FC236}">
                <a16:creationId xmlns:a16="http://schemas.microsoft.com/office/drawing/2014/main" id="{CA131757-5039-BF46-B47A-50DA8FFBC078}"/>
              </a:ext>
            </a:extLst>
          </p:cNvPr>
          <p:cNvSpPr>
            <a:spLocks noGrp="1"/>
          </p:cNvSpPr>
          <p:nvPr>
            <p:ph type="ftr" sz="quarter" idx="3"/>
          </p:nvPr>
        </p:nvSpPr>
        <p:spPr>
          <a:xfrm>
            <a:off x="565150" y="6141085"/>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AA83FD16-4337-B940-905E-D20A26FD483A}"/>
              </a:ext>
            </a:extLst>
          </p:cNvPr>
          <p:cNvSpPr>
            <a:spLocks noGrp="1"/>
          </p:cNvSpPr>
          <p:nvPr>
            <p:ph type="sldNum" sz="quarter" idx="4"/>
          </p:nvPr>
        </p:nvSpPr>
        <p:spPr>
          <a:xfrm>
            <a:off x="10809678" y="6141085"/>
            <a:ext cx="813816" cy="365125"/>
          </a:xfrm>
          <a:prstGeom prst="rect">
            <a:avLst/>
          </a:prstGeom>
        </p:spPr>
        <p:txBody>
          <a:bodyPr vert="horz" lIns="91440" tIns="45720" rIns="91440" bIns="45720" rtlCol="0" anchor="ctr"/>
          <a:lstStyle>
            <a:lvl1pPr algn="r">
              <a:defRPr sz="1050" b="0" i="0">
                <a:solidFill>
                  <a:schemeClr val="tx1">
                    <a:tint val="75000"/>
                  </a:schemeClr>
                </a:solidFill>
                <a:latin typeface="+mn-lt"/>
              </a:defRPr>
            </a:lvl1pPr>
          </a:lstStyle>
          <a:p>
            <a:fld id="{49ABCAEC-7D34-E549-A96E-FCEDAADBE4B0}" type="slidenum">
              <a:rPr lang="en-US" smtClean="0"/>
              <a:pPr/>
              <a:t>‹#›</a:t>
            </a:fld>
            <a:endParaRPr lang="en-US"/>
          </a:p>
        </p:txBody>
      </p:sp>
    </p:spTree>
    <p:extLst>
      <p:ext uri="{BB962C8B-B14F-4D97-AF65-F5344CB8AC3E}">
        <p14:creationId xmlns:p14="http://schemas.microsoft.com/office/powerpoint/2010/main" val="2140099971"/>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7" r:id="rId6"/>
    <p:sldLayoutId id="2147483782" r:id="rId7"/>
    <p:sldLayoutId id="2147483783" r:id="rId8"/>
    <p:sldLayoutId id="2147483784" r:id="rId9"/>
    <p:sldLayoutId id="2147483786" r:id="rId10"/>
    <p:sldLayoutId id="2147483785" r:id="rId11"/>
  </p:sldLayoutIdLst>
  <p:txStyles>
    <p:title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2.sv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4.sv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chart" Target="../charts/chart9.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chart" Target="../charts/char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chart" Target="../charts/char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chart" Target="../charts/chart12.xml"/></Relationships>
</file>

<file path=ppt/slides/_rels/slide1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png"/><Relationship Id="rId7" Type="http://schemas.openxmlformats.org/officeDocument/2006/relationships/image" Target="../media/image42.sv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46.svg"/><Relationship Id="rId5" Type="http://schemas.openxmlformats.org/officeDocument/2006/relationships/image" Target="../media/image40.sv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sv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2.png"/><Relationship Id="rId7" Type="http://schemas.openxmlformats.org/officeDocument/2006/relationships/image" Target="../media/image18.svg"/><Relationship Id="rId12" Type="http://schemas.openxmlformats.org/officeDocument/2006/relationships/image" Target="../media/image23.png"/><Relationship Id="rId17" Type="http://schemas.openxmlformats.org/officeDocument/2006/relationships/image" Target="../media/image28.svg"/><Relationship Id="rId2" Type="http://schemas.openxmlformats.org/officeDocument/2006/relationships/notesSlide" Target="../notesSlides/notesSlide3.xml"/><Relationship Id="rId16"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5" Type="http://schemas.openxmlformats.org/officeDocument/2006/relationships/image" Target="../media/image2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 Id="rId1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0.svg"/><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0514A2A-32FB-4D34-0664-358C1613F8D1}"/>
              </a:ext>
            </a:extLst>
          </p:cNvPr>
          <p:cNvSpPr/>
          <p:nvPr/>
        </p:nvSpPr>
        <p:spPr>
          <a:xfrm>
            <a:off x="292443" y="855419"/>
            <a:ext cx="6845603" cy="5811388"/>
          </a:xfrm>
          <a:prstGeom prst="rect">
            <a:avLst/>
          </a:prstGeom>
          <a:solidFill>
            <a:srgbClr val="EB853A">
              <a:alpha val="85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1C1C00-E51F-9665-57A0-53E0CEEF032F}"/>
              </a:ext>
            </a:extLst>
          </p:cNvPr>
          <p:cNvSpPr>
            <a:spLocks noGrp="1"/>
          </p:cNvSpPr>
          <p:nvPr>
            <p:ph type="ctrTitle" idx="4294967295"/>
          </p:nvPr>
        </p:nvSpPr>
        <p:spPr>
          <a:xfrm>
            <a:off x="388142" y="1018974"/>
            <a:ext cx="7335838" cy="2209800"/>
          </a:xfrm>
        </p:spPr>
        <p:txBody>
          <a:bodyPr>
            <a:normAutofit/>
          </a:bodyPr>
          <a:lstStyle/>
          <a:p>
            <a:pPr>
              <a:lnSpc>
                <a:spcPct val="90000"/>
              </a:lnSpc>
            </a:pPr>
            <a:r>
              <a:rPr lang="en-US" sz="4800">
                <a:solidFill>
                  <a:srgbClr val="0A7ABF"/>
                </a:solidFill>
                <a:latin typeface="Open Sans" panose="020B0606030504020204" pitchFamily="34" charset="0"/>
                <a:ea typeface="Open Sans" panose="020B0606030504020204" pitchFamily="34" charset="0"/>
                <a:cs typeface="Open Sans" panose="020B0606030504020204" pitchFamily="34" charset="0"/>
              </a:rPr>
              <a:t>Perceptions of Inland Empire Higher Education</a:t>
            </a:r>
          </a:p>
        </p:txBody>
      </p:sp>
      <p:sp>
        <p:nvSpPr>
          <p:cNvPr id="3" name="Subtitle 2">
            <a:extLst>
              <a:ext uri="{FF2B5EF4-FFF2-40B4-BE49-F238E27FC236}">
                <a16:creationId xmlns:a16="http://schemas.microsoft.com/office/drawing/2014/main" id="{7B8E932E-D798-753F-4CEB-A75D16B26D99}"/>
              </a:ext>
            </a:extLst>
          </p:cNvPr>
          <p:cNvSpPr>
            <a:spLocks noGrp="1"/>
          </p:cNvSpPr>
          <p:nvPr>
            <p:ph type="subTitle" idx="4294967295"/>
          </p:nvPr>
        </p:nvSpPr>
        <p:spPr>
          <a:xfrm>
            <a:off x="388142" y="3472246"/>
            <a:ext cx="6247120" cy="1352673"/>
          </a:xfrm>
        </p:spPr>
        <p:txBody>
          <a:bodyPr>
            <a:noAutofit/>
          </a:bodyPr>
          <a:lstStyle/>
          <a:p>
            <a:pPr marL="0" indent="0">
              <a:buNone/>
            </a:pPr>
            <a:r>
              <a:rPr lang="en-US" sz="3200" dirty="0">
                <a:solidFill>
                  <a:srgbClr val="F1582D"/>
                </a:solidFill>
                <a:latin typeface="Open Sans" panose="020B0606030504020204" pitchFamily="34" charset="0"/>
                <a:ea typeface="Open Sans" panose="020B0606030504020204" pitchFamily="34" charset="0"/>
                <a:cs typeface="Open Sans" panose="020B0606030504020204" pitchFamily="34" charset="0"/>
              </a:rPr>
              <a:t>Why Aren’t Students Enrolling?</a:t>
            </a:r>
          </a:p>
        </p:txBody>
      </p:sp>
      <p:sp>
        <p:nvSpPr>
          <p:cNvPr id="8" name="Rectangle 7">
            <a:extLst>
              <a:ext uri="{FF2B5EF4-FFF2-40B4-BE49-F238E27FC236}">
                <a16:creationId xmlns:a16="http://schemas.microsoft.com/office/drawing/2014/main" id="{E4C7FF02-BBF4-117E-FA38-D3A405C56E5A}"/>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Woman in graduation gown hugging person">
            <a:extLst>
              <a:ext uri="{FF2B5EF4-FFF2-40B4-BE49-F238E27FC236}">
                <a16:creationId xmlns:a16="http://schemas.microsoft.com/office/drawing/2014/main" id="{291A6F25-0CCD-DE83-AAC6-670D7EB3614B}"/>
              </a:ext>
            </a:extLst>
          </p:cNvPr>
          <p:cNvPicPr>
            <a:picLocks noChangeAspect="1"/>
          </p:cNvPicPr>
          <p:nvPr/>
        </p:nvPicPr>
        <p:blipFill rotWithShape="1">
          <a:blip r:embed="rId3"/>
          <a:srcRect l="13052" r="32189"/>
          <a:stretch/>
        </p:blipFill>
        <p:spPr>
          <a:xfrm>
            <a:off x="7233746" y="855419"/>
            <a:ext cx="4773376" cy="5811387"/>
          </a:xfrm>
          <a:prstGeom prst="rect">
            <a:avLst/>
          </a:prstGeom>
        </p:spPr>
      </p:pic>
      <p:pic>
        <p:nvPicPr>
          <p:cNvPr id="17" name="Picture 16" descr="A close up of a logo&#10;&#10;Description automatically generated">
            <a:extLst>
              <a:ext uri="{FF2B5EF4-FFF2-40B4-BE49-F238E27FC236}">
                <a16:creationId xmlns:a16="http://schemas.microsoft.com/office/drawing/2014/main" id="{0BD465DB-5CDD-B760-CDA9-F279EC48A632}"/>
              </a:ext>
            </a:extLst>
          </p:cNvPr>
          <p:cNvPicPr>
            <a:picLocks noChangeAspect="1"/>
          </p:cNvPicPr>
          <p:nvPr/>
        </p:nvPicPr>
        <p:blipFill>
          <a:blip r:embed="rId4"/>
          <a:stretch>
            <a:fillRect/>
          </a:stretch>
        </p:blipFill>
        <p:spPr>
          <a:xfrm>
            <a:off x="10732169" y="336884"/>
            <a:ext cx="674647" cy="682090"/>
          </a:xfrm>
          <a:prstGeom prst="rect">
            <a:avLst/>
          </a:prstGeom>
        </p:spPr>
      </p:pic>
      <p:sp>
        <p:nvSpPr>
          <p:cNvPr id="4" name="Title 1">
            <a:extLst>
              <a:ext uri="{FF2B5EF4-FFF2-40B4-BE49-F238E27FC236}">
                <a16:creationId xmlns:a16="http://schemas.microsoft.com/office/drawing/2014/main" id="{2828FD95-432B-2A14-2471-9CC7AEEB168D}"/>
              </a:ext>
            </a:extLst>
          </p:cNvPr>
          <p:cNvSpPr txBox="1">
            <a:spLocks/>
          </p:cNvSpPr>
          <p:nvPr/>
        </p:nvSpPr>
        <p:spPr>
          <a:xfrm>
            <a:off x="341160" y="191193"/>
            <a:ext cx="9605825" cy="482575"/>
          </a:xfrm>
          <a:prstGeom prst="rect">
            <a:avLst/>
          </a:prstGeom>
          <a:ln>
            <a:noFill/>
          </a:ln>
        </p:spPr>
        <p:txBody>
          <a:bodyPr vert="horz" lIns="91440" tIns="45720" rIns="91440" bIns="45720" rtlCol="0" anchor="t">
            <a:no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WHY AREN’T STUDENTS ENROLLING?</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41471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5D6F3AB-DF18-0346-A20C-9FC8C7DD54A0}"/>
              </a:ext>
            </a:extLst>
          </p:cNvPr>
          <p:cNvSpPr/>
          <p:nvPr/>
        </p:nvSpPr>
        <p:spPr>
          <a:xfrm>
            <a:off x="334647" y="855419"/>
            <a:ext cx="11495366" cy="5811388"/>
          </a:xfrm>
          <a:prstGeom prst="rect">
            <a:avLst/>
          </a:prstGeom>
          <a:solidFill>
            <a:srgbClr val="EB853A">
              <a:alpha val="85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A8FAFE-3672-B8FE-3220-0F3B57568FB6}"/>
              </a:ext>
            </a:extLst>
          </p:cNvPr>
          <p:cNvSpPr>
            <a:spLocks noGrp="1"/>
          </p:cNvSpPr>
          <p:nvPr>
            <p:ph type="title" idx="4294967295"/>
          </p:nvPr>
        </p:nvSpPr>
        <p:spPr>
          <a:xfrm>
            <a:off x="1646237" y="1994826"/>
            <a:ext cx="8899525" cy="2593975"/>
          </a:xfrm>
        </p:spPr>
        <p:txBody>
          <a:bodyPr>
            <a:normAutofit/>
          </a:bodyPr>
          <a:lstStyle/>
          <a:p>
            <a:r>
              <a:rPr lang="en-US" sz="4800" dirty="0">
                <a:solidFill>
                  <a:srgbClr val="0A7ABF"/>
                </a:solidFill>
                <a:latin typeface="Open Sans" panose="020B0606030504020204" pitchFamily="34" charset="0"/>
                <a:ea typeface="Open Sans" panose="020B0606030504020204" pitchFamily="34" charset="0"/>
                <a:cs typeface="Open Sans" panose="020B0606030504020204" pitchFamily="34" charset="0"/>
              </a:rPr>
              <a:t>What matters in the IE when making plans for after high school? </a:t>
            </a:r>
          </a:p>
        </p:txBody>
      </p:sp>
      <p:sp>
        <p:nvSpPr>
          <p:cNvPr id="3" name="Rectangle 2">
            <a:extLst>
              <a:ext uri="{FF2B5EF4-FFF2-40B4-BE49-F238E27FC236}">
                <a16:creationId xmlns:a16="http://schemas.microsoft.com/office/drawing/2014/main" id="{D759FB25-733F-A6F7-B3CB-157C99B6AC7E}"/>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668C5697-E9CF-541B-F217-52334381CA24}"/>
              </a:ext>
            </a:extLst>
          </p:cNvPr>
          <p:cNvPicPr>
            <a:picLocks noChangeAspect="1"/>
          </p:cNvPicPr>
          <p:nvPr/>
        </p:nvPicPr>
        <p:blipFill>
          <a:blip r:embed="rId3"/>
          <a:stretch>
            <a:fillRect/>
          </a:stretch>
        </p:blipFill>
        <p:spPr>
          <a:xfrm>
            <a:off x="10732169" y="336884"/>
            <a:ext cx="674647" cy="682090"/>
          </a:xfrm>
          <a:prstGeom prst="rect">
            <a:avLst/>
          </a:prstGeom>
        </p:spPr>
      </p:pic>
      <p:sp>
        <p:nvSpPr>
          <p:cNvPr id="8" name="Oval 7">
            <a:extLst>
              <a:ext uri="{FF2B5EF4-FFF2-40B4-BE49-F238E27FC236}">
                <a16:creationId xmlns:a16="http://schemas.microsoft.com/office/drawing/2014/main" id="{521D915C-94EE-D7D6-1E7E-41028055FF39}"/>
              </a:ext>
            </a:extLst>
          </p:cNvPr>
          <p:cNvSpPr/>
          <p:nvPr/>
        </p:nvSpPr>
        <p:spPr>
          <a:xfrm>
            <a:off x="5322858" y="4190370"/>
            <a:ext cx="1434535" cy="1434535"/>
          </a:xfrm>
          <a:prstGeom prst="ellipse">
            <a:avLst/>
          </a:prstGeom>
          <a:solidFill>
            <a:srgbClr val="F558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Blueprint with solid fill">
            <a:extLst>
              <a:ext uri="{FF2B5EF4-FFF2-40B4-BE49-F238E27FC236}">
                <a16:creationId xmlns:a16="http://schemas.microsoft.com/office/drawing/2014/main" id="{AB631B64-DC86-7298-FB87-8C9DAF9D1D6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82925" y="4450437"/>
            <a:ext cx="914400" cy="914400"/>
          </a:xfrm>
          <a:prstGeom prst="rect">
            <a:avLst/>
          </a:prstGeom>
        </p:spPr>
      </p:pic>
      <p:sp>
        <p:nvSpPr>
          <p:cNvPr id="7" name="Title 1">
            <a:extLst>
              <a:ext uri="{FF2B5EF4-FFF2-40B4-BE49-F238E27FC236}">
                <a16:creationId xmlns:a16="http://schemas.microsoft.com/office/drawing/2014/main" id="{A565DA86-D8A6-D0E4-D3B9-0830E5DAA2EA}"/>
              </a:ext>
            </a:extLst>
          </p:cNvPr>
          <p:cNvSpPr txBox="1">
            <a:spLocks/>
          </p:cNvSpPr>
          <p:nvPr/>
        </p:nvSpPr>
        <p:spPr>
          <a:xfrm>
            <a:off x="341160" y="191193"/>
            <a:ext cx="9605825" cy="482575"/>
          </a:xfrm>
          <a:prstGeom prst="rect">
            <a:avLst/>
          </a:prstGeom>
          <a:ln>
            <a:noFill/>
          </a:ln>
        </p:spPr>
        <p:txBody>
          <a:bodyPr vert="horz" lIns="91440" tIns="45720" rIns="91440" bIns="45720" rtlCol="0" anchor="t">
            <a:no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WHY AREN’T STUDENTS ENROLLING?</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38267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5FCCD54-EB49-4160-4DED-B1772FA1EE55}"/>
              </a:ext>
            </a:extLst>
          </p:cNvPr>
          <p:cNvSpPr/>
          <p:nvPr/>
        </p:nvSpPr>
        <p:spPr>
          <a:xfrm>
            <a:off x="471345" y="1425436"/>
            <a:ext cx="11291505" cy="5110340"/>
          </a:xfrm>
          <a:prstGeom prst="rect">
            <a:avLst/>
          </a:prstGeom>
          <a:solidFill>
            <a:srgbClr val="FAC090">
              <a:alpha val="4352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C156D69-D4A0-D5EA-4D95-16DBBB21A548}"/>
              </a:ext>
            </a:extLst>
          </p:cNvPr>
          <p:cNvSpPr>
            <a:spLocks noGrp="1"/>
          </p:cNvSpPr>
          <p:nvPr>
            <p:ph idx="4294967295"/>
          </p:nvPr>
        </p:nvSpPr>
        <p:spPr>
          <a:xfrm>
            <a:off x="351691" y="864598"/>
            <a:ext cx="10431463" cy="620712"/>
          </a:xfrm>
        </p:spPr>
        <p:txBody>
          <a:bodyPr vert="horz" lIns="91440" tIns="45720" rIns="91440" bIns="45720" rtlCol="0" anchor="t">
            <a:noAutofit/>
          </a:bodyPr>
          <a:lstStyle/>
          <a:p>
            <a:pPr marL="0" indent="0">
              <a:lnSpc>
                <a:spcPct val="90000"/>
              </a:lnSpc>
              <a:buNone/>
            </a:pPr>
            <a:r>
              <a:rPr lang="en-US" sz="3200" b="1" dirty="0">
                <a:solidFill>
                  <a:srgbClr val="0A7ABF"/>
                </a:solidFill>
                <a:latin typeface="Open Sans" panose="020B0606030504020204" pitchFamily="34" charset="0"/>
                <a:ea typeface="Open Sans" panose="020B0606030504020204" pitchFamily="34" charset="0"/>
                <a:cs typeface="Open Sans" panose="020B0606030504020204" pitchFamily="34" charset="0"/>
              </a:rPr>
              <a:t>What Shapes Post-High School Decisions? </a:t>
            </a:r>
            <a:endParaRPr lang="en-US" sz="3200" dirty="0">
              <a:solidFill>
                <a:srgbClr val="0A7AB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96F76144-6375-9E0C-02FB-4739AA6967E7}"/>
              </a:ext>
            </a:extLst>
          </p:cNvPr>
          <p:cNvSpPr txBox="1"/>
          <p:nvPr/>
        </p:nvSpPr>
        <p:spPr>
          <a:xfrm>
            <a:off x="8612373" y="2911536"/>
            <a:ext cx="2749062" cy="26961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lnSpc>
                <a:spcPct val="90000"/>
              </a:lnSpc>
              <a:spcBef>
                <a:spcPts val="900"/>
              </a:spcBef>
            </a:pPr>
            <a:r>
              <a:rPr lang="en-US" sz="2400" dirty="0">
                <a:solidFill>
                  <a:srgbClr val="F55822"/>
                </a:solidFill>
                <a:latin typeface="Open Sans" panose="020B0606030504020204" pitchFamily="34" charset="0"/>
                <a:ea typeface="Open Sans" panose="020B0606030504020204" pitchFamily="34" charset="0"/>
                <a:cs typeface="Open Sans" panose="020B0606030504020204" pitchFamily="34" charset="0"/>
              </a:rPr>
              <a:t>Supporting long-term financial goals and supporting the family’s basic needs are important.</a:t>
            </a:r>
          </a:p>
          <a:p>
            <a:pPr algn="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1">
            <a:extLst>
              <a:ext uri="{FF2B5EF4-FFF2-40B4-BE49-F238E27FC236}">
                <a16:creationId xmlns:a16="http://schemas.microsoft.com/office/drawing/2014/main" id="{2BF7A378-B91B-7331-C070-C3B876974BFB}"/>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logo&#10;&#10;Description automatically generated">
            <a:extLst>
              <a:ext uri="{FF2B5EF4-FFF2-40B4-BE49-F238E27FC236}">
                <a16:creationId xmlns:a16="http://schemas.microsoft.com/office/drawing/2014/main" id="{8E0D95B9-E2AA-955F-8050-0AF12F48B5AE}"/>
              </a:ext>
            </a:extLst>
          </p:cNvPr>
          <p:cNvPicPr>
            <a:picLocks noChangeAspect="1"/>
          </p:cNvPicPr>
          <p:nvPr/>
        </p:nvPicPr>
        <p:blipFill>
          <a:blip r:embed="rId3"/>
          <a:stretch>
            <a:fillRect/>
          </a:stretch>
        </p:blipFill>
        <p:spPr>
          <a:xfrm>
            <a:off x="10732169" y="336884"/>
            <a:ext cx="674647" cy="682090"/>
          </a:xfrm>
          <a:prstGeom prst="rect">
            <a:avLst/>
          </a:prstGeom>
        </p:spPr>
      </p:pic>
      <p:graphicFrame>
        <p:nvGraphicFramePr>
          <p:cNvPr id="8" name="Chart 7">
            <a:extLst>
              <a:ext uri="{FF2B5EF4-FFF2-40B4-BE49-F238E27FC236}">
                <a16:creationId xmlns:a16="http://schemas.microsoft.com/office/drawing/2014/main" id="{A9FF05DB-5013-9B00-A44A-D057FCB6CEAB}"/>
              </a:ext>
            </a:extLst>
          </p:cNvPr>
          <p:cNvGraphicFramePr/>
          <p:nvPr>
            <p:extLst>
              <p:ext uri="{D42A27DB-BD31-4B8C-83A1-F6EECF244321}">
                <p14:modId xmlns:p14="http://schemas.microsoft.com/office/powerpoint/2010/main" val="4046232690"/>
              </p:ext>
            </p:extLst>
          </p:nvPr>
        </p:nvGraphicFramePr>
        <p:xfrm>
          <a:off x="1477108" y="1739584"/>
          <a:ext cx="6733850" cy="4416295"/>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
            <a:extLst>
              <a:ext uri="{FF2B5EF4-FFF2-40B4-BE49-F238E27FC236}">
                <a16:creationId xmlns:a16="http://schemas.microsoft.com/office/drawing/2014/main" id="{1AF4D5D4-CD70-2327-D822-F4B3C3105BCE}"/>
              </a:ext>
            </a:extLst>
          </p:cNvPr>
          <p:cNvSpPr txBox="1">
            <a:spLocks/>
          </p:cNvSpPr>
          <p:nvPr/>
        </p:nvSpPr>
        <p:spPr>
          <a:xfrm>
            <a:off x="341160" y="191193"/>
            <a:ext cx="9605825" cy="482575"/>
          </a:xfrm>
          <a:prstGeom prst="rect">
            <a:avLst/>
          </a:prstGeom>
          <a:ln>
            <a:noFill/>
          </a:ln>
        </p:spPr>
        <p:txBody>
          <a:bodyPr vert="horz" lIns="91440" tIns="45720" rIns="91440" bIns="45720" rtlCol="0" anchor="t">
            <a:no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WHY AREN’T STUDENTS ENROLLING?</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34929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9AC603-72D2-7C36-E6FC-C8EB192AA70E}"/>
              </a:ext>
            </a:extLst>
          </p:cNvPr>
          <p:cNvSpPr/>
          <p:nvPr/>
        </p:nvSpPr>
        <p:spPr>
          <a:xfrm>
            <a:off x="471345" y="1425436"/>
            <a:ext cx="11291505" cy="5110340"/>
          </a:xfrm>
          <a:prstGeom prst="rect">
            <a:avLst/>
          </a:prstGeom>
          <a:solidFill>
            <a:srgbClr val="FAC090">
              <a:alpha val="4392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759FB25-733F-A6F7-B3CB-157C99B6AC7E}"/>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668C5697-E9CF-541B-F217-52334381CA24}"/>
              </a:ext>
            </a:extLst>
          </p:cNvPr>
          <p:cNvPicPr>
            <a:picLocks noChangeAspect="1"/>
          </p:cNvPicPr>
          <p:nvPr/>
        </p:nvPicPr>
        <p:blipFill>
          <a:blip r:embed="rId3"/>
          <a:stretch>
            <a:fillRect/>
          </a:stretch>
        </p:blipFill>
        <p:spPr>
          <a:xfrm>
            <a:off x="10732169" y="336884"/>
            <a:ext cx="674647" cy="682090"/>
          </a:xfrm>
          <a:prstGeom prst="rect">
            <a:avLst/>
          </a:prstGeom>
        </p:spPr>
      </p:pic>
      <p:graphicFrame>
        <p:nvGraphicFramePr>
          <p:cNvPr id="6" name="Chart 5">
            <a:extLst>
              <a:ext uri="{FF2B5EF4-FFF2-40B4-BE49-F238E27FC236}">
                <a16:creationId xmlns:a16="http://schemas.microsoft.com/office/drawing/2014/main" id="{948FD3B0-C5C0-C2CB-63C0-7204839DBC4E}"/>
              </a:ext>
            </a:extLst>
          </p:cNvPr>
          <p:cNvGraphicFramePr/>
          <p:nvPr>
            <p:extLst>
              <p:ext uri="{D42A27DB-BD31-4B8C-83A1-F6EECF244321}">
                <p14:modId xmlns:p14="http://schemas.microsoft.com/office/powerpoint/2010/main" val="1747538371"/>
              </p:ext>
            </p:extLst>
          </p:nvPr>
        </p:nvGraphicFramePr>
        <p:xfrm>
          <a:off x="1072662" y="1729749"/>
          <a:ext cx="7930660" cy="4477102"/>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970513D4-7F2C-4034-8B81-FD0E18D098D4}"/>
              </a:ext>
            </a:extLst>
          </p:cNvPr>
          <p:cNvSpPr txBox="1">
            <a:spLocks/>
          </p:cNvSpPr>
          <p:nvPr/>
        </p:nvSpPr>
        <p:spPr>
          <a:xfrm>
            <a:off x="281419" y="851289"/>
            <a:ext cx="10181427" cy="791966"/>
          </a:xfrm>
          <a:prstGeom prst="rect">
            <a:avLst/>
          </a:prstGeom>
        </p:spPr>
        <p:txBody>
          <a:bodyPr>
            <a:norm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3200" dirty="0">
                <a:solidFill>
                  <a:srgbClr val="0A7ABF"/>
                </a:solidFill>
                <a:latin typeface="Open Sans" panose="020B0606030504020204" pitchFamily="34" charset="0"/>
                <a:ea typeface="Open Sans" panose="020B0606030504020204" pitchFamily="34" charset="0"/>
                <a:cs typeface="Open Sans" panose="020B0606030504020204" pitchFamily="34" charset="0"/>
              </a:rPr>
              <a:t>What Matters When Selecting a College</a:t>
            </a:r>
          </a:p>
        </p:txBody>
      </p:sp>
      <p:sp>
        <p:nvSpPr>
          <p:cNvPr id="8" name="TextBox 7">
            <a:extLst>
              <a:ext uri="{FF2B5EF4-FFF2-40B4-BE49-F238E27FC236}">
                <a16:creationId xmlns:a16="http://schemas.microsoft.com/office/drawing/2014/main" id="{FCC92F92-E848-39FE-7ED5-D80434410B14}"/>
              </a:ext>
            </a:extLst>
          </p:cNvPr>
          <p:cNvSpPr txBox="1"/>
          <p:nvPr/>
        </p:nvSpPr>
        <p:spPr>
          <a:xfrm>
            <a:off x="8737316" y="3329055"/>
            <a:ext cx="2669500" cy="2677656"/>
          </a:xfrm>
          <a:prstGeom prst="rect">
            <a:avLst/>
          </a:prstGeom>
          <a:noFill/>
        </p:spPr>
        <p:txBody>
          <a:bodyPr wrap="square" lIns="91440" tIns="45720" rIns="91440" bIns="45720" rtlCol="0" anchor="t">
            <a:spAutoFit/>
          </a:bodyPr>
          <a:lstStyle/>
          <a:p>
            <a:r>
              <a:rPr lang="en-US" sz="2400" u="sng" dirty="0">
                <a:solidFill>
                  <a:srgbClr val="F55822"/>
                </a:solidFill>
                <a:latin typeface="Open Sans" panose="020B0606030504020204" pitchFamily="34" charset="0"/>
                <a:ea typeface="Open Sans" panose="020B0606030504020204" pitchFamily="34" charset="0"/>
                <a:cs typeface="Open Sans" panose="020B0606030504020204" pitchFamily="34" charset="0"/>
              </a:rPr>
              <a:t>Cost and financial aid </a:t>
            </a:r>
            <a:r>
              <a:rPr lang="en-US" sz="2400" dirty="0">
                <a:solidFill>
                  <a:srgbClr val="F55822"/>
                </a:solidFill>
                <a:latin typeface="Open Sans" panose="020B0606030504020204" pitchFamily="34" charset="0"/>
                <a:ea typeface="Open Sans" panose="020B0606030504020204" pitchFamily="34" charset="0"/>
                <a:cs typeface="Open Sans" panose="020B0606030504020204" pitchFamily="34" charset="0"/>
              </a:rPr>
              <a:t>matter most, followed by programs/majors offered and location</a:t>
            </a:r>
          </a:p>
        </p:txBody>
      </p:sp>
      <p:sp>
        <p:nvSpPr>
          <p:cNvPr id="9" name="Title 1">
            <a:extLst>
              <a:ext uri="{FF2B5EF4-FFF2-40B4-BE49-F238E27FC236}">
                <a16:creationId xmlns:a16="http://schemas.microsoft.com/office/drawing/2014/main" id="{A4DBCC81-EEEE-4715-BD74-696D7A8E742D}"/>
              </a:ext>
            </a:extLst>
          </p:cNvPr>
          <p:cNvSpPr txBox="1">
            <a:spLocks/>
          </p:cNvSpPr>
          <p:nvPr/>
        </p:nvSpPr>
        <p:spPr>
          <a:xfrm>
            <a:off x="341160" y="191193"/>
            <a:ext cx="9605825" cy="482575"/>
          </a:xfrm>
          <a:prstGeom prst="rect">
            <a:avLst/>
          </a:prstGeom>
          <a:ln>
            <a:noFill/>
          </a:ln>
        </p:spPr>
        <p:txBody>
          <a:bodyPr vert="horz" lIns="91440" tIns="45720" rIns="91440" bIns="45720" rtlCol="0" anchor="t">
            <a:no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WHY AREN’T STUDENTS ENROLLING?</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00937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B8D5829-7CC3-E0AC-3ED1-26179413E521}"/>
              </a:ext>
            </a:extLst>
          </p:cNvPr>
          <p:cNvSpPr/>
          <p:nvPr/>
        </p:nvSpPr>
        <p:spPr>
          <a:xfrm>
            <a:off x="292443" y="855419"/>
            <a:ext cx="11495366" cy="5811388"/>
          </a:xfrm>
          <a:prstGeom prst="rect">
            <a:avLst/>
          </a:prstGeom>
          <a:solidFill>
            <a:srgbClr val="EB853A">
              <a:alpha val="85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C2EA8C7-1412-9A4F-0524-4E0CB396108C}"/>
              </a:ext>
            </a:extLst>
          </p:cNvPr>
          <p:cNvSpPr txBox="1"/>
          <p:nvPr/>
        </p:nvSpPr>
        <p:spPr>
          <a:xfrm>
            <a:off x="2413433" y="1743001"/>
            <a:ext cx="7365134" cy="2133260"/>
          </a:xfrm>
          <a:prstGeom prst="rect">
            <a:avLst/>
          </a:prstGeom>
        </p:spPr>
        <p:txBody>
          <a:bodyPr vert="horz" lIns="91440" tIns="45720" rIns="91440" bIns="45720" rtlCol="0" anchor="t">
            <a:normAutofit/>
          </a:bodyPr>
          <a:lstStyle/>
          <a:p>
            <a:pPr algn="ctr">
              <a:spcBef>
                <a:spcPct val="0"/>
              </a:spcBef>
              <a:spcAft>
                <a:spcPts val="600"/>
              </a:spcAft>
            </a:pPr>
            <a:r>
              <a:rPr lang="en-US" sz="6000" b="1" dirty="0">
                <a:solidFill>
                  <a:srgbClr val="056DBE"/>
                </a:solidFill>
                <a:latin typeface="Open Sans" panose="020B0606030504020204" pitchFamily="34" charset="0"/>
                <a:ea typeface="Open Sans" panose="020B0606030504020204" pitchFamily="34" charset="0"/>
                <a:cs typeface="Open Sans" panose="020B0606030504020204" pitchFamily="34" charset="0"/>
              </a:rPr>
              <a:t>Understanding Enrollment</a:t>
            </a:r>
          </a:p>
        </p:txBody>
      </p:sp>
      <p:sp>
        <p:nvSpPr>
          <p:cNvPr id="5" name="Rectangle 4">
            <a:extLst>
              <a:ext uri="{FF2B5EF4-FFF2-40B4-BE49-F238E27FC236}">
                <a16:creationId xmlns:a16="http://schemas.microsoft.com/office/drawing/2014/main" id="{9B90BF5F-D1FA-03C4-0530-3EED3EEC01D9}"/>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logo&#10;&#10;Description automatically generated">
            <a:extLst>
              <a:ext uri="{FF2B5EF4-FFF2-40B4-BE49-F238E27FC236}">
                <a16:creationId xmlns:a16="http://schemas.microsoft.com/office/drawing/2014/main" id="{D0B3DE27-21A5-35A3-1B7D-88E7B7576F2E}"/>
              </a:ext>
            </a:extLst>
          </p:cNvPr>
          <p:cNvPicPr>
            <a:picLocks noChangeAspect="1"/>
          </p:cNvPicPr>
          <p:nvPr/>
        </p:nvPicPr>
        <p:blipFill>
          <a:blip r:embed="rId3"/>
          <a:stretch>
            <a:fillRect/>
          </a:stretch>
        </p:blipFill>
        <p:spPr>
          <a:xfrm>
            <a:off x="10732169" y="336884"/>
            <a:ext cx="674647" cy="682090"/>
          </a:xfrm>
          <a:prstGeom prst="rect">
            <a:avLst/>
          </a:prstGeom>
        </p:spPr>
      </p:pic>
      <p:sp>
        <p:nvSpPr>
          <p:cNvPr id="9" name="Oval 8">
            <a:extLst>
              <a:ext uri="{FF2B5EF4-FFF2-40B4-BE49-F238E27FC236}">
                <a16:creationId xmlns:a16="http://schemas.microsoft.com/office/drawing/2014/main" id="{F3FD6686-3F15-4F32-C9A3-FD715125EC22}"/>
              </a:ext>
            </a:extLst>
          </p:cNvPr>
          <p:cNvSpPr/>
          <p:nvPr/>
        </p:nvSpPr>
        <p:spPr>
          <a:xfrm>
            <a:off x="5322858" y="4190370"/>
            <a:ext cx="1434535" cy="1434535"/>
          </a:xfrm>
          <a:prstGeom prst="ellipse">
            <a:avLst/>
          </a:prstGeom>
          <a:solidFill>
            <a:srgbClr val="F558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Programmer male with solid fill">
            <a:extLst>
              <a:ext uri="{FF2B5EF4-FFF2-40B4-BE49-F238E27FC236}">
                <a16:creationId xmlns:a16="http://schemas.microsoft.com/office/drawing/2014/main" id="{568DDEAC-B5C3-5D83-AEBC-97A5B35408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82925" y="4450437"/>
            <a:ext cx="914400" cy="914400"/>
          </a:xfrm>
          <a:prstGeom prst="rect">
            <a:avLst/>
          </a:prstGeom>
        </p:spPr>
      </p:pic>
      <p:sp>
        <p:nvSpPr>
          <p:cNvPr id="7" name="Title 1">
            <a:extLst>
              <a:ext uri="{FF2B5EF4-FFF2-40B4-BE49-F238E27FC236}">
                <a16:creationId xmlns:a16="http://schemas.microsoft.com/office/drawing/2014/main" id="{875DF891-D203-119D-329A-5E35AFCED5A5}"/>
              </a:ext>
            </a:extLst>
          </p:cNvPr>
          <p:cNvSpPr txBox="1">
            <a:spLocks/>
          </p:cNvSpPr>
          <p:nvPr/>
        </p:nvSpPr>
        <p:spPr>
          <a:xfrm>
            <a:off x="341160" y="191193"/>
            <a:ext cx="9605825" cy="482575"/>
          </a:xfrm>
          <a:prstGeom prst="rect">
            <a:avLst/>
          </a:prstGeom>
          <a:ln>
            <a:noFill/>
          </a:ln>
        </p:spPr>
        <p:txBody>
          <a:bodyPr vert="horz" lIns="91440" tIns="45720" rIns="91440" bIns="45720" rtlCol="0" anchor="t">
            <a:no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WHY AREN’T STUDENTS ENROLLING?</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40249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9AC603-72D2-7C36-E6FC-C8EB192AA70E}"/>
              </a:ext>
            </a:extLst>
          </p:cNvPr>
          <p:cNvSpPr/>
          <p:nvPr/>
        </p:nvSpPr>
        <p:spPr>
          <a:xfrm>
            <a:off x="471345" y="1425436"/>
            <a:ext cx="11291505" cy="5110340"/>
          </a:xfrm>
          <a:prstGeom prst="rect">
            <a:avLst/>
          </a:prstGeom>
          <a:solidFill>
            <a:srgbClr val="C6D9F1">
              <a:alpha val="4316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759FB25-733F-A6F7-B3CB-157C99B6AC7E}"/>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668C5697-E9CF-541B-F217-52334381CA24}"/>
              </a:ext>
            </a:extLst>
          </p:cNvPr>
          <p:cNvPicPr>
            <a:picLocks noChangeAspect="1"/>
          </p:cNvPicPr>
          <p:nvPr/>
        </p:nvPicPr>
        <p:blipFill>
          <a:blip r:embed="rId3"/>
          <a:stretch>
            <a:fillRect/>
          </a:stretch>
        </p:blipFill>
        <p:spPr>
          <a:xfrm>
            <a:off x="10732169" y="336884"/>
            <a:ext cx="674647" cy="682090"/>
          </a:xfrm>
          <a:prstGeom prst="rect">
            <a:avLst/>
          </a:prstGeom>
        </p:spPr>
      </p:pic>
      <p:graphicFrame>
        <p:nvGraphicFramePr>
          <p:cNvPr id="6" name="Chart 5">
            <a:extLst>
              <a:ext uri="{FF2B5EF4-FFF2-40B4-BE49-F238E27FC236}">
                <a16:creationId xmlns:a16="http://schemas.microsoft.com/office/drawing/2014/main" id="{948FD3B0-C5C0-C2CB-63C0-7204839DBC4E}"/>
              </a:ext>
            </a:extLst>
          </p:cNvPr>
          <p:cNvGraphicFramePr/>
          <p:nvPr>
            <p:extLst>
              <p:ext uri="{D42A27DB-BD31-4B8C-83A1-F6EECF244321}">
                <p14:modId xmlns:p14="http://schemas.microsoft.com/office/powerpoint/2010/main" val="2610002596"/>
              </p:ext>
            </p:extLst>
          </p:nvPr>
        </p:nvGraphicFramePr>
        <p:xfrm>
          <a:off x="1072662" y="1729749"/>
          <a:ext cx="7930660" cy="4477102"/>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970513D4-7F2C-4034-8B81-FD0E18D098D4}"/>
              </a:ext>
            </a:extLst>
          </p:cNvPr>
          <p:cNvSpPr txBox="1">
            <a:spLocks/>
          </p:cNvSpPr>
          <p:nvPr/>
        </p:nvSpPr>
        <p:spPr>
          <a:xfrm>
            <a:off x="281419" y="851289"/>
            <a:ext cx="10181427" cy="791966"/>
          </a:xfrm>
          <a:prstGeom prst="rect">
            <a:avLst/>
          </a:prstGeom>
        </p:spPr>
        <p:txBody>
          <a:bodyPr>
            <a:norm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3200" dirty="0">
                <a:solidFill>
                  <a:srgbClr val="0A7ABF"/>
                </a:solidFill>
                <a:latin typeface="Open Sans" panose="020B0606030504020204" pitchFamily="34" charset="0"/>
                <a:ea typeface="Open Sans" panose="020B0606030504020204" pitchFamily="34" charset="0"/>
                <a:cs typeface="Open Sans" panose="020B0606030504020204" pitchFamily="34" charset="0"/>
              </a:rPr>
              <a:t>Why Apply But Not Enroll? </a:t>
            </a:r>
            <a:endParaRPr lang="en-US" sz="3500" b="0" dirty="0">
              <a:solidFill>
                <a:srgbClr val="0A7AB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FCC92F92-E848-39FE-7ED5-D80434410B14}"/>
              </a:ext>
            </a:extLst>
          </p:cNvPr>
          <p:cNvSpPr txBox="1"/>
          <p:nvPr/>
        </p:nvSpPr>
        <p:spPr>
          <a:xfrm>
            <a:off x="7945374" y="2217402"/>
            <a:ext cx="2786795" cy="3046988"/>
          </a:xfrm>
          <a:prstGeom prst="rect">
            <a:avLst/>
          </a:prstGeom>
          <a:noFill/>
        </p:spPr>
        <p:txBody>
          <a:bodyPr wrap="square" lIns="91440" tIns="45720" rIns="91440" bIns="45720" rtlCol="0" anchor="t">
            <a:spAutoFit/>
          </a:bodyPr>
          <a:lstStyle/>
          <a:p>
            <a:r>
              <a:rPr lang="en-US" sz="2400" dirty="0">
                <a:solidFill>
                  <a:srgbClr val="F55822"/>
                </a:solidFill>
                <a:latin typeface="Open Sans" panose="020B0606030504020204" pitchFamily="34" charset="0"/>
                <a:ea typeface="Open Sans" panose="020B0606030504020204" pitchFamily="34" charset="0"/>
                <a:cs typeface="Open Sans" panose="020B0606030504020204" pitchFamily="34" charset="0"/>
              </a:rPr>
              <a:t>Slightly more than one-third of participants indicated they (or their child) have applied but not enrolled in college.</a:t>
            </a:r>
          </a:p>
        </p:txBody>
      </p:sp>
      <p:sp>
        <p:nvSpPr>
          <p:cNvPr id="9" name="Title 1">
            <a:extLst>
              <a:ext uri="{FF2B5EF4-FFF2-40B4-BE49-F238E27FC236}">
                <a16:creationId xmlns:a16="http://schemas.microsoft.com/office/drawing/2014/main" id="{92332C7F-9506-6A7F-450B-831DFBEBCC8E}"/>
              </a:ext>
            </a:extLst>
          </p:cNvPr>
          <p:cNvSpPr txBox="1">
            <a:spLocks/>
          </p:cNvSpPr>
          <p:nvPr/>
        </p:nvSpPr>
        <p:spPr>
          <a:xfrm>
            <a:off x="341160" y="191193"/>
            <a:ext cx="9605825" cy="482575"/>
          </a:xfrm>
          <a:prstGeom prst="rect">
            <a:avLst/>
          </a:prstGeom>
          <a:ln>
            <a:noFill/>
          </a:ln>
        </p:spPr>
        <p:txBody>
          <a:bodyPr vert="horz" lIns="91440" tIns="45720" rIns="91440" bIns="45720" rtlCol="0" anchor="t">
            <a:no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WHY AREN’T STUDENTS ENROLLING?</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52071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9AC603-72D2-7C36-E6FC-C8EB192AA70E}"/>
              </a:ext>
            </a:extLst>
          </p:cNvPr>
          <p:cNvSpPr/>
          <p:nvPr/>
        </p:nvSpPr>
        <p:spPr>
          <a:xfrm>
            <a:off x="441439" y="1443242"/>
            <a:ext cx="11291505" cy="5110340"/>
          </a:xfrm>
          <a:prstGeom prst="rect">
            <a:avLst/>
          </a:prstGeom>
          <a:solidFill>
            <a:srgbClr val="C6D9F1">
              <a:alpha val="4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759FB25-733F-A6F7-B3CB-157C99B6AC7E}"/>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668C5697-E9CF-541B-F217-52334381CA24}"/>
              </a:ext>
            </a:extLst>
          </p:cNvPr>
          <p:cNvPicPr>
            <a:picLocks noChangeAspect="1"/>
          </p:cNvPicPr>
          <p:nvPr/>
        </p:nvPicPr>
        <p:blipFill>
          <a:blip r:embed="rId3"/>
          <a:stretch>
            <a:fillRect/>
          </a:stretch>
        </p:blipFill>
        <p:spPr>
          <a:xfrm>
            <a:off x="10732169" y="336884"/>
            <a:ext cx="674647" cy="682090"/>
          </a:xfrm>
          <a:prstGeom prst="rect">
            <a:avLst/>
          </a:prstGeom>
        </p:spPr>
      </p:pic>
      <p:graphicFrame>
        <p:nvGraphicFramePr>
          <p:cNvPr id="6" name="Chart 5">
            <a:extLst>
              <a:ext uri="{FF2B5EF4-FFF2-40B4-BE49-F238E27FC236}">
                <a16:creationId xmlns:a16="http://schemas.microsoft.com/office/drawing/2014/main" id="{948FD3B0-C5C0-C2CB-63C0-7204839DBC4E}"/>
              </a:ext>
            </a:extLst>
          </p:cNvPr>
          <p:cNvGraphicFramePr/>
          <p:nvPr>
            <p:extLst>
              <p:ext uri="{D42A27DB-BD31-4B8C-83A1-F6EECF244321}">
                <p14:modId xmlns:p14="http://schemas.microsoft.com/office/powerpoint/2010/main" val="1366214391"/>
              </p:ext>
            </p:extLst>
          </p:nvPr>
        </p:nvGraphicFramePr>
        <p:xfrm>
          <a:off x="936586" y="1729748"/>
          <a:ext cx="7930660" cy="4477102"/>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970513D4-7F2C-4034-8B81-FD0E18D098D4}"/>
              </a:ext>
            </a:extLst>
          </p:cNvPr>
          <p:cNvSpPr txBox="1">
            <a:spLocks/>
          </p:cNvSpPr>
          <p:nvPr/>
        </p:nvSpPr>
        <p:spPr>
          <a:xfrm>
            <a:off x="281419" y="851289"/>
            <a:ext cx="10181427" cy="791966"/>
          </a:xfrm>
          <a:prstGeom prst="rect">
            <a:avLst/>
          </a:prstGeom>
        </p:spPr>
        <p:txBody>
          <a:bodyPr>
            <a:norm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3200" dirty="0">
                <a:solidFill>
                  <a:srgbClr val="0A7ABF"/>
                </a:solidFill>
                <a:latin typeface="Open Sans" panose="020B0606030504020204" pitchFamily="34" charset="0"/>
                <a:ea typeface="Open Sans" panose="020B0606030504020204" pitchFamily="34" charset="0"/>
                <a:cs typeface="Open Sans" panose="020B0606030504020204" pitchFamily="34" charset="0"/>
              </a:rPr>
              <a:t>Why Apply But Not Enroll? </a:t>
            </a:r>
            <a:r>
              <a:rPr lang="en-US" sz="3500" b="0" dirty="0">
                <a:solidFill>
                  <a:srgbClr val="0A7ABF"/>
                </a:solidFill>
                <a:latin typeface="Open Sans" panose="020B0606030504020204" pitchFamily="34" charset="0"/>
                <a:ea typeface="Open Sans" panose="020B0606030504020204" pitchFamily="34" charset="0"/>
                <a:cs typeface="Open Sans" panose="020B0606030504020204" pitchFamily="34" charset="0"/>
              </a:rPr>
              <a:t>Top Reasons</a:t>
            </a:r>
          </a:p>
        </p:txBody>
      </p:sp>
      <p:sp>
        <p:nvSpPr>
          <p:cNvPr id="9" name="Rectangle 8">
            <a:extLst>
              <a:ext uri="{FF2B5EF4-FFF2-40B4-BE49-F238E27FC236}">
                <a16:creationId xmlns:a16="http://schemas.microsoft.com/office/drawing/2014/main" id="{6B4F3F71-188E-6D23-1111-5EE9B8FC9BB3}"/>
              </a:ext>
            </a:extLst>
          </p:cNvPr>
          <p:cNvSpPr/>
          <p:nvPr/>
        </p:nvSpPr>
        <p:spPr>
          <a:xfrm>
            <a:off x="8867246" y="1443241"/>
            <a:ext cx="2865698" cy="5110340"/>
          </a:xfrm>
          <a:prstGeom prst="rect">
            <a:avLst/>
          </a:prstGeom>
          <a:solidFill>
            <a:srgbClr val="28536B">
              <a:alpha val="6784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Neue Haas Grotesk Text Pro"/>
              <a:cs typeface="Calibri"/>
            </a:endParaRPr>
          </a:p>
          <a:p>
            <a:pPr algn="ctr"/>
            <a:endParaRPr lang="en-US" dirty="0"/>
          </a:p>
        </p:txBody>
      </p:sp>
      <p:sp>
        <p:nvSpPr>
          <p:cNvPr id="8" name="TextBox 7">
            <a:extLst>
              <a:ext uri="{FF2B5EF4-FFF2-40B4-BE49-F238E27FC236}">
                <a16:creationId xmlns:a16="http://schemas.microsoft.com/office/drawing/2014/main" id="{FCC92F92-E848-39FE-7ED5-D80434410B14}"/>
              </a:ext>
            </a:extLst>
          </p:cNvPr>
          <p:cNvSpPr txBox="1"/>
          <p:nvPr/>
        </p:nvSpPr>
        <p:spPr>
          <a:xfrm>
            <a:off x="9267747" y="1972307"/>
            <a:ext cx="2064696" cy="3970318"/>
          </a:xfrm>
          <a:prstGeom prst="rect">
            <a:avLst/>
          </a:prstGeom>
          <a:noFill/>
        </p:spPr>
        <p:txBody>
          <a:bodyPr wrap="square" lIns="91440" tIns="45720" rIns="91440" bIns="45720" rtlCol="0" anchor="t">
            <a:spAutoFit/>
          </a:bodyPr>
          <a:lstStyle/>
          <a:p>
            <a:pPr algn="ct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Informing potential students and their parents about the impact on their financial aid if they meet all the deadlines and providing deadline information when students enroll (so they are aware for the next year) could increase enrollment. This information would allow for more informed decision-making and decrease indefinite postponements. </a:t>
            </a:r>
          </a:p>
        </p:txBody>
      </p:sp>
      <p:grpSp>
        <p:nvGrpSpPr>
          <p:cNvPr id="12" name="Group 11">
            <a:extLst>
              <a:ext uri="{FF2B5EF4-FFF2-40B4-BE49-F238E27FC236}">
                <a16:creationId xmlns:a16="http://schemas.microsoft.com/office/drawing/2014/main" id="{E7F1BDB8-8BEF-2183-13A4-DF6E5FC4800D}"/>
              </a:ext>
            </a:extLst>
          </p:cNvPr>
          <p:cNvGrpSpPr/>
          <p:nvPr/>
        </p:nvGrpSpPr>
        <p:grpSpPr>
          <a:xfrm>
            <a:off x="8535665" y="1820776"/>
            <a:ext cx="663161" cy="663161"/>
            <a:chOff x="6872829" y="3748380"/>
            <a:chExt cx="663161" cy="663161"/>
          </a:xfrm>
        </p:grpSpPr>
        <p:sp>
          <p:nvSpPr>
            <p:cNvPr id="13" name="Oval 12">
              <a:extLst>
                <a:ext uri="{FF2B5EF4-FFF2-40B4-BE49-F238E27FC236}">
                  <a16:creationId xmlns:a16="http://schemas.microsoft.com/office/drawing/2014/main" id="{18B82C30-CF4C-DB58-1B94-EB503A16A741}"/>
                </a:ext>
              </a:extLst>
            </p:cNvPr>
            <p:cNvSpPr/>
            <p:nvPr/>
          </p:nvSpPr>
          <p:spPr>
            <a:xfrm>
              <a:off x="6872829" y="3748380"/>
              <a:ext cx="663161" cy="663161"/>
            </a:xfrm>
            <a:prstGeom prst="ellipse">
              <a:avLst/>
            </a:prstGeom>
            <a:solidFill>
              <a:srgbClr val="F558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Lightbulb with solid fill">
              <a:extLst>
                <a:ext uri="{FF2B5EF4-FFF2-40B4-BE49-F238E27FC236}">
                  <a16:creationId xmlns:a16="http://schemas.microsoft.com/office/drawing/2014/main" id="{C9CA9939-DD96-35A7-174C-9970408D8BE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23838" y="3803716"/>
              <a:ext cx="543690" cy="543690"/>
            </a:xfrm>
            <a:prstGeom prst="rect">
              <a:avLst/>
            </a:prstGeom>
          </p:spPr>
        </p:pic>
      </p:grpSp>
      <p:sp>
        <p:nvSpPr>
          <p:cNvPr id="10" name="Title 1">
            <a:extLst>
              <a:ext uri="{FF2B5EF4-FFF2-40B4-BE49-F238E27FC236}">
                <a16:creationId xmlns:a16="http://schemas.microsoft.com/office/drawing/2014/main" id="{3F45A8A5-E6F2-C851-88D3-8211B5977B98}"/>
              </a:ext>
            </a:extLst>
          </p:cNvPr>
          <p:cNvSpPr txBox="1">
            <a:spLocks/>
          </p:cNvSpPr>
          <p:nvPr/>
        </p:nvSpPr>
        <p:spPr>
          <a:xfrm>
            <a:off x="341160" y="191193"/>
            <a:ext cx="9605825" cy="482575"/>
          </a:xfrm>
          <a:prstGeom prst="rect">
            <a:avLst/>
          </a:prstGeom>
          <a:ln>
            <a:noFill/>
          </a:ln>
        </p:spPr>
        <p:txBody>
          <a:bodyPr vert="horz" lIns="91440" tIns="45720" rIns="91440" bIns="45720" rtlCol="0" anchor="t">
            <a:no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WHY AREN’T STUDENTS ENROLLING?</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67233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5FCCD54-EB49-4160-4DED-B1772FA1EE55}"/>
              </a:ext>
            </a:extLst>
          </p:cNvPr>
          <p:cNvSpPr/>
          <p:nvPr/>
        </p:nvSpPr>
        <p:spPr>
          <a:xfrm>
            <a:off x="471345" y="1425436"/>
            <a:ext cx="11291505" cy="5110340"/>
          </a:xfrm>
          <a:prstGeom prst="rect">
            <a:avLst/>
          </a:prstGeom>
          <a:solidFill>
            <a:srgbClr val="C6D9F1">
              <a:alpha val="4352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C156D69-D4A0-D5EA-4D95-16DBBB21A548}"/>
              </a:ext>
            </a:extLst>
          </p:cNvPr>
          <p:cNvSpPr>
            <a:spLocks noGrp="1"/>
          </p:cNvSpPr>
          <p:nvPr>
            <p:ph idx="4294967295"/>
          </p:nvPr>
        </p:nvSpPr>
        <p:spPr>
          <a:xfrm>
            <a:off x="351691" y="864598"/>
            <a:ext cx="10431463" cy="620712"/>
          </a:xfrm>
        </p:spPr>
        <p:txBody>
          <a:bodyPr vert="horz" lIns="91440" tIns="45720" rIns="91440" bIns="45720" rtlCol="0" anchor="t">
            <a:noAutofit/>
          </a:bodyPr>
          <a:lstStyle/>
          <a:p>
            <a:pPr marL="0" indent="0">
              <a:lnSpc>
                <a:spcPct val="90000"/>
              </a:lnSpc>
              <a:buNone/>
            </a:pPr>
            <a:r>
              <a:rPr lang="en-US" sz="2800" b="1" dirty="0">
                <a:solidFill>
                  <a:srgbClr val="0A7ABF"/>
                </a:solidFill>
                <a:latin typeface="Open Sans" panose="020B0606030504020204" pitchFamily="34" charset="0"/>
                <a:ea typeface="Open Sans" panose="020B0606030504020204" pitchFamily="34" charset="0"/>
                <a:cs typeface="Open Sans" panose="020B0606030504020204" pitchFamily="34" charset="0"/>
              </a:rPr>
              <a:t>Why Apply But Not Enroll: College/University Experience</a:t>
            </a:r>
            <a:endParaRPr lang="en-US" sz="2800" dirty="0">
              <a:solidFill>
                <a:srgbClr val="0A7AB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96F76144-6375-9E0C-02FB-4739AA6967E7}"/>
              </a:ext>
            </a:extLst>
          </p:cNvPr>
          <p:cNvSpPr txBox="1"/>
          <p:nvPr/>
        </p:nvSpPr>
        <p:spPr>
          <a:xfrm>
            <a:off x="7678661" y="1644185"/>
            <a:ext cx="3688180" cy="23360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90000"/>
              </a:lnSpc>
              <a:spcBef>
                <a:spcPts val="900"/>
              </a:spcBef>
            </a:pPr>
            <a:r>
              <a:rPr lang="en-US" dirty="0">
                <a:solidFill>
                  <a:srgbClr val="F55822"/>
                </a:solidFill>
                <a:latin typeface="Open Sans" panose="020B0606030504020204" pitchFamily="34" charset="0"/>
                <a:ea typeface="Open Sans" panose="020B0606030504020204" pitchFamily="34" charset="0"/>
                <a:cs typeface="Open Sans" panose="020B0606030504020204" pitchFamily="34" charset="0"/>
              </a:rPr>
              <a:t>One in seven participants indicated their (or their child’s) experience with the college/university impacted their decision not to enroll. Of these participants, more than half indicated they (or their child) were uncertain what courses to enroll in.</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1">
            <a:extLst>
              <a:ext uri="{FF2B5EF4-FFF2-40B4-BE49-F238E27FC236}">
                <a16:creationId xmlns:a16="http://schemas.microsoft.com/office/drawing/2014/main" id="{2BF7A378-B91B-7331-C070-C3B876974BFB}"/>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logo&#10;&#10;Description automatically generated">
            <a:extLst>
              <a:ext uri="{FF2B5EF4-FFF2-40B4-BE49-F238E27FC236}">
                <a16:creationId xmlns:a16="http://schemas.microsoft.com/office/drawing/2014/main" id="{8E0D95B9-E2AA-955F-8050-0AF12F48B5AE}"/>
              </a:ext>
            </a:extLst>
          </p:cNvPr>
          <p:cNvPicPr>
            <a:picLocks noChangeAspect="1"/>
          </p:cNvPicPr>
          <p:nvPr/>
        </p:nvPicPr>
        <p:blipFill>
          <a:blip r:embed="rId3"/>
          <a:stretch>
            <a:fillRect/>
          </a:stretch>
        </p:blipFill>
        <p:spPr>
          <a:xfrm>
            <a:off x="10732169" y="336884"/>
            <a:ext cx="674647" cy="682090"/>
          </a:xfrm>
          <a:prstGeom prst="rect">
            <a:avLst/>
          </a:prstGeom>
        </p:spPr>
      </p:pic>
      <p:graphicFrame>
        <p:nvGraphicFramePr>
          <p:cNvPr id="8" name="Chart 7">
            <a:extLst>
              <a:ext uri="{FF2B5EF4-FFF2-40B4-BE49-F238E27FC236}">
                <a16:creationId xmlns:a16="http://schemas.microsoft.com/office/drawing/2014/main" id="{A9FF05DB-5013-9B00-A44A-D057FCB6CEAB}"/>
              </a:ext>
            </a:extLst>
          </p:cNvPr>
          <p:cNvGraphicFramePr/>
          <p:nvPr>
            <p:extLst>
              <p:ext uri="{D42A27DB-BD31-4B8C-83A1-F6EECF244321}">
                <p14:modId xmlns:p14="http://schemas.microsoft.com/office/powerpoint/2010/main" val="3457165281"/>
              </p:ext>
            </p:extLst>
          </p:nvPr>
        </p:nvGraphicFramePr>
        <p:xfrm>
          <a:off x="825158" y="1772458"/>
          <a:ext cx="6733850" cy="4416295"/>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a:extLst>
              <a:ext uri="{FF2B5EF4-FFF2-40B4-BE49-F238E27FC236}">
                <a16:creationId xmlns:a16="http://schemas.microsoft.com/office/drawing/2014/main" id="{E81C93C7-9E60-6C3A-EFE4-773A624EA6FB}"/>
              </a:ext>
            </a:extLst>
          </p:cNvPr>
          <p:cNvSpPr/>
          <p:nvPr/>
        </p:nvSpPr>
        <p:spPr>
          <a:xfrm>
            <a:off x="7866470" y="4077490"/>
            <a:ext cx="3500371" cy="2111264"/>
          </a:xfrm>
          <a:prstGeom prst="rect">
            <a:avLst/>
          </a:prstGeom>
          <a:solidFill>
            <a:srgbClr val="28536B">
              <a:alpha val="6784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latin typeface="Open Sans" panose="020B0606030504020204" pitchFamily="34" charset="0"/>
              <a:ea typeface="Open Sans" panose="020B0606030504020204" pitchFamily="34" charset="0"/>
              <a:cs typeface="Open Sans" panose="020B0606030504020204" pitchFamily="34" charset="0"/>
            </a:endParaRPr>
          </a:p>
          <a:p>
            <a:pPr algn="ctr"/>
            <a:r>
              <a:rPr lang="en-US" sz="1600" dirty="0">
                <a:latin typeface="Open Sans" panose="020B0606030504020204" pitchFamily="34" charset="0"/>
                <a:ea typeface="Open Sans" panose="020B0606030504020204" pitchFamily="34" charset="0"/>
                <a:cs typeface="Open Sans" panose="020B0606030504020204" pitchFamily="34" charset="0"/>
              </a:rPr>
              <a:t>Having a list of classes students could/should take in their first year readily available to students in their welcome/new student communications would increase enrollment.</a:t>
            </a:r>
          </a:p>
          <a:p>
            <a:pPr algn="ct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9" name="Group 8">
            <a:extLst>
              <a:ext uri="{FF2B5EF4-FFF2-40B4-BE49-F238E27FC236}">
                <a16:creationId xmlns:a16="http://schemas.microsoft.com/office/drawing/2014/main" id="{998F3ABE-CF5D-F57F-F108-86D2EF7A9771}"/>
              </a:ext>
            </a:extLst>
          </p:cNvPr>
          <p:cNvGrpSpPr/>
          <p:nvPr/>
        </p:nvGrpSpPr>
        <p:grpSpPr>
          <a:xfrm>
            <a:off x="7347081" y="3765967"/>
            <a:ext cx="663161" cy="663161"/>
            <a:chOff x="6872829" y="3748380"/>
            <a:chExt cx="663161" cy="663161"/>
          </a:xfrm>
        </p:grpSpPr>
        <p:sp>
          <p:nvSpPr>
            <p:cNvPr id="10" name="Oval 9">
              <a:extLst>
                <a:ext uri="{FF2B5EF4-FFF2-40B4-BE49-F238E27FC236}">
                  <a16:creationId xmlns:a16="http://schemas.microsoft.com/office/drawing/2014/main" id="{B95B9656-7EB4-9625-858D-A99EFC789004}"/>
                </a:ext>
              </a:extLst>
            </p:cNvPr>
            <p:cNvSpPr/>
            <p:nvPr/>
          </p:nvSpPr>
          <p:spPr>
            <a:xfrm>
              <a:off x="6872829" y="3748380"/>
              <a:ext cx="663161" cy="663161"/>
            </a:xfrm>
            <a:prstGeom prst="ellipse">
              <a:avLst/>
            </a:prstGeom>
            <a:solidFill>
              <a:srgbClr val="F558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Lightbulb with solid fill">
              <a:extLst>
                <a:ext uri="{FF2B5EF4-FFF2-40B4-BE49-F238E27FC236}">
                  <a16:creationId xmlns:a16="http://schemas.microsoft.com/office/drawing/2014/main" id="{9DC6E70B-1169-45B2-9A82-A86E18BFD89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23838" y="3803716"/>
              <a:ext cx="543690" cy="543690"/>
            </a:xfrm>
            <a:prstGeom prst="rect">
              <a:avLst/>
            </a:prstGeom>
          </p:spPr>
        </p:pic>
      </p:grpSp>
      <p:sp>
        <p:nvSpPr>
          <p:cNvPr id="13" name="Title 1">
            <a:extLst>
              <a:ext uri="{FF2B5EF4-FFF2-40B4-BE49-F238E27FC236}">
                <a16:creationId xmlns:a16="http://schemas.microsoft.com/office/drawing/2014/main" id="{0ECA2FB3-AC27-7A74-E363-86BC52ECF0E1}"/>
              </a:ext>
            </a:extLst>
          </p:cNvPr>
          <p:cNvSpPr txBox="1">
            <a:spLocks/>
          </p:cNvSpPr>
          <p:nvPr/>
        </p:nvSpPr>
        <p:spPr>
          <a:xfrm>
            <a:off x="341160" y="191193"/>
            <a:ext cx="9605825" cy="482575"/>
          </a:xfrm>
          <a:prstGeom prst="rect">
            <a:avLst/>
          </a:prstGeom>
          <a:ln>
            <a:noFill/>
          </a:ln>
        </p:spPr>
        <p:txBody>
          <a:bodyPr vert="horz" lIns="91440" tIns="45720" rIns="91440" bIns="45720" rtlCol="0" anchor="t">
            <a:no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WHY AREN’T STUDENTS ENROLLING?</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69815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5FCCD54-EB49-4160-4DED-B1772FA1EE55}"/>
              </a:ext>
            </a:extLst>
          </p:cNvPr>
          <p:cNvSpPr/>
          <p:nvPr/>
        </p:nvSpPr>
        <p:spPr>
          <a:xfrm>
            <a:off x="471345" y="1425436"/>
            <a:ext cx="11291505" cy="5110340"/>
          </a:xfrm>
          <a:prstGeom prst="rect">
            <a:avLst/>
          </a:prstGeom>
          <a:solidFill>
            <a:srgbClr val="C6D9F1">
              <a:alpha val="4352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C156D69-D4A0-D5EA-4D95-16DBBB21A548}"/>
              </a:ext>
            </a:extLst>
          </p:cNvPr>
          <p:cNvSpPr>
            <a:spLocks noGrp="1"/>
          </p:cNvSpPr>
          <p:nvPr>
            <p:ph idx="4294967295"/>
          </p:nvPr>
        </p:nvSpPr>
        <p:spPr>
          <a:xfrm>
            <a:off x="351691" y="864598"/>
            <a:ext cx="10431463" cy="620712"/>
          </a:xfrm>
        </p:spPr>
        <p:txBody>
          <a:bodyPr vert="horz" lIns="91440" tIns="45720" rIns="91440" bIns="45720" rtlCol="0" anchor="t">
            <a:noAutofit/>
          </a:bodyPr>
          <a:lstStyle/>
          <a:p>
            <a:pPr marL="0" indent="0">
              <a:lnSpc>
                <a:spcPct val="90000"/>
              </a:lnSpc>
              <a:buNone/>
            </a:pPr>
            <a:r>
              <a:rPr lang="en-US" sz="2000" b="1" dirty="0">
                <a:solidFill>
                  <a:srgbClr val="0A7ABF"/>
                </a:solidFill>
                <a:latin typeface="Open Sans" panose="020B0606030504020204" pitchFamily="34" charset="0"/>
                <a:ea typeface="Open Sans" panose="020B0606030504020204" pitchFamily="34" charset="0"/>
                <a:cs typeface="Open Sans" panose="020B0606030504020204" pitchFamily="34" charset="0"/>
              </a:rPr>
              <a:t>Why Apply But Not Enroll: Need to Care for Personal Health or for Other Adult</a:t>
            </a:r>
          </a:p>
          <a:p>
            <a:pPr marL="0" indent="0">
              <a:lnSpc>
                <a:spcPct val="90000"/>
              </a:lnSpc>
              <a:buNone/>
            </a:pPr>
            <a:endParaRPr lang="en-US" sz="2000" b="1" dirty="0">
              <a:solidFill>
                <a:srgbClr val="0A7AB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96F76144-6375-9E0C-02FB-4739AA6967E7}"/>
              </a:ext>
            </a:extLst>
          </p:cNvPr>
          <p:cNvSpPr txBox="1"/>
          <p:nvPr/>
        </p:nvSpPr>
        <p:spPr>
          <a:xfrm>
            <a:off x="7758977" y="1713635"/>
            <a:ext cx="3688180" cy="16435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90000"/>
              </a:lnSpc>
              <a:spcBef>
                <a:spcPts val="900"/>
              </a:spcBef>
            </a:pPr>
            <a:r>
              <a:rPr lang="en-US" sz="1600" dirty="0">
                <a:solidFill>
                  <a:srgbClr val="F55822"/>
                </a:solidFill>
                <a:latin typeface="Open Sans" panose="020B0606030504020204" pitchFamily="34" charset="0"/>
                <a:ea typeface="Open Sans" panose="020B0606030504020204" pitchFamily="34" charset="0"/>
                <a:cs typeface="Open Sans" panose="020B0606030504020204" pitchFamily="34" charset="0"/>
              </a:rPr>
              <a:t>Nearly half of the participants who indicated the reason they applied but did not enroll that was related to a need to care for personal health or other adult said they needed to focus on their personal mental health.</a:t>
            </a:r>
          </a:p>
        </p:txBody>
      </p:sp>
      <p:sp>
        <p:nvSpPr>
          <p:cNvPr id="2" name="Rectangle 1">
            <a:extLst>
              <a:ext uri="{FF2B5EF4-FFF2-40B4-BE49-F238E27FC236}">
                <a16:creationId xmlns:a16="http://schemas.microsoft.com/office/drawing/2014/main" id="{2BF7A378-B91B-7331-C070-C3B876974BFB}"/>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logo&#10;&#10;Description automatically generated">
            <a:extLst>
              <a:ext uri="{FF2B5EF4-FFF2-40B4-BE49-F238E27FC236}">
                <a16:creationId xmlns:a16="http://schemas.microsoft.com/office/drawing/2014/main" id="{8E0D95B9-E2AA-955F-8050-0AF12F48B5AE}"/>
              </a:ext>
            </a:extLst>
          </p:cNvPr>
          <p:cNvPicPr>
            <a:picLocks noChangeAspect="1"/>
          </p:cNvPicPr>
          <p:nvPr/>
        </p:nvPicPr>
        <p:blipFill>
          <a:blip r:embed="rId3"/>
          <a:stretch>
            <a:fillRect/>
          </a:stretch>
        </p:blipFill>
        <p:spPr>
          <a:xfrm>
            <a:off x="10732169" y="336884"/>
            <a:ext cx="674647" cy="682090"/>
          </a:xfrm>
          <a:prstGeom prst="rect">
            <a:avLst/>
          </a:prstGeom>
        </p:spPr>
      </p:pic>
      <p:graphicFrame>
        <p:nvGraphicFramePr>
          <p:cNvPr id="8" name="Chart 7">
            <a:extLst>
              <a:ext uri="{FF2B5EF4-FFF2-40B4-BE49-F238E27FC236}">
                <a16:creationId xmlns:a16="http://schemas.microsoft.com/office/drawing/2014/main" id="{A9FF05DB-5013-9B00-A44A-D057FCB6CEAB}"/>
              </a:ext>
            </a:extLst>
          </p:cNvPr>
          <p:cNvGraphicFramePr/>
          <p:nvPr>
            <p:extLst>
              <p:ext uri="{D42A27DB-BD31-4B8C-83A1-F6EECF244321}">
                <p14:modId xmlns:p14="http://schemas.microsoft.com/office/powerpoint/2010/main" val="3528004531"/>
              </p:ext>
            </p:extLst>
          </p:nvPr>
        </p:nvGraphicFramePr>
        <p:xfrm>
          <a:off x="825158" y="1772458"/>
          <a:ext cx="6733850" cy="4416295"/>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a:extLst>
              <a:ext uri="{FF2B5EF4-FFF2-40B4-BE49-F238E27FC236}">
                <a16:creationId xmlns:a16="http://schemas.microsoft.com/office/drawing/2014/main" id="{E81C93C7-9E60-6C3A-EFE4-773A624EA6FB}"/>
              </a:ext>
            </a:extLst>
          </p:cNvPr>
          <p:cNvSpPr/>
          <p:nvPr/>
        </p:nvSpPr>
        <p:spPr>
          <a:xfrm>
            <a:off x="7866470" y="3429000"/>
            <a:ext cx="3500371" cy="2759754"/>
          </a:xfrm>
          <a:prstGeom prst="rect">
            <a:avLst/>
          </a:prstGeom>
          <a:solidFill>
            <a:srgbClr val="28536B">
              <a:alpha val="6784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a:p>
            <a:pPr algn="ctr"/>
            <a:r>
              <a:rPr lang="en-US" sz="1400" dirty="0">
                <a:latin typeface="Open Sans" panose="020B0606030504020204" pitchFamily="34" charset="0"/>
                <a:ea typeface="Open Sans" panose="020B0606030504020204" pitchFamily="34" charset="0"/>
                <a:cs typeface="Open Sans" panose="020B0606030504020204" pitchFamily="34" charset="0"/>
              </a:rPr>
              <a:t>Although people struggling with their mental health may not be swayed to enroll by information about on-campus mental health services, these findings tell us mental health struggles persist. Communicating about these on-campus services to existing students should be an ongoing practice because students struggling with their mental health who take a break from school may not return.</a:t>
            </a:r>
          </a:p>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9" name="Group 8">
            <a:extLst>
              <a:ext uri="{FF2B5EF4-FFF2-40B4-BE49-F238E27FC236}">
                <a16:creationId xmlns:a16="http://schemas.microsoft.com/office/drawing/2014/main" id="{998F3ABE-CF5D-F57F-F108-86D2EF7A9771}"/>
              </a:ext>
            </a:extLst>
          </p:cNvPr>
          <p:cNvGrpSpPr/>
          <p:nvPr/>
        </p:nvGrpSpPr>
        <p:grpSpPr>
          <a:xfrm>
            <a:off x="7347081" y="3081978"/>
            <a:ext cx="663161" cy="663161"/>
            <a:chOff x="6872829" y="3748380"/>
            <a:chExt cx="663161" cy="663161"/>
          </a:xfrm>
        </p:grpSpPr>
        <p:sp>
          <p:nvSpPr>
            <p:cNvPr id="10" name="Oval 9">
              <a:extLst>
                <a:ext uri="{FF2B5EF4-FFF2-40B4-BE49-F238E27FC236}">
                  <a16:creationId xmlns:a16="http://schemas.microsoft.com/office/drawing/2014/main" id="{B95B9656-7EB4-9625-858D-A99EFC789004}"/>
                </a:ext>
              </a:extLst>
            </p:cNvPr>
            <p:cNvSpPr/>
            <p:nvPr/>
          </p:nvSpPr>
          <p:spPr>
            <a:xfrm>
              <a:off x="6872829" y="3748380"/>
              <a:ext cx="663161" cy="663161"/>
            </a:xfrm>
            <a:prstGeom prst="ellipse">
              <a:avLst/>
            </a:prstGeom>
            <a:solidFill>
              <a:srgbClr val="F558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Lightbulb with solid fill">
              <a:extLst>
                <a:ext uri="{FF2B5EF4-FFF2-40B4-BE49-F238E27FC236}">
                  <a16:creationId xmlns:a16="http://schemas.microsoft.com/office/drawing/2014/main" id="{9DC6E70B-1169-45B2-9A82-A86E18BFD89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23838" y="3803716"/>
              <a:ext cx="543690" cy="543690"/>
            </a:xfrm>
            <a:prstGeom prst="rect">
              <a:avLst/>
            </a:prstGeom>
          </p:spPr>
        </p:pic>
      </p:grpSp>
      <p:sp>
        <p:nvSpPr>
          <p:cNvPr id="13" name="Title 1">
            <a:extLst>
              <a:ext uri="{FF2B5EF4-FFF2-40B4-BE49-F238E27FC236}">
                <a16:creationId xmlns:a16="http://schemas.microsoft.com/office/drawing/2014/main" id="{DE23EF5A-9B31-C0BF-105C-12EDF75BABE7}"/>
              </a:ext>
            </a:extLst>
          </p:cNvPr>
          <p:cNvSpPr txBox="1">
            <a:spLocks/>
          </p:cNvSpPr>
          <p:nvPr/>
        </p:nvSpPr>
        <p:spPr>
          <a:xfrm>
            <a:off x="341160" y="191193"/>
            <a:ext cx="9605825" cy="482575"/>
          </a:xfrm>
          <a:prstGeom prst="rect">
            <a:avLst/>
          </a:prstGeom>
          <a:ln>
            <a:noFill/>
          </a:ln>
        </p:spPr>
        <p:txBody>
          <a:bodyPr vert="horz" lIns="91440" tIns="45720" rIns="91440" bIns="45720" rtlCol="0" anchor="t">
            <a:no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WHY AREN’T STUDENTS ENROLLING?</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06600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9AC603-72D2-7C36-E6FC-C8EB192AA70E}"/>
              </a:ext>
            </a:extLst>
          </p:cNvPr>
          <p:cNvSpPr/>
          <p:nvPr/>
        </p:nvSpPr>
        <p:spPr>
          <a:xfrm>
            <a:off x="281419" y="1443242"/>
            <a:ext cx="11629162" cy="5110340"/>
          </a:xfrm>
          <a:prstGeom prst="rect">
            <a:avLst/>
          </a:prstGeom>
          <a:solidFill>
            <a:srgbClr val="C6D9F1">
              <a:alpha val="4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759FB25-733F-A6F7-B3CB-157C99B6AC7E}"/>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668C5697-E9CF-541B-F217-52334381CA24}"/>
              </a:ext>
            </a:extLst>
          </p:cNvPr>
          <p:cNvPicPr>
            <a:picLocks noChangeAspect="1"/>
          </p:cNvPicPr>
          <p:nvPr/>
        </p:nvPicPr>
        <p:blipFill>
          <a:blip r:embed="rId3"/>
          <a:stretch>
            <a:fillRect/>
          </a:stretch>
        </p:blipFill>
        <p:spPr>
          <a:xfrm>
            <a:off x="10732169" y="336884"/>
            <a:ext cx="674647" cy="682090"/>
          </a:xfrm>
          <a:prstGeom prst="rect">
            <a:avLst/>
          </a:prstGeom>
        </p:spPr>
      </p:pic>
      <p:graphicFrame>
        <p:nvGraphicFramePr>
          <p:cNvPr id="6" name="Chart 5">
            <a:extLst>
              <a:ext uri="{FF2B5EF4-FFF2-40B4-BE49-F238E27FC236}">
                <a16:creationId xmlns:a16="http://schemas.microsoft.com/office/drawing/2014/main" id="{948FD3B0-C5C0-C2CB-63C0-7204839DBC4E}"/>
              </a:ext>
            </a:extLst>
          </p:cNvPr>
          <p:cNvGraphicFramePr/>
          <p:nvPr>
            <p:extLst>
              <p:ext uri="{D42A27DB-BD31-4B8C-83A1-F6EECF244321}">
                <p14:modId xmlns:p14="http://schemas.microsoft.com/office/powerpoint/2010/main" val="1651186000"/>
              </p:ext>
            </p:extLst>
          </p:nvPr>
        </p:nvGraphicFramePr>
        <p:xfrm>
          <a:off x="429393" y="1820776"/>
          <a:ext cx="7930660" cy="4477102"/>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970513D4-7F2C-4034-8B81-FD0E18D098D4}"/>
              </a:ext>
            </a:extLst>
          </p:cNvPr>
          <p:cNvSpPr txBox="1">
            <a:spLocks/>
          </p:cNvSpPr>
          <p:nvPr/>
        </p:nvSpPr>
        <p:spPr>
          <a:xfrm>
            <a:off x="281419" y="851289"/>
            <a:ext cx="10181427" cy="791966"/>
          </a:xfrm>
          <a:prstGeom prst="rect">
            <a:avLst/>
          </a:prstGeom>
        </p:spPr>
        <p:txBody>
          <a:bodyPr>
            <a:normAutofit fontScale="85000" lnSpcReduction="10000"/>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3200" dirty="0">
                <a:solidFill>
                  <a:srgbClr val="0A7ABF"/>
                </a:solidFill>
                <a:latin typeface="Open Sans" panose="020B0606030504020204" pitchFamily="34" charset="0"/>
                <a:ea typeface="Open Sans" panose="020B0606030504020204" pitchFamily="34" charset="0"/>
                <a:cs typeface="Open Sans" panose="020B0606030504020204" pitchFamily="34" charset="0"/>
              </a:rPr>
              <a:t>Parental Education and its Influence in Apply Not Enroll</a:t>
            </a:r>
            <a:endParaRPr lang="en-US" sz="3500" b="0" dirty="0">
              <a:solidFill>
                <a:srgbClr val="0A7AB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id="{6B4F3F71-188E-6D23-1111-5EE9B8FC9BB3}"/>
              </a:ext>
            </a:extLst>
          </p:cNvPr>
          <p:cNvSpPr/>
          <p:nvPr/>
        </p:nvSpPr>
        <p:spPr>
          <a:xfrm>
            <a:off x="8867246" y="3877717"/>
            <a:ext cx="2865698" cy="2420161"/>
          </a:xfrm>
          <a:prstGeom prst="rect">
            <a:avLst/>
          </a:prstGeom>
          <a:solidFill>
            <a:srgbClr val="0A7A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a:p>
            <a:pPr algn="ctr"/>
            <a:r>
              <a:rPr lang="en-US" sz="1400" dirty="0">
                <a:latin typeface="Open Sans" panose="020B0606030504020204" pitchFamily="34" charset="0"/>
                <a:ea typeface="Open Sans" panose="020B0606030504020204" pitchFamily="34" charset="0"/>
                <a:cs typeface="Open Sans" panose="020B0606030504020204" pitchFamily="34" charset="0"/>
              </a:rPr>
              <a:t>Applying but not enrolling is more common the higher their parent/guardian education. This finding, contrary to what is expected, brings up the question of what role is parental education debt adding to the drop in current enrollment trends.</a:t>
            </a:r>
          </a:p>
          <a:p>
            <a:pPr algn="ctr"/>
            <a:endParaRPr lang="en-US" dirty="0"/>
          </a:p>
        </p:txBody>
      </p:sp>
      <p:sp>
        <p:nvSpPr>
          <p:cNvPr id="5" name="TextBox 4">
            <a:extLst>
              <a:ext uri="{FF2B5EF4-FFF2-40B4-BE49-F238E27FC236}">
                <a16:creationId xmlns:a16="http://schemas.microsoft.com/office/drawing/2014/main" id="{41D985C2-C336-38A9-7322-FD9391904699}"/>
              </a:ext>
            </a:extLst>
          </p:cNvPr>
          <p:cNvSpPr txBox="1"/>
          <p:nvPr/>
        </p:nvSpPr>
        <p:spPr>
          <a:xfrm>
            <a:off x="8962677" y="1938692"/>
            <a:ext cx="2622375" cy="1569660"/>
          </a:xfrm>
          <a:prstGeom prst="rect">
            <a:avLst/>
          </a:prstGeom>
          <a:noFill/>
        </p:spPr>
        <p:txBody>
          <a:bodyPr wrap="square" lIns="91440" tIns="45720" rIns="91440" bIns="45720" rtlCol="0" anchor="t">
            <a:spAutoFit/>
          </a:bodyPr>
          <a:lstStyle/>
          <a:p>
            <a:pPr algn="ctr"/>
            <a:r>
              <a:rPr lang="en-US" sz="1600" dirty="0">
                <a:solidFill>
                  <a:srgbClr val="F55822"/>
                </a:solidFill>
                <a:latin typeface="Open Sans" panose="020B0606030504020204" pitchFamily="34" charset="0"/>
                <a:ea typeface="Open Sans" panose="020B0606030504020204" pitchFamily="34" charset="0"/>
                <a:cs typeface="Open Sans" panose="020B0606030504020204" pitchFamily="34" charset="0"/>
              </a:rPr>
              <a:t>The higher the participant’s parental education, the more likely they (or their child) have applied but not enrolled in college/university.</a:t>
            </a:r>
          </a:p>
        </p:txBody>
      </p:sp>
      <p:grpSp>
        <p:nvGrpSpPr>
          <p:cNvPr id="11" name="Group 10">
            <a:extLst>
              <a:ext uri="{FF2B5EF4-FFF2-40B4-BE49-F238E27FC236}">
                <a16:creationId xmlns:a16="http://schemas.microsoft.com/office/drawing/2014/main" id="{F6DF9731-0B20-B322-CB81-EFA7F8511AC3}"/>
              </a:ext>
            </a:extLst>
          </p:cNvPr>
          <p:cNvGrpSpPr/>
          <p:nvPr/>
        </p:nvGrpSpPr>
        <p:grpSpPr>
          <a:xfrm>
            <a:off x="8378267" y="3532511"/>
            <a:ext cx="663161" cy="663161"/>
            <a:chOff x="8416287" y="2305979"/>
            <a:chExt cx="663161" cy="663161"/>
          </a:xfrm>
        </p:grpSpPr>
        <p:sp>
          <p:nvSpPr>
            <p:cNvPr id="8" name="Oval 7">
              <a:extLst>
                <a:ext uri="{FF2B5EF4-FFF2-40B4-BE49-F238E27FC236}">
                  <a16:creationId xmlns:a16="http://schemas.microsoft.com/office/drawing/2014/main" id="{DF57C3E1-C32B-54BC-7D99-8EDADDA1D178}"/>
                </a:ext>
              </a:extLst>
            </p:cNvPr>
            <p:cNvSpPr/>
            <p:nvPr/>
          </p:nvSpPr>
          <p:spPr>
            <a:xfrm>
              <a:off x="8416287" y="2305979"/>
              <a:ext cx="663161" cy="663161"/>
            </a:xfrm>
            <a:prstGeom prst="ellipse">
              <a:avLst/>
            </a:prstGeom>
            <a:solidFill>
              <a:srgbClr val="EB85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Clipboard with solid fill">
              <a:extLst>
                <a:ext uri="{FF2B5EF4-FFF2-40B4-BE49-F238E27FC236}">
                  <a16:creationId xmlns:a16="http://schemas.microsoft.com/office/drawing/2014/main" id="{002B9E31-D626-564E-0450-7C2DF3BBDD6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19267" y="2378717"/>
              <a:ext cx="457200" cy="457200"/>
            </a:xfrm>
            <a:prstGeom prst="rect">
              <a:avLst/>
            </a:prstGeom>
          </p:spPr>
        </p:pic>
      </p:grpSp>
      <p:sp>
        <p:nvSpPr>
          <p:cNvPr id="13" name="Title 1">
            <a:extLst>
              <a:ext uri="{FF2B5EF4-FFF2-40B4-BE49-F238E27FC236}">
                <a16:creationId xmlns:a16="http://schemas.microsoft.com/office/drawing/2014/main" id="{40AD8E3F-22F0-C43B-E8DA-D5F62A69C107}"/>
              </a:ext>
            </a:extLst>
          </p:cNvPr>
          <p:cNvSpPr txBox="1">
            <a:spLocks/>
          </p:cNvSpPr>
          <p:nvPr/>
        </p:nvSpPr>
        <p:spPr>
          <a:xfrm>
            <a:off x="341160" y="191193"/>
            <a:ext cx="9605825" cy="482575"/>
          </a:xfrm>
          <a:prstGeom prst="rect">
            <a:avLst/>
          </a:prstGeom>
          <a:ln>
            <a:noFill/>
          </a:ln>
        </p:spPr>
        <p:txBody>
          <a:bodyPr vert="horz" lIns="91440" tIns="45720" rIns="91440" bIns="45720" rtlCol="0" anchor="t">
            <a:no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WHY AREN’T STUDENTS ENROLLING?</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03716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8B0792-9E0E-FA40-8669-3E58B345470C}"/>
              </a:ext>
            </a:extLst>
          </p:cNvPr>
          <p:cNvSpPr>
            <a:spLocks noGrp="1"/>
          </p:cNvSpPr>
          <p:nvPr>
            <p:ph idx="4294967295"/>
          </p:nvPr>
        </p:nvSpPr>
        <p:spPr>
          <a:xfrm>
            <a:off x="726789" y="834828"/>
            <a:ext cx="10656988" cy="1035536"/>
          </a:xfrm>
        </p:spPr>
        <p:txBody>
          <a:bodyPr>
            <a:normAutofit/>
          </a:bodyPr>
          <a:lstStyle/>
          <a:p>
            <a:pPr marL="0" indent="0">
              <a:buNone/>
            </a:pPr>
            <a:r>
              <a:rPr lang="en-US" sz="2800" b="1">
                <a:solidFill>
                  <a:srgbClr val="0A7ABF"/>
                </a:solidFill>
                <a:latin typeface="Open Sans" panose="020B0606030504020204" pitchFamily="34" charset="0"/>
                <a:ea typeface="Open Sans" panose="020B0606030504020204" pitchFamily="34" charset="0"/>
                <a:cs typeface="Open Sans" panose="020B0606030504020204" pitchFamily="34" charset="0"/>
              </a:rPr>
              <a:t>Recommended </a:t>
            </a:r>
            <a:r>
              <a:rPr lang="en-US" sz="2800">
                <a:solidFill>
                  <a:srgbClr val="F55822"/>
                </a:solidFill>
                <a:latin typeface="Open Sans" panose="020B0606030504020204" pitchFamily="34" charset="0"/>
                <a:ea typeface="Open Sans" panose="020B0606030504020204" pitchFamily="34" charset="0"/>
                <a:cs typeface="Open Sans" panose="020B0606030504020204" pitchFamily="34" charset="0"/>
              </a:rPr>
              <a:t>Action Items </a:t>
            </a:r>
            <a:r>
              <a:rPr lang="en-US" sz="2800" b="1">
                <a:solidFill>
                  <a:srgbClr val="0A7ABF"/>
                </a:solidFill>
                <a:latin typeface="Open Sans" panose="020B0606030504020204" pitchFamily="34" charset="0"/>
                <a:ea typeface="Open Sans" panose="020B0606030504020204" pitchFamily="34" charset="0"/>
                <a:cs typeface="Open Sans" panose="020B0606030504020204" pitchFamily="34" charset="0"/>
              </a:rPr>
              <a:t>to positively impact college-going in the IE</a:t>
            </a:r>
            <a:endParaRPr lang="en-US" sz="2800">
              <a:solidFill>
                <a:srgbClr val="0A7AB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1">
            <a:extLst>
              <a:ext uri="{FF2B5EF4-FFF2-40B4-BE49-F238E27FC236}">
                <a16:creationId xmlns:a16="http://schemas.microsoft.com/office/drawing/2014/main" id="{7D4C76DF-1EE7-2CC8-31CE-64B282B74F3E}"/>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00925278-FCA6-0796-6353-0B326C3EFACA}"/>
              </a:ext>
            </a:extLst>
          </p:cNvPr>
          <p:cNvPicPr>
            <a:picLocks noChangeAspect="1"/>
          </p:cNvPicPr>
          <p:nvPr/>
        </p:nvPicPr>
        <p:blipFill>
          <a:blip r:embed="rId3"/>
          <a:stretch>
            <a:fillRect/>
          </a:stretch>
        </p:blipFill>
        <p:spPr>
          <a:xfrm>
            <a:off x="10732169" y="336884"/>
            <a:ext cx="674647" cy="682090"/>
          </a:xfrm>
          <a:prstGeom prst="rect">
            <a:avLst/>
          </a:prstGeom>
        </p:spPr>
      </p:pic>
      <p:sp>
        <p:nvSpPr>
          <p:cNvPr id="5" name="Rectangle 4">
            <a:extLst>
              <a:ext uri="{FF2B5EF4-FFF2-40B4-BE49-F238E27FC236}">
                <a16:creationId xmlns:a16="http://schemas.microsoft.com/office/drawing/2014/main" id="{54C481A0-1C7C-9994-AEB4-B6A45179A53D}"/>
              </a:ext>
            </a:extLst>
          </p:cNvPr>
          <p:cNvSpPr/>
          <p:nvPr/>
        </p:nvSpPr>
        <p:spPr>
          <a:xfrm>
            <a:off x="470695" y="2614027"/>
            <a:ext cx="2754923" cy="3762878"/>
          </a:xfrm>
          <a:prstGeom prst="rect">
            <a:avLst/>
          </a:prstGeom>
          <a:solidFill>
            <a:srgbClr val="F5582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2400" b="1"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2400" b="1" i="0" kern="1200" dirty="0">
                <a:solidFill>
                  <a:schemeClr val="bg1"/>
                </a:solidFill>
                <a:latin typeface="Open Sans"/>
                <a:ea typeface="Open Sans"/>
                <a:cs typeface="Open Sans"/>
              </a:rPr>
              <a:t>HIGHLIGHT</a:t>
            </a:r>
          </a:p>
          <a:p>
            <a:pPr algn="ct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spcAft>
                <a:spcPts val="600"/>
              </a:spcAft>
            </a:pPr>
            <a:r>
              <a:rPr lang="en-US" sz="1800" dirty="0">
                <a:latin typeface="Neue Haas Grotesk Text Pro"/>
              </a:rPr>
              <a:t>How</a:t>
            </a:r>
            <a:r>
              <a:rPr lang="en-US" sz="1800" dirty="0"/>
              <a:t> higher ed </a:t>
            </a:r>
            <a:r>
              <a:rPr lang="en-US" sz="1800" dirty="0">
                <a:latin typeface="Neue Haas Grotesk Text Pro"/>
              </a:rPr>
              <a:t>improves</a:t>
            </a:r>
            <a:r>
              <a:rPr lang="en-US" sz="1800" dirty="0"/>
              <a:t> job prospects – we must better communicate potential </a:t>
            </a:r>
            <a:r>
              <a:rPr lang="en-US" sz="1800" dirty="0">
                <a:latin typeface="Neue Haas Grotesk Text Pro"/>
              </a:rPr>
              <a:t>career pathways.</a:t>
            </a:r>
            <a:r>
              <a:rPr lang="en-US" dirty="0"/>
              <a:t> </a:t>
            </a:r>
            <a:br>
              <a:rPr lang="en-US" dirty="0"/>
            </a:br>
            <a:endParaRPr lang="en-US" b="1" dirty="0">
              <a:latin typeface="Open Sans" panose="020B0606030504020204" pitchFamily="34" charset="0"/>
              <a:ea typeface="Open Sans" panose="020B0606030504020204" pitchFamily="34" charset="0"/>
              <a:cs typeface="Open Sans" panose="020B0606030504020204" pitchFamily="34" charset="0"/>
            </a:endParaRPr>
          </a:p>
          <a:p>
            <a:pPr>
              <a:spcAft>
                <a:spcPts val="600"/>
              </a:spcAft>
            </a:pPr>
            <a:r>
              <a:rPr lang="en-US" dirty="0">
                <a:latin typeface="Neue Haas Grotesk Text Pro"/>
              </a:rPr>
              <a:t>Close</a:t>
            </a:r>
            <a:r>
              <a:rPr lang="en-US" sz="1800" dirty="0">
                <a:latin typeface="Neue Haas Grotesk Text Pro"/>
              </a:rPr>
              <a:t> to home options.</a:t>
            </a:r>
            <a:endParaRPr lang="en-US" sz="1800" b="1" i="0" kern="1200" dirty="0">
              <a:latin typeface="Open Sans" panose="020B0606030504020204" pitchFamily="34" charset="0"/>
              <a:ea typeface="Open Sans" panose="020B0606030504020204" pitchFamily="34" charset="0"/>
              <a:cs typeface="Open Sans" panose="020B0606030504020204" pitchFamily="34" charset="0"/>
            </a:endParaRPr>
          </a:p>
          <a:p>
            <a:pPr algn="ctr"/>
            <a:endParaRPr lang="en-US" dirty="0"/>
          </a:p>
        </p:txBody>
      </p:sp>
      <p:sp>
        <p:nvSpPr>
          <p:cNvPr id="6" name="Rectangle 5">
            <a:extLst>
              <a:ext uri="{FF2B5EF4-FFF2-40B4-BE49-F238E27FC236}">
                <a16:creationId xmlns:a16="http://schemas.microsoft.com/office/drawing/2014/main" id="{E9BBD7E1-48EB-23C2-3FED-B04D451783FD}"/>
              </a:ext>
            </a:extLst>
          </p:cNvPr>
          <p:cNvSpPr/>
          <p:nvPr/>
        </p:nvSpPr>
        <p:spPr>
          <a:xfrm>
            <a:off x="3300360" y="2614027"/>
            <a:ext cx="2754923" cy="3762878"/>
          </a:xfrm>
          <a:prstGeom prst="rect">
            <a:avLst/>
          </a:prstGeom>
          <a:solidFill>
            <a:srgbClr val="2853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sz="2400" b="1">
              <a:latin typeface="Open Sans" panose="020B0606030504020204" pitchFamily="34" charset="0"/>
              <a:ea typeface="Open Sans" panose="020B0606030504020204" pitchFamily="34" charset="0"/>
              <a:cs typeface="Open Sans" panose="020B0606030504020204" pitchFamily="34" charset="0"/>
            </a:endParaRPr>
          </a:p>
          <a:p>
            <a:pPr algn="ctr"/>
            <a:r>
              <a:rPr lang="en-US" sz="2400" b="1">
                <a:latin typeface="Open Sans" panose="020B0606030504020204" pitchFamily="34" charset="0"/>
                <a:ea typeface="Open Sans" panose="020B0606030504020204" pitchFamily="34" charset="0"/>
                <a:cs typeface="Open Sans" panose="020B0606030504020204" pitchFamily="34" charset="0"/>
              </a:rPr>
              <a:t>COMMUNICATE</a:t>
            </a:r>
          </a:p>
          <a:p>
            <a:pPr algn="ctr"/>
            <a:endParaRPr lang="en-US" sz="1800" b="0" i="0" kern="1200">
              <a:latin typeface="Open Sans" panose="020B0606030504020204" pitchFamily="34" charset="0"/>
              <a:ea typeface="Open Sans" panose="020B0606030504020204" pitchFamily="34" charset="0"/>
              <a:cs typeface="Open Sans" panose="020B0606030504020204" pitchFamily="34" charset="0"/>
            </a:endParaRPr>
          </a:p>
          <a:p>
            <a:pPr algn="ctr"/>
            <a:r>
              <a:rPr lang="en-US" sz="1800" b="0" i="0" kern="1200">
                <a:latin typeface="Open Sans" panose="020B0606030504020204" pitchFamily="34" charset="0"/>
                <a:ea typeface="Open Sans" panose="020B0606030504020204" pitchFamily="34" charset="0"/>
                <a:cs typeface="Open Sans" panose="020B0606030504020204" pitchFamily="34" charset="0"/>
              </a:rPr>
              <a:t>Low-income households receive low/no cost tuition. </a:t>
            </a:r>
          </a:p>
          <a:p>
            <a:pPr algn="ctr"/>
            <a:endParaRPr lang="en-US" sz="1800" b="0" i="0" kern="1200">
              <a:latin typeface="Open Sans" panose="020B0606030504020204" pitchFamily="34" charset="0"/>
              <a:ea typeface="Open Sans" panose="020B0606030504020204" pitchFamily="34" charset="0"/>
              <a:cs typeface="Open Sans" panose="020B0606030504020204" pitchFamily="34" charset="0"/>
            </a:endParaRPr>
          </a:p>
          <a:p>
            <a:pPr algn="ctr"/>
            <a:r>
              <a:rPr lang="en-US" sz="1800" b="0" i="0" kern="1200">
                <a:latin typeface="Open Sans" panose="020B0606030504020204" pitchFamily="34" charset="0"/>
                <a:ea typeface="Open Sans" panose="020B0606030504020204" pitchFamily="34" charset="0"/>
                <a:cs typeface="Open Sans" panose="020B0606030504020204" pitchFamily="34" charset="0"/>
              </a:rPr>
              <a:t>Pros &amp; cons of college/university choices based on both short-term finances AND long-term goals.</a:t>
            </a:r>
          </a:p>
          <a:p>
            <a:pPr algn="ctr"/>
            <a:endParaRPr lang="en-US" sz="1800" b="0" i="0" kern="1200">
              <a:latin typeface="Open Sans" panose="020B0606030504020204" pitchFamily="34" charset="0"/>
              <a:ea typeface="Open Sans" panose="020B0606030504020204" pitchFamily="34" charset="0"/>
              <a:cs typeface="Open Sans" panose="020B0606030504020204" pitchFamily="34" charset="0"/>
            </a:endParaRPr>
          </a:p>
          <a:p>
            <a:pPr algn="ctr"/>
            <a:endParaRPr lang="en-US" sz="1800" b="0" i="0" kern="1200">
              <a:latin typeface="Open Sans" panose="020B0606030504020204" pitchFamily="34" charset="0"/>
              <a:ea typeface="Open Sans" panose="020B0606030504020204" pitchFamily="34" charset="0"/>
              <a:cs typeface="Open Sans" panose="020B0606030504020204" pitchFamily="34" charset="0"/>
            </a:endParaRPr>
          </a:p>
          <a:p>
            <a:pPr algn="ctr"/>
            <a:endParaRPr lang="en-US"/>
          </a:p>
        </p:txBody>
      </p:sp>
      <p:sp>
        <p:nvSpPr>
          <p:cNvPr id="7" name="Rectangle 6">
            <a:extLst>
              <a:ext uri="{FF2B5EF4-FFF2-40B4-BE49-F238E27FC236}">
                <a16:creationId xmlns:a16="http://schemas.microsoft.com/office/drawing/2014/main" id="{BEB9EB76-49A7-B2C7-1E56-0044C6D58492}"/>
              </a:ext>
            </a:extLst>
          </p:cNvPr>
          <p:cNvSpPr/>
          <p:nvPr/>
        </p:nvSpPr>
        <p:spPr>
          <a:xfrm>
            <a:off x="6130025" y="2618510"/>
            <a:ext cx="2754923" cy="3762878"/>
          </a:xfrm>
          <a:prstGeom prst="rect">
            <a:avLst/>
          </a:prstGeom>
          <a:solidFill>
            <a:srgbClr val="EB85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sz="2400" b="1" i="0" kern="1200">
              <a:latin typeface="Open Sans" panose="020B0606030504020204" pitchFamily="34" charset="0"/>
              <a:ea typeface="Open Sans" panose="020B0606030504020204" pitchFamily="34" charset="0"/>
              <a:cs typeface="Open Sans" panose="020B0606030504020204" pitchFamily="34" charset="0"/>
            </a:endParaRPr>
          </a:p>
          <a:p>
            <a:pPr algn="ctr"/>
            <a:r>
              <a:rPr lang="en-US" sz="2400" b="1" i="0" kern="1200">
                <a:latin typeface="Open Sans" panose="020B0606030504020204" pitchFamily="34" charset="0"/>
                <a:ea typeface="Open Sans" panose="020B0606030504020204" pitchFamily="34" charset="0"/>
                <a:cs typeface="Open Sans" panose="020B0606030504020204" pitchFamily="34" charset="0"/>
              </a:rPr>
              <a:t>LEVERAGE</a:t>
            </a:r>
          </a:p>
          <a:p>
            <a:pPr algn="ctr"/>
            <a:endParaRPr lang="en-US">
              <a:latin typeface="Neue Haas Grotesk Text Pro"/>
              <a:cs typeface="Calibri"/>
            </a:endParaRPr>
          </a:p>
          <a:p>
            <a:pPr algn="ctr"/>
            <a:r>
              <a:rPr lang="en-US" sz="1800" b="0" i="0" kern="1200">
                <a:latin typeface="Open Sans" panose="020B0606030504020204" pitchFamily="34" charset="0"/>
                <a:ea typeface="Open Sans" panose="020B0606030504020204" pitchFamily="34" charset="0"/>
                <a:cs typeface="Open Sans" panose="020B0606030504020204" pitchFamily="34" charset="0"/>
              </a:rPr>
              <a:t>Parents and their influence on children.</a:t>
            </a:r>
          </a:p>
          <a:p>
            <a:pPr algn="ctr"/>
            <a:endParaRPr lang="en-US" sz="1800" b="0" i="0" kern="1200">
              <a:latin typeface="Open Sans" panose="020B0606030504020204" pitchFamily="34" charset="0"/>
              <a:ea typeface="Open Sans" panose="020B0606030504020204" pitchFamily="34" charset="0"/>
              <a:cs typeface="Open Sans" panose="020B0606030504020204" pitchFamily="34" charset="0"/>
            </a:endParaRPr>
          </a:p>
          <a:p>
            <a:pPr algn="ctr"/>
            <a:r>
              <a:rPr lang="en-US" sz="1800" b="0" i="0" kern="1200">
                <a:latin typeface="Open Sans" panose="020B0606030504020204" pitchFamily="34" charset="0"/>
                <a:ea typeface="Open Sans" panose="020B0606030504020204" pitchFamily="34" charset="0"/>
                <a:cs typeface="Open Sans" panose="020B0606030504020204" pitchFamily="34" charset="0"/>
              </a:rPr>
              <a:t>Benefit of being able to live at (or close to) home.</a:t>
            </a:r>
          </a:p>
          <a:p>
            <a:pPr algn="ctr"/>
            <a:endParaRPr lang="en-US" sz="1800" b="0" i="0" kern="1200">
              <a:latin typeface="Open Sans" panose="020B0606030504020204" pitchFamily="34" charset="0"/>
              <a:ea typeface="Open Sans" panose="020B0606030504020204" pitchFamily="34" charset="0"/>
              <a:cs typeface="Open Sans" panose="020B0606030504020204" pitchFamily="34" charset="0"/>
            </a:endParaRPr>
          </a:p>
          <a:p>
            <a:pPr algn="ctr"/>
            <a:endParaRPr lang="en-US" sz="1800" b="0" i="0" kern="1200">
              <a:latin typeface="Open Sans" panose="020B0606030504020204" pitchFamily="34" charset="0"/>
              <a:ea typeface="Open Sans" panose="020B0606030504020204" pitchFamily="34" charset="0"/>
              <a:cs typeface="Open Sans" panose="020B0606030504020204" pitchFamily="34" charset="0"/>
            </a:endParaRPr>
          </a:p>
          <a:p>
            <a:pPr algn="ctr"/>
            <a:endParaRPr lang="en-US"/>
          </a:p>
        </p:txBody>
      </p:sp>
      <p:sp>
        <p:nvSpPr>
          <p:cNvPr id="9" name="Rectangle 8">
            <a:extLst>
              <a:ext uri="{FF2B5EF4-FFF2-40B4-BE49-F238E27FC236}">
                <a16:creationId xmlns:a16="http://schemas.microsoft.com/office/drawing/2014/main" id="{46BFC69E-1D9B-9A7A-72DF-06F3402DD632}"/>
              </a:ext>
            </a:extLst>
          </p:cNvPr>
          <p:cNvSpPr/>
          <p:nvPr/>
        </p:nvSpPr>
        <p:spPr>
          <a:xfrm>
            <a:off x="8959690" y="2618510"/>
            <a:ext cx="2754923" cy="3762878"/>
          </a:xfrm>
          <a:prstGeom prst="rect">
            <a:avLst/>
          </a:prstGeom>
          <a:solidFill>
            <a:srgbClr val="0A7ABF"/>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2400" b="1" i="0" kern="1200">
              <a:latin typeface="Open Sans" panose="020B0606030504020204" pitchFamily="34" charset="0"/>
              <a:ea typeface="Open Sans" panose="020B0606030504020204" pitchFamily="34" charset="0"/>
              <a:cs typeface="Open Sans" panose="020B0606030504020204" pitchFamily="34" charset="0"/>
            </a:endParaRPr>
          </a:p>
          <a:p>
            <a:pPr algn="ctr"/>
            <a:r>
              <a:rPr lang="en-US" sz="2400" b="1" i="0" kern="1200">
                <a:latin typeface="Open Sans" panose="020B0606030504020204" pitchFamily="34" charset="0"/>
                <a:ea typeface="Open Sans" panose="020B0606030504020204" pitchFamily="34" charset="0"/>
                <a:cs typeface="Open Sans" panose="020B0606030504020204" pitchFamily="34" charset="0"/>
              </a:rPr>
              <a:t>SUPPORT</a:t>
            </a:r>
          </a:p>
          <a:p>
            <a:pPr algn="ctr"/>
            <a:endParaRPr lang="en-US">
              <a:latin typeface="Neue Haas Grotesk Text Pro"/>
              <a:cs typeface="Calibri"/>
            </a:endParaRPr>
          </a:p>
          <a:p>
            <a:pPr algn="ctr"/>
            <a:r>
              <a:rPr lang="en-US">
                <a:latin typeface="Open Sans"/>
                <a:ea typeface="Open Sans"/>
                <a:cs typeface="Open Sans"/>
              </a:rPr>
              <a:t>Increased</a:t>
            </a:r>
            <a:r>
              <a:rPr lang="en-US" sz="1800" b="0" i="0" kern="1200">
                <a:latin typeface="Open Sans"/>
                <a:ea typeface="Open Sans"/>
                <a:cs typeface="Open Sans"/>
              </a:rPr>
              <a:t> student academic confidence and reduce fear with on-campus support services information (e.g., tutoring).</a:t>
            </a:r>
          </a:p>
          <a:p>
            <a:pPr algn="ctr"/>
            <a:endParaRPr lang="en-US"/>
          </a:p>
        </p:txBody>
      </p:sp>
      <p:sp>
        <p:nvSpPr>
          <p:cNvPr id="10" name="Oval 9">
            <a:extLst>
              <a:ext uri="{FF2B5EF4-FFF2-40B4-BE49-F238E27FC236}">
                <a16:creationId xmlns:a16="http://schemas.microsoft.com/office/drawing/2014/main" id="{A2562206-43E8-C836-3FCB-ADD91654DFCA}"/>
              </a:ext>
            </a:extLst>
          </p:cNvPr>
          <p:cNvSpPr/>
          <p:nvPr/>
        </p:nvSpPr>
        <p:spPr>
          <a:xfrm>
            <a:off x="1427143" y="2031424"/>
            <a:ext cx="842026" cy="842026"/>
          </a:xfrm>
          <a:prstGeom prst="ellipse">
            <a:avLst/>
          </a:prstGeom>
          <a:solidFill>
            <a:schemeClr val="bg1"/>
          </a:solidFill>
          <a:ln w="9525">
            <a:solidFill>
              <a:srgbClr val="F558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E338F02-5536-DF55-E7CE-6C1B46160684}"/>
              </a:ext>
            </a:extLst>
          </p:cNvPr>
          <p:cNvSpPr/>
          <p:nvPr/>
        </p:nvSpPr>
        <p:spPr>
          <a:xfrm>
            <a:off x="4256809" y="2006160"/>
            <a:ext cx="842026" cy="842026"/>
          </a:xfrm>
          <a:prstGeom prst="ellipse">
            <a:avLst/>
          </a:prstGeom>
          <a:solidFill>
            <a:schemeClr val="bg1"/>
          </a:solidFill>
          <a:ln w="9525">
            <a:solidFill>
              <a:srgbClr val="28536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524C9A-F408-5FCB-B5BF-7DC0965A996A}"/>
              </a:ext>
            </a:extLst>
          </p:cNvPr>
          <p:cNvSpPr/>
          <p:nvPr/>
        </p:nvSpPr>
        <p:spPr>
          <a:xfrm>
            <a:off x="7071193" y="2031424"/>
            <a:ext cx="842026" cy="842026"/>
          </a:xfrm>
          <a:prstGeom prst="ellipse">
            <a:avLst/>
          </a:prstGeom>
          <a:solidFill>
            <a:schemeClr val="bg1"/>
          </a:solidFill>
          <a:ln w="9525">
            <a:solidFill>
              <a:srgbClr val="EB853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1AA18BB-8F21-751D-B8D5-145E5AAE11EB}"/>
              </a:ext>
            </a:extLst>
          </p:cNvPr>
          <p:cNvSpPr/>
          <p:nvPr/>
        </p:nvSpPr>
        <p:spPr>
          <a:xfrm>
            <a:off x="9914352" y="2031424"/>
            <a:ext cx="842026" cy="842026"/>
          </a:xfrm>
          <a:prstGeom prst="ellipse">
            <a:avLst/>
          </a:prstGeom>
          <a:solidFill>
            <a:schemeClr val="bg1"/>
          </a:solidFill>
          <a:ln w="9525">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Lights On outline">
            <a:extLst>
              <a:ext uri="{FF2B5EF4-FFF2-40B4-BE49-F238E27FC236}">
                <a16:creationId xmlns:a16="http://schemas.microsoft.com/office/drawing/2014/main" id="{CD9D8DC2-D760-6D74-DC13-FFC6F29809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25394" y="2119836"/>
            <a:ext cx="665201" cy="665201"/>
          </a:xfrm>
          <a:prstGeom prst="rect">
            <a:avLst/>
          </a:prstGeom>
        </p:spPr>
      </p:pic>
      <p:pic>
        <p:nvPicPr>
          <p:cNvPr id="19" name="Graphic 18" descr="Megaphone outline">
            <a:extLst>
              <a:ext uri="{FF2B5EF4-FFF2-40B4-BE49-F238E27FC236}">
                <a16:creationId xmlns:a16="http://schemas.microsoft.com/office/drawing/2014/main" id="{BD1C5150-C172-DB43-F43E-EC05E40F374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88693" y="2164202"/>
            <a:ext cx="576468" cy="576468"/>
          </a:xfrm>
          <a:prstGeom prst="rect">
            <a:avLst/>
          </a:prstGeom>
        </p:spPr>
      </p:pic>
      <p:pic>
        <p:nvPicPr>
          <p:cNvPr id="21" name="Graphic 20" descr="Family with girl outline">
            <a:extLst>
              <a:ext uri="{FF2B5EF4-FFF2-40B4-BE49-F238E27FC236}">
                <a16:creationId xmlns:a16="http://schemas.microsoft.com/office/drawing/2014/main" id="{1F10AA45-D24F-761F-67A5-07555A1D3B3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257553" y="2216411"/>
            <a:ext cx="499866" cy="499866"/>
          </a:xfrm>
          <a:prstGeom prst="rect">
            <a:avLst/>
          </a:prstGeom>
        </p:spPr>
      </p:pic>
      <p:pic>
        <p:nvPicPr>
          <p:cNvPr id="23" name="Graphic 22" descr="Information outline">
            <a:extLst>
              <a:ext uri="{FF2B5EF4-FFF2-40B4-BE49-F238E27FC236}">
                <a16:creationId xmlns:a16="http://schemas.microsoft.com/office/drawing/2014/main" id="{7B06440E-BFAB-B4C5-B532-722130921FA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006521" y="2127350"/>
            <a:ext cx="657687" cy="657687"/>
          </a:xfrm>
          <a:prstGeom prst="rect">
            <a:avLst/>
          </a:prstGeom>
        </p:spPr>
      </p:pic>
      <p:sp>
        <p:nvSpPr>
          <p:cNvPr id="14" name="Title 1">
            <a:extLst>
              <a:ext uri="{FF2B5EF4-FFF2-40B4-BE49-F238E27FC236}">
                <a16:creationId xmlns:a16="http://schemas.microsoft.com/office/drawing/2014/main" id="{9225F8E5-005F-865D-4B6F-8B15B88B0B88}"/>
              </a:ext>
            </a:extLst>
          </p:cNvPr>
          <p:cNvSpPr txBox="1">
            <a:spLocks/>
          </p:cNvSpPr>
          <p:nvPr/>
        </p:nvSpPr>
        <p:spPr>
          <a:xfrm>
            <a:off x="341160" y="191193"/>
            <a:ext cx="9605825" cy="482575"/>
          </a:xfrm>
          <a:prstGeom prst="rect">
            <a:avLst/>
          </a:prstGeom>
          <a:ln>
            <a:noFill/>
          </a:ln>
        </p:spPr>
        <p:txBody>
          <a:bodyPr vert="horz" lIns="91440" tIns="45720" rIns="91440" bIns="45720" rtlCol="0" anchor="t">
            <a:no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WHY AREN’T STUDENTS ENROLLING?</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69422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301E2FC-0FF9-7C2D-7165-058CB0C14D56}"/>
              </a:ext>
            </a:extLst>
          </p:cNvPr>
          <p:cNvSpPr/>
          <p:nvPr/>
        </p:nvSpPr>
        <p:spPr>
          <a:xfrm>
            <a:off x="471345" y="855419"/>
            <a:ext cx="11291505" cy="5811388"/>
          </a:xfrm>
          <a:prstGeom prst="rect">
            <a:avLst/>
          </a:prstGeom>
          <a:solidFill>
            <a:srgbClr val="28536B">
              <a:alpha val="85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8F5AC1C8-1DC4-A914-8E63-6647D00A62F5}"/>
              </a:ext>
            </a:extLst>
          </p:cNvPr>
          <p:cNvSpPr>
            <a:spLocks noGrp="1"/>
          </p:cNvSpPr>
          <p:nvPr>
            <p:ph idx="4294967295"/>
          </p:nvPr>
        </p:nvSpPr>
        <p:spPr>
          <a:xfrm>
            <a:off x="3069583" y="2764325"/>
            <a:ext cx="2650332" cy="459760"/>
          </a:xfrm>
        </p:spPr>
        <p:txBody>
          <a:bodyPr>
            <a:noAutofit/>
          </a:bodyPr>
          <a:lstStyle/>
          <a:p>
            <a:pPr marL="0" indent="0" algn="ctr">
              <a:buNone/>
            </a:pPr>
            <a:r>
              <a:rPr lang="en-US" sz="2000">
                <a:solidFill>
                  <a:srgbClr val="28536B"/>
                </a:solidFill>
                <a:latin typeface="Open Sans" panose="020B0606030504020204" pitchFamily="34" charset="0"/>
                <a:ea typeface="Open Sans" panose="020B0606030504020204" pitchFamily="34" charset="0"/>
                <a:cs typeface="Open Sans" panose="020B0606030504020204" pitchFamily="34" charset="0"/>
              </a:rPr>
              <a:t>Must reside in San Bernardino or Riverside county</a:t>
            </a:r>
          </a:p>
          <a:p>
            <a:pPr marL="0" indent="0" algn="ctr">
              <a:buNone/>
            </a:pP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1">
            <a:extLst>
              <a:ext uri="{FF2B5EF4-FFF2-40B4-BE49-F238E27FC236}">
                <a16:creationId xmlns:a16="http://schemas.microsoft.com/office/drawing/2014/main" id="{C435B2A9-9B80-EE38-10D4-535882801E03}"/>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logo&#10;&#10;Description automatically generated">
            <a:extLst>
              <a:ext uri="{FF2B5EF4-FFF2-40B4-BE49-F238E27FC236}">
                <a16:creationId xmlns:a16="http://schemas.microsoft.com/office/drawing/2014/main" id="{146B4BFE-5A20-70B8-9092-72ED2F463DDE}"/>
              </a:ext>
            </a:extLst>
          </p:cNvPr>
          <p:cNvPicPr>
            <a:picLocks noChangeAspect="1"/>
          </p:cNvPicPr>
          <p:nvPr/>
        </p:nvPicPr>
        <p:blipFill>
          <a:blip r:embed="rId3"/>
          <a:stretch>
            <a:fillRect/>
          </a:stretch>
        </p:blipFill>
        <p:spPr>
          <a:xfrm>
            <a:off x="10732169" y="336884"/>
            <a:ext cx="674647" cy="682090"/>
          </a:xfrm>
          <a:prstGeom prst="rect">
            <a:avLst/>
          </a:prstGeom>
        </p:spPr>
      </p:pic>
      <p:sp>
        <p:nvSpPr>
          <p:cNvPr id="4" name="Content Placeholder 7">
            <a:extLst>
              <a:ext uri="{FF2B5EF4-FFF2-40B4-BE49-F238E27FC236}">
                <a16:creationId xmlns:a16="http://schemas.microsoft.com/office/drawing/2014/main" id="{93F3F68C-1BEE-3D01-F904-6F2D1BD64D65}"/>
              </a:ext>
            </a:extLst>
          </p:cNvPr>
          <p:cNvSpPr txBox="1">
            <a:spLocks/>
          </p:cNvSpPr>
          <p:nvPr/>
        </p:nvSpPr>
        <p:spPr>
          <a:xfrm>
            <a:off x="7222331" y="2764325"/>
            <a:ext cx="3688556" cy="45976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a:solidFill>
                  <a:srgbClr val="28536B"/>
                </a:solidFill>
                <a:latin typeface="Open Sans" panose="020B0606030504020204" pitchFamily="34" charset="0"/>
                <a:ea typeface="Open Sans" panose="020B0606030504020204" pitchFamily="34" charset="0"/>
                <a:cs typeface="Open Sans" panose="020B0606030504020204" pitchFamily="34" charset="0"/>
              </a:rPr>
              <a:t>Potential student (18-35-yrs) and not currently enrolled</a:t>
            </a:r>
          </a:p>
        </p:txBody>
      </p:sp>
      <p:sp>
        <p:nvSpPr>
          <p:cNvPr id="5" name="Content Placeholder 7">
            <a:extLst>
              <a:ext uri="{FF2B5EF4-FFF2-40B4-BE49-F238E27FC236}">
                <a16:creationId xmlns:a16="http://schemas.microsoft.com/office/drawing/2014/main" id="{292CBF96-503C-4A76-4ADF-7BBCE82BFB03}"/>
              </a:ext>
            </a:extLst>
          </p:cNvPr>
          <p:cNvSpPr txBox="1">
            <a:spLocks/>
          </p:cNvSpPr>
          <p:nvPr/>
        </p:nvSpPr>
        <p:spPr>
          <a:xfrm>
            <a:off x="2723041" y="4767180"/>
            <a:ext cx="2650332" cy="79664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a:solidFill>
                  <a:srgbClr val="28536B"/>
                </a:solidFill>
                <a:latin typeface="Open Sans" panose="020B0606030504020204" pitchFamily="34" charset="0"/>
                <a:ea typeface="Open Sans" panose="020B0606030504020204" pitchFamily="34" charset="0"/>
                <a:cs typeface="Open Sans" panose="020B0606030504020204" pitchFamily="34" charset="0"/>
              </a:rPr>
              <a:t>Parent (36-65-yrs) of potential student aged 13–25-yrs</a:t>
            </a:r>
          </a:p>
        </p:txBody>
      </p:sp>
      <p:sp>
        <p:nvSpPr>
          <p:cNvPr id="6" name="Content Placeholder 7">
            <a:extLst>
              <a:ext uri="{FF2B5EF4-FFF2-40B4-BE49-F238E27FC236}">
                <a16:creationId xmlns:a16="http://schemas.microsoft.com/office/drawing/2014/main" id="{1C2B10A0-906B-B496-CAD0-A3167E0D0444}"/>
              </a:ext>
            </a:extLst>
          </p:cNvPr>
          <p:cNvSpPr txBox="1">
            <a:spLocks/>
          </p:cNvSpPr>
          <p:nvPr/>
        </p:nvSpPr>
        <p:spPr>
          <a:xfrm>
            <a:off x="7743825" y="3792174"/>
            <a:ext cx="3167062" cy="221040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a:solidFill>
                  <a:srgbClr val="28536B"/>
                </a:solidFill>
                <a:latin typeface="Open Sans" panose="020B0606030504020204" pitchFamily="34" charset="0"/>
                <a:ea typeface="Open Sans" panose="020B0606030504020204" pitchFamily="34" charset="0"/>
                <a:cs typeface="Open Sans" panose="020B0606030504020204" pitchFamily="34" charset="0"/>
              </a:rPr>
              <a:t>Representative sample </a:t>
            </a:r>
          </a:p>
          <a:p>
            <a:pPr marL="457200" lvl="1" indent="0" algn="ctr">
              <a:buFont typeface="Arial" panose="020B0604020202020204" pitchFamily="34" charset="0"/>
              <a:buNone/>
            </a:pPr>
            <a:r>
              <a:rPr lang="en-US" sz="1600">
                <a:solidFill>
                  <a:srgbClr val="0A7ABF"/>
                </a:solidFill>
                <a:latin typeface="Open Sans" panose="020B0606030504020204" pitchFamily="34" charset="0"/>
                <a:ea typeface="Open Sans" panose="020B0606030504020204" pitchFamily="34" charset="0"/>
                <a:cs typeface="Open Sans" panose="020B0606030504020204" pitchFamily="34" charset="0"/>
              </a:rPr>
              <a:t>Hispanic/Latinx, Race, Gender, Highest Ed completed, FAFSA (completed, incomplete, never, unfamiliar), HH income, Number of children in HH, Number of adults in HH, Living Wage (MCM)</a:t>
            </a:r>
          </a:p>
          <a:p>
            <a:pPr marL="0" indent="0" algn="ctr">
              <a:buFont typeface="Arial" panose="020B0604020202020204" pitchFamily="34" charset="0"/>
              <a:buNone/>
            </a:pPr>
            <a:endParaRPr lang="en-US">
              <a:latin typeface="Open Sans" panose="020B0606030504020204" pitchFamily="34" charset="0"/>
              <a:ea typeface="Open Sans" panose="020B0606030504020204" pitchFamily="34" charset="0"/>
              <a:cs typeface="Open Sans" panose="020B0606030504020204" pitchFamily="34" charset="0"/>
            </a:endParaRPr>
          </a:p>
        </p:txBody>
      </p:sp>
      <p:grpSp>
        <p:nvGrpSpPr>
          <p:cNvPr id="23" name="Group 22">
            <a:extLst>
              <a:ext uri="{FF2B5EF4-FFF2-40B4-BE49-F238E27FC236}">
                <a16:creationId xmlns:a16="http://schemas.microsoft.com/office/drawing/2014/main" id="{C4A5F9FB-448E-1184-EF54-C659C1C267EF}"/>
              </a:ext>
            </a:extLst>
          </p:cNvPr>
          <p:cNvGrpSpPr/>
          <p:nvPr/>
        </p:nvGrpSpPr>
        <p:grpSpPr>
          <a:xfrm>
            <a:off x="1281113" y="4444538"/>
            <a:ext cx="1441928" cy="1441928"/>
            <a:chOff x="1281113" y="4444538"/>
            <a:chExt cx="1441928" cy="1441928"/>
          </a:xfrm>
        </p:grpSpPr>
        <p:sp>
          <p:nvSpPr>
            <p:cNvPr id="10" name="Oval 9">
              <a:extLst>
                <a:ext uri="{FF2B5EF4-FFF2-40B4-BE49-F238E27FC236}">
                  <a16:creationId xmlns:a16="http://schemas.microsoft.com/office/drawing/2014/main" id="{16A0A07B-19E3-AAFC-27A2-E7EEE6373C6D}"/>
                </a:ext>
              </a:extLst>
            </p:cNvPr>
            <p:cNvSpPr/>
            <p:nvPr/>
          </p:nvSpPr>
          <p:spPr>
            <a:xfrm>
              <a:off x="1281113" y="4444538"/>
              <a:ext cx="1441928" cy="1441928"/>
            </a:xfrm>
            <a:prstGeom prst="ellipse">
              <a:avLst/>
            </a:prstGeom>
            <a:solidFill>
              <a:srgbClr val="EB853A">
                <a:alpha val="3764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Family with girl with solid fill">
              <a:extLst>
                <a:ext uri="{FF2B5EF4-FFF2-40B4-BE49-F238E27FC236}">
                  <a16:creationId xmlns:a16="http://schemas.microsoft.com/office/drawing/2014/main" id="{EFAD0FD8-20A2-346D-A9FC-B3A2EE8733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55026" y="4649424"/>
              <a:ext cx="914400" cy="914400"/>
            </a:xfrm>
            <a:prstGeom prst="rect">
              <a:avLst/>
            </a:prstGeom>
          </p:spPr>
        </p:pic>
      </p:grpSp>
      <p:grpSp>
        <p:nvGrpSpPr>
          <p:cNvPr id="22" name="Group 21">
            <a:extLst>
              <a:ext uri="{FF2B5EF4-FFF2-40B4-BE49-F238E27FC236}">
                <a16:creationId xmlns:a16="http://schemas.microsoft.com/office/drawing/2014/main" id="{10861C70-E854-9CDC-279D-40BF62136F80}"/>
              </a:ext>
            </a:extLst>
          </p:cNvPr>
          <p:cNvGrpSpPr/>
          <p:nvPr/>
        </p:nvGrpSpPr>
        <p:grpSpPr>
          <a:xfrm>
            <a:off x="1627655" y="2424906"/>
            <a:ext cx="1441928" cy="1441928"/>
            <a:chOff x="1627655" y="2424906"/>
            <a:chExt cx="1441928" cy="1441928"/>
          </a:xfrm>
        </p:grpSpPr>
        <p:sp>
          <p:nvSpPr>
            <p:cNvPr id="9" name="Oval 8">
              <a:extLst>
                <a:ext uri="{FF2B5EF4-FFF2-40B4-BE49-F238E27FC236}">
                  <a16:creationId xmlns:a16="http://schemas.microsoft.com/office/drawing/2014/main" id="{A9855D64-FB96-6156-B8E3-B7D443ECDB5E}"/>
                </a:ext>
              </a:extLst>
            </p:cNvPr>
            <p:cNvSpPr/>
            <p:nvPr/>
          </p:nvSpPr>
          <p:spPr>
            <a:xfrm>
              <a:off x="1627655" y="2424906"/>
              <a:ext cx="1441928" cy="1441928"/>
            </a:xfrm>
            <a:prstGeom prst="ellipse">
              <a:avLst/>
            </a:prstGeom>
            <a:solidFill>
              <a:srgbClr val="EB853A">
                <a:alpha val="3764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Map with pin with solid fill">
              <a:extLst>
                <a:ext uri="{FF2B5EF4-FFF2-40B4-BE49-F238E27FC236}">
                  <a16:creationId xmlns:a16="http://schemas.microsoft.com/office/drawing/2014/main" id="{4BE594B5-602D-FAF8-F9E1-E98F008D7EC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91419" y="2623404"/>
              <a:ext cx="914400" cy="914400"/>
            </a:xfrm>
            <a:prstGeom prst="rect">
              <a:avLst/>
            </a:prstGeom>
          </p:spPr>
        </p:pic>
      </p:grpSp>
      <p:grpSp>
        <p:nvGrpSpPr>
          <p:cNvPr id="24" name="Group 23">
            <a:extLst>
              <a:ext uri="{FF2B5EF4-FFF2-40B4-BE49-F238E27FC236}">
                <a16:creationId xmlns:a16="http://schemas.microsoft.com/office/drawing/2014/main" id="{198DD469-438A-0D48-447D-EAAB3FFE8C40}"/>
              </a:ext>
            </a:extLst>
          </p:cNvPr>
          <p:cNvGrpSpPr/>
          <p:nvPr/>
        </p:nvGrpSpPr>
        <p:grpSpPr>
          <a:xfrm>
            <a:off x="8227177" y="1307485"/>
            <a:ext cx="1441928" cy="1441928"/>
            <a:chOff x="8227177" y="1307485"/>
            <a:chExt cx="1441928" cy="1441928"/>
          </a:xfrm>
        </p:grpSpPr>
        <p:sp>
          <p:nvSpPr>
            <p:cNvPr id="12" name="Oval 11">
              <a:extLst>
                <a:ext uri="{FF2B5EF4-FFF2-40B4-BE49-F238E27FC236}">
                  <a16:creationId xmlns:a16="http://schemas.microsoft.com/office/drawing/2014/main" id="{DEAB908F-2EFC-B530-3E18-E8E258F438DD}"/>
                </a:ext>
              </a:extLst>
            </p:cNvPr>
            <p:cNvSpPr/>
            <p:nvPr/>
          </p:nvSpPr>
          <p:spPr>
            <a:xfrm>
              <a:off x="8227177" y="1307485"/>
              <a:ext cx="1441928" cy="1441928"/>
            </a:xfrm>
            <a:prstGeom prst="ellipse">
              <a:avLst/>
            </a:prstGeom>
            <a:solidFill>
              <a:srgbClr val="EB853A">
                <a:alpha val="3764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School boy with solid fill">
              <a:extLst>
                <a:ext uri="{FF2B5EF4-FFF2-40B4-BE49-F238E27FC236}">
                  <a16:creationId xmlns:a16="http://schemas.microsoft.com/office/drawing/2014/main" id="{99B16029-BC0C-9AB3-44C5-4BC6F7BA101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490941" y="1565881"/>
              <a:ext cx="914400" cy="914400"/>
            </a:xfrm>
            <a:prstGeom prst="rect">
              <a:avLst/>
            </a:prstGeom>
          </p:spPr>
        </p:pic>
      </p:grpSp>
      <p:pic>
        <p:nvPicPr>
          <p:cNvPr id="19" name="Graphic 18" descr="Woman outline">
            <a:extLst>
              <a:ext uri="{FF2B5EF4-FFF2-40B4-BE49-F238E27FC236}">
                <a16:creationId xmlns:a16="http://schemas.microsoft.com/office/drawing/2014/main" id="{727820BB-46ED-E87A-7F52-28285110CCC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892209" y="4649424"/>
            <a:ext cx="914400" cy="914400"/>
          </a:xfrm>
          <a:prstGeom prst="rect">
            <a:avLst/>
          </a:prstGeom>
        </p:spPr>
      </p:pic>
      <p:grpSp>
        <p:nvGrpSpPr>
          <p:cNvPr id="25" name="Group 24">
            <a:extLst>
              <a:ext uri="{FF2B5EF4-FFF2-40B4-BE49-F238E27FC236}">
                <a16:creationId xmlns:a16="http://schemas.microsoft.com/office/drawing/2014/main" id="{C10E2229-AF6F-2C59-9BB9-9EB3A451F9B4}"/>
              </a:ext>
            </a:extLst>
          </p:cNvPr>
          <p:cNvGrpSpPr/>
          <p:nvPr/>
        </p:nvGrpSpPr>
        <p:grpSpPr>
          <a:xfrm>
            <a:off x="6853913" y="4430177"/>
            <a:ext cx="1441928" cy="1441928"/>
            <a:chOff x="6853913" y="4430177"/>
            <a:chExt cx="1441928" cy="1441928"/>
          </a:xfrm>
        </p:grpSpPr>
        <p:sp>
          <p:nvSpPr>
            <p:cNvPr id="13" name="Oval 12">
              <a:extLst>
                <a:ext uri="{FF2B5EF4-FFF2-40B4-BE49-F238E27FC236}">
                  <a16:creationId xmlns:a16="http://schemas.microsoft.com/office/drawing/2014/main" id="{DB3441CD-1D6D-E6AF-3E4B-343A7DEA0A61}"/>
                </a:ext>
              </a:extLst>
            </p:cNvPr>
            <p:cNvSpPr/>
            <p:nvPr/>
          </p:nvSpPr>
          <p:spPr>
            <a:xfrm>
              <a:off x="6853913" y="4430177"/>
              <a:ext cx="1441928" cy="1441928"/>
            </a:xfrm>
            <a:prstGeom prst="ellipse">
              <a:avLst/>
            </a:prstGeom>
            <a:solidFill>
              <a:srgbClr val="EB853A">
                <a:alpha val="3764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Man with solid fill">
              <a:extLst>
                <a:ext uri="{FF2B5EF4-FFF2-40B4-BE49-F238E27FC236}">
                  <a16:creationId xmlns:a16="http://schemas.microsoft.com/office/drawing/2014/main" id="{DE591E03-0733-C3E2-DB62-F925C19BE8C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301940" y="4649424"/>
              <a:ext cx="914400" cy="914400"/>
            </a:xfrm>
            <a:prstGeom prst="rect">
              <a:avLst/>
            </a:prstGeom>
          </p:spPr>
        </p:pic>
      </p:grpSp>
      <p:pic>
        <p:nvPicPr>
          <p:cNvPr id="30" name="Graphic 29" descr="Checkmark with solid fill">
            <a:extLst>
              <a:ext uri="{FF2B5EF4-FFF2-40B4-BE49-F238E27FC236}">
                <a16:creationId xmlns:a16="http://schemas.microsoft.com/office/drawing/2014/main" id="{003828DB-B4A3-0C0D-F256-34090075081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892079" y="2398828"/>
            <a:ext cx="416156" cy="416156"/>
          </a:xfrm>
          <a:prstGeom prst="rect">
            <a:avLst/>
          </a:prstGeom>
        </p:spPr>
      </p:pic>
      <p:pic>
        <p:nvPicPr>
          <p:cNvPr id="31" name="Graphic 30" descr="Checkmark with solid fill">
            <a:extLst>
              <a:ext uri="{FF2B5EF4-FFF2-40B4-BE49-F238E27FC236}">
                <a16:creationId xmlns:a16="http://schemas.microsoft.com/office/drawing/2014/main" id="{092B1DA5-F632-D6B4-62BC-A93B76529D0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762236" y="4260263"/>
            <a:ext cx="416156" cy="416156"/>
          </a:xfrm>
          <a:prstGeom prst="rect">
            <a:avLst/>
          </a:prstGeom>
        </p:spPr>
      </p:pic>
      <p:pic>
        <p:nvPicPr>
          <p:cNvPr id="32" name="Graphic 31" descr="Checkmark with solid fill">
            <a:extLst>
              <a:ext uri="{FF2B5EF4-FFF2-40B4-BE49-F238E27FC236}">
                <a16:creationId xmlns:a16="http://schemas.microsoft.com/office/drawing/2014/main" id="{8558067F-0EE1-9CAB-F710-97F95F2697E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935520" y="2691443"/>
            <a:ext cx="416156" cy="416156"/>
          </a:xfrm>
          <a:prstGeom prst="rect">
            <a:avLst/>
          </a:prstGeom>
        </p:spPr>
      </p:pic>
      <p:pic>
        <p:nvPicPr>
          <p:cNvPr id="33" name="Graphic 32" descr="Checkmark with solid fill">
            <a:extLst>
              <a:ext uri="{FF2B5EF4-FFF2-40B4-BE49-F238E27FC236}">
                <a16:creationId xmlns:a16="http://schemas.microsoft.com/office/drawing/2014/main" id="{207BE7DF-EAC2-83CD-25DC-5385C9F4EA4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535747" y="3741146"/>
            <a:ext cx="416156" cy="416156"/>
          </a:xfrm>
          <a:prstGeom prst="rect">
            <a:avLst/>
          </a:prstGeom>
        </p:spPr>
      </p:pic>
      <p:sp>
        <p:nvSpPr>
          <p:cNvPr id="7" name="Title 1">
            <a:extLst>
              <a:ext uri="{FF2B5EF4-FFF2-40B4-BE49-F238E27FC236}">
                <a16:creationId xmlns:a16="http://schemas.microsoft.com/office/drawing/2014/main" id="{6979460C-B676-471D-FA3A-6DC3ACC815E7}"/>
              </a:ext>
            </a:extLst>
          </p:cNvPr>
          <p:cNvSpPr txBox="1">
            <a:spLocks/>
          </p:cNvSpPr>
          <p:nvPr/>
        </p:nvSpPr>
        <p:spPr>
          <a:xfrm>
            <a:off x="429148" y="782365"/>
            <a:ext cx="7334250" cy="1270000"/>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3200" dirty="0">
                <a:solidFill>
                  <a:srgbClr val="0A7ABF"/>
                </a:solidFill>
                <a:latin typeface="Open Sans" panose="020B0606030504020204" pitchFamily="34" charset="0"/>
                <a:ea typeface="Open Sans" panose="020B0606030504020204" pitchFamily="34" charset="0"/>
                <a:cs typeface="Open Sans" panose="020B0606030504020204" pitchFamily="34" charset="0"/>
              </a:rPr>
              <a:t>STUDY GENERAL REQUIREMENTS</a:t>
            </a:r>
          </a:p>
        </p:txBody>
      </p:sp>
    </p:spTree>
    <p:extLst>
      <p:ext uri="{BB962C8B-B14F-4D97-AF65-F5344CB8AC3E}">
        <p14:creationId xmlns:p14="http://schemas.microsoft.com/office/powerpoint/2010/main" val="1906081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71AFCAC-19C1-CE88-726E-DB4BEA8456DC}"/>
              </a:ext>
            </a:extLst>
          </p:cNvPr>
          <p:cNvSpPr/>
          <p:nvPr/>
        </p:nvSpPr>
        <p:spPr>
          <a:xfrm>
            <a:off x="471345" y="1436414"/>
            <a:ext cx="11291505" cy="5099362"/>
          </a:xfrm>
          <a:prstGeom prst="rect">
            <a:avLst/>
          </a:prstGeom>
          <a:solidFill>
            <a:srgbClr val="28536B">
              <a:alpha val="85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378000-BB50-4FA9-3C93-2D979828BFE1}"/>
              </a:ext>
            </a:extLst>
          </p:cNvPr>
          <p:cNvSpPr>
            <a:spLocks noGrp="1"/>
          </p:cNvSpPr>
          <p:nvPr>
            <p:ph type="title" idx="4294967295"/>
          </p:nvPr>
        </p:nvSpPr>
        <p:spPr>
          <a:xfrm>
            <a:off x="429148" y="782365"/>
            <a:ext cx="7334250" cy="1270000"/>
          </a:xfrm>
        </p:spPr>
        <p:txBody>
          <a:bodyPr>
            <a:normAutofit/>
          </a:bodyPr>
          <a:lstStyle/>
          <a:p>
            <a:r>
              <a:rPr lang="en-US" sz="3200" dirty="0">
                <a:solidFill>
                  <a:srgbClr val="0A7ABF"/>
                </a:solidFill>
                <a:latin typeface="Open Sans" panose="020B0606030504020204" pitchFamily="34" charset="0"/>
                <a:ea typeface="Open Sans" panose="020B0606030504020204" pitchFamily="34" charset="0"/>
                <a:cs typeface="Open Sans" panose="020B0606030504020204" pitchFamily="34" charset="0"/>
              </a:rPr>
              <a:t>METHODOLOGICAL OVERVIEW</a:t>
            </a:r>
          </a:p>
        </p:txBody>
      </p:sp>
      <p:sp>
        <p:nvSpPr>
          <p:cNvPr id="3" name="Text Placeholder 2">
            <a:extLst>
              <a:ext uri="{FF2B5EF4-FFF2-40B4-BE49-F238E27FC236}">
                <a16:creationId xmlns:a16="http://schemas.microsoft.com/office/drawing/2014/main" id="{20B687BB-BE1B-00C6-723C-48E739AB3CB7}"/>
              </a:ext>
            </a:extLst>
          </p:cNvPr>
          <p:cNvSpPr>
            <a:spLocks noGrp="1"/>
          </p:cNvSpPr>
          <p:nvPr>
            <p:ph type="body" idx="4294967295"/>
          </p:nvPr>
        </p:nvSpPr>
        <p:spPr>
          <a:xfrm>
            <a:off x="1242913" y="1609051"/>
            <a:ext cx="3078350" cy="823913"/>
          </a:xfrm>
        </p:spPr>
        <p:txBody>
          <a:bodyPr>
            <a:normAutofit/>
          </a:bodyPr>
          <a:lstStyle/>
          <a:p>
            <a:pPr marL="0" indent="0">
              <a:buNone/>
            </a:pPr>
            <a:r>
              <a:rPr lang="en-US" b="1">
                <a:solidFill>
                  <a:srgbClr val="08B2E3"/>
                </a:solidFill>
                <a:latin typeface="Open Sans" panose="020B0606030504020204" pitchFamily="34" charset="0"/>
                <a:ea typeface="Open Sans" panose="020B0606030504020204" pitchFamily="34" charset="0"/>
                <a:cs typeface="Open Sans" panose="020B0606030504020204" pitchFamily="34" charset="0"/>
              </a:rPr>
              <a:t>Quantitative Study</a:t>
            </a:r>
          </a:p>
        </p:txBody>
      </p:sp>
      <p:sp>
        <p:nvSpPr>
          <p:cNvPr id="4" name="Content Placeholder 3">
            <a:extLst>
              <a:ext uri="{FF2B5EF4-FFF2-40B4-BE49-F238E27FC236}">
                <a16:creationId xmlns:a16="http://schemas.microsoft.com/office/drawing/2014/main" id="{1FA050BB-F264-1752-ACF0-605266196180}"/>
              </a:ext>
            </a:extLst>
          </p:cNvPr>
          <p:cNvSpPr>
            <a:spLocks noGrp="1"/>
          </p:cNvSpPr>
          <p:nvPr>
            <p:ph sz="half" idx="4294967295"/>
          </p:nvPr>
        </p:nvSpPr>
        <p:spPr>
          <a:xfrm>
            <a:off x="1591514" y="2027289"/>
            <a:ext cx="2729749" cy="437272"/>
          </a:xfrm>
        </p:spPr>
        <p:txBody>
          <a:bodyPr>
            <a:normAutofit/>
          </a:bodyPr>
          <a:lstStyle/>
          <a:p>
            <a:pPr marL="0" indent="0" algn="r">
              <a:buNone/>
            </a:pPr>
            <a:r>
              <a:rPr lang="en-US" sz="1600">
                <a:solidFill>
                  <a:srgbClr val="F1582D"/>
                </a:solidFill>
                <a:latin typeface="Open Sans" panose="020B0606030504020204" pitchFamily="34" charset="0"/>
                <a:ea typeface="Open Sans" panose="020B0606030504020204" pitchFamily="34" charset="0"/>
                <a:cs typeface="Open Sans" panose="020B0606030504020204" pitchFamily="34" charset="0"/>
              </a:rPr>
              <a:t>May 19-31, 2023</a:t>
            </a:r>
          </a:p>
          <a:p>
            <a:pPr marL="0" indent="0">
              <a:buNone/>
            </a:pPr>
            <a:endParaRPr lang="en-US" sz="1600">
              <a:solidFill>
                <a:srgbClr val="F1582D"/>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 Placeholder 4">
            <a:extLst>
              <a:ext uri="{FF2B5EF4-FFF2-40B4-BE49-F238E27FC236}">
                <a16:creationId xmlns:a16="http://schemas.microsoft.com/office/drawing/2014/main" id="{D1BF9907-9499-5779-F959-7F154C017FF5}"/>
              </a:ext>
            </a:extLst>
          </p:cNvPr>
          <p:cNvSpPr>
            <a:spLocks noGrp="1"/>
          </p:cNvSpPr>
          <p:nvPr>
            <p:ph type="body" sz="quarter" idx="4294967295"/>
          </p:nvPr>
        </p:nvSpPr>
        <p:spPr>
          <a:xfrm>
            <a:off x="6377157" y="1591842"/>
            <a:ext cx="5238750" cy="524005"/>
          </a:xfrm>
        </p:spPr>
        <p:txBody>
          <a:bodyPr>
            <a:normAutofit fontScale="92500"/>
          </a:bodyPr>
          <a:lstStyle/>
          <a:p>
            <a:pPr marL="0" indent="0">
              <a:buNone/>
            </a:pPr>
            <a:r>
              <a:rPr lang="en-US" sz="2600" b="1">
                <a:solidFill>
                  <a:srgbClr val="08B2E3"/>
                </a:solidFill>
                <a:latin typeface="Open Sans" panose="020B0606030504020204" pitchFamily="34" charset="0"/>
                <a:ea typeface="Open Sans" panose="020B0606030504020204" pitchFamily="34" charset="0"/>
                <a:cs typeface="Open Sans" panose="020B0606030504020204" pitchFamily="34" charset="0"/>
              </a:rPr>
              <a:t>Multimodal</a:t>
            </a:r>
            <a:r>
              <a:rPr lang="en-US" sz="2800" b="1">
                <a:solidFill>
                  <a:srgbClr val="08B2E3"/>
                </a:solidFill>
                <a:latin typeface="Open Sans" panose="020B0606030504020204" pitchFamily="34" charset="0"/>
                <a:ea typeface="Open Sans" panose="020B0606030504020204" pitchFamily="34" charset="0"/>
                <a:cs typeface="Open Sans" panose="020B0606030504020204" pitchFamily="34" charset="0"/>
              </a:rPr>
              <a:t> Cognitive Method</a:t>
            </a:r>
          </a:p>
        </p:txBody>
      </p:sp>
      <p:sp>
        <p:nvSpPr>
          <p:cNvPr id="6" name="Content Placeholder 5">
            <a:extLst>
              <a:ext uri="{FF2B5EF4-FFF2-40B4-BE49-F238E27FC236}">
                <a16:creationId xmlns:a16="http://schemas.microsoft.com/office/drawing/2014/main" id="{339CBBA3-7C92-6863-5609-231FB49CC517}"/>
              </a:ext>
            </a:extLst>
          </p:cNvPr>
          <p:cNvSpPr>
            <a:spLocks noGrp="1"/>
          </p:cNvSpPr>
          <p:nvPr>
            <p:ph sz="quarter" idx="4294967295"/>
          </p:nvPr>
        </p:nvSpPr>
        <p:spPr>
          <a:xfrm>
            <a:off x="8754593" y="2027289"/>
            <a:ext cx="2615711" cy="495786"/>
          </a:xfrm>
        </p:spPr>
        <p:txBody>
          <a:bodyPr>
            <a:noAutofit/>
          </a:bodyPr>
          <a:lstStyle/>
          <a:p>
            <a:pPr marL="0" indent="0" algn="r">
              <a:buNone/>
            </a:pPr>
            <a:r>
              <a:rPr lang="en-US" sz="1600">
                <a:solidFill>
                  <a:srgbClr val="F1582D"/>
                </a:solidFill>
                <a:latin typeface="Open Sans" panose="020B0606030504020204" pitchFamily="34" charset="0"/>
                <a:ea typeface="Open Sans" panose="020B0606030504020204" pitchFamily="34" charset="0"/>
                <a:cs typeface="Open Sans" panose="020B0606030504020204" pitchFamily="34" charset="0"/>
              </a:rPr>
              <a:t>June 13-15, 2023</a:t>
            </a:r>
          </a:p>
        </p:txBody>
      </p:sp>
      <p:sp>
        <p:nvSpPr>
          <p:cNvPr id="7" name="Rectangle 6">
            <a:extLst>
              <a:ext uri="{FF2B5EF4-FFF2-40B4-BE49-F238E27FC236}">
                <a16:creationId xmlns:a16="http://schemas.microsoft.com/office/drawing/2014/main" id="{74D58083-D746-10C7-A79B-3BE58A82BF14}"/>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logo&#10;&#10;Description automatically generated">
            <a:extLst>
              <a:ext uri="{FF2B5EF4-FFF2-40B4-BE49-F238E27FC236}">
                <a16:creationId xmlns:a16="http://schemas.microsoft.com/office/drawing/2014/main" id="{98249440-1515-61CC-28B3-08F360CACF75}"/>
              </a:ext>
            </a:extLst>
          </p:cNvPr>
          <p:cNvPicPr>
            <a:picLocks noChangeAspect="1"/>
          </p:cNvPicPr>
          <p:nvPr/>
        </p:nvPicPr>
        <p:blipFill>
          <a:blip r:embed="rId3"/>
          <a:stretch>
            <a:fillRect/>
          </a:stretch>
        </p:blipFill>
        <p:spPr>
          <a:xfrm>
            <a:off x="10732169" y="336884"/>
            <a:ext cx="674647" cy="682090"/>
          </a:xfrm>
          <a:prstGeom prst="rect">
            <a:avLst/>
          </a:prstGeom>
        </p:spPr>
      </p:pic>
      <p:sp>
        <p:nvSpPr>
          <p:cNvPr id="9" name="Content Placeholder 3">
            <a:extLst>
              <a:ext uri="{FF2B5EF4-FFF2-40B4-BE49-F238E27FC236}">
                <a16:creationId xmlns:a16="http://schemas.microsoft.com/office/drawing/2014/main" id="{D6CA81F8-610E-B925-F711-42ADE5FC08EB}"/>
              </a:ext>
            </a:extLst>
          </p:cNvPr>
          <p:cNvSpPr txBox="1">
            <a:spLocks/>
          </p:cNvSpPr>
          <p:nvPr/>
        </p:nvSpPr>
        <p:spPr>
          <a:xfrm>
            <a:off x="937819" y="3135237"/>
            <a:ext cx="1629057" cy="97466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a:solidFill>
                  <a:srgbClr val="28536B"/>
                </a:solidFill>
                <a:latin typeface="Open Sans" panose="020B0606030504020204" pitchFamily="34" charset="0"/>
                <a:ea typeface="Open Sans" panose="020B0606030504020204" pitchFamily="34" charset="0"/>
                <a:cs typeface="Open Sans" panose="020B0606030504020204" pitchFamily="34" charset="0"/>
              </a:rPr>
              <a:t>Potential students and parents </a:t>
            </a:r>
          </a:p>
          <a:p>
            <a:pPr marL="0" indent="0" algn="ctr">
              <a:buNone/>
            </a:pPr>
            <a:endParaRPr lang="en-US" sz="1800">
              <a:solidFill>
                <a:srgbClr val="28536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Content Placeholder 3">
            <a:extLst>
              <a:ext uri="{FF2B5EF4-FFF2-40B4-BE49-F238E27FC236}">
                <a16:creationId xmlns:a16="http://schemas.microsoft.com/office/drawing/2014/main" id="{D044F278-EC5A-7248-B6E1-AFBFE234056E}"/>
              </a:ext>
            </a:extLst>
          </p:cNvPr>
          <p:cNvSpPr txBox="1">
            <a:spLocks/>
          </p:cNvSpPr>
          <p:nvPr/>
        </p:nvSpPr>
        <p:spPr>
          <a:xfrm>
            <a:off x="1115385" y="2847867"/>
            <a:ext cx="1273927" cy="49578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a:solidFill>
                  <a:srgbClr val="F1582D"/>
                </a:solidFill>
                <a:latin typeface="Open Sans" panose="020B0606030504020204" pitchFamily="34" charset="0"/>
                <a:ea typeface="Open Sans" panose="020B0606030504020204" pitchFamily="34" charset="0"/>
                <a:cs typeface="Open Sans" panose="020B0606030504020204" pitchFamily="34" charset="0"/>
              </a:rPr>
              <a:t>740</a:t>
            </a:r>
          </a:p>
          <a:p>
            <a:pPr marL="0" indent="0" algn="ctr">
              <a:buNone/>
            </a:pPr>
            <a:endParaRPr lang="en-US" sz="2000">
              <a:solidFill>
                <a:srgbClr val="F1582D"/>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Content Placeholder 3">
            <a:extLst>
              <a:ext uri="{FF2B5EF4-FFF2-40B4-BE49-F238E27FC236}">
                <a16:creationId xmlns:a16="http://schemas.microsoft.com/office/drawing/2014/main" id="{5872B543-BBEA-2E44-44E7-D8773CDE8435}"/>
              </a:ext>
            </a:extLst>
          </p:cNvPr>
          <p:cNvSpPr txBox="1">
            <a:spLocks/>
          </p:cNvSpPr>
          <p:nvPr/>
        </p:nvSpPr>
        <p:spPr>
          <a:xfrm>
            <a:off x="2879335" y="5020253"/>
            <a:ext cx="1839962" cy="58963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a:solidFill>
                  <a:srgbClr val="28536B"/>
                </a:solidFill>
                <a:latin typeface="Open Sans" panose="020B0606030504020204" pitchFamily="34" charset="0"/>
                <a:ea typeface="Open Sans" panose="020B0606030504020204" pitchFamily="34" charset="0"/>
                <a:cs typeface="Open Sans" panose="020B0606030504020204" pitchFamily="34" charset="0"/>
              </a:rPr>
              <a:t>online survey</a:t>
            </a:r>
          </a:p>
          <a:p>
            <a:pPr algn="ctr"/>
            <a:endParaRPr lang="en-US" sz="1800">
              <a:solidFill>
                <a:srgbClr val="28536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Content Placeholder 3">
            <a:extLst>
              <a:ext uri="{FF2B5EF4-FFF2-40B4-BE49-F238E27FC236}">
                <a16:creationId xmlns:a16="http://schemas.microsoft.com/office/drawing/2014/main" id="{BA2E775A-1E12-8A9A-421C-0B5CD0EC2E61}"/>
              </a:ext>
            </a:extLst>
          </p:cNvPr>
          <p:cNvSpPr txBox="1">
            <a:spLocks/>
          </p:cNvSpPr>
          <p:nvPr/>
        </p:nvSpPr>
        <p:spPr>
          <a:xfrm>
            <a:off x="2796723" y="4747709"/>
            <a:ext cx="1839962" cy="49578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a:solidFill>
                  <a:srgbClr val="F1582D"/>
                </a:solidFill>
                <a:latin typeface="Open Sans" panose="020B0606030504020204" pitchFamily="34" charset="0"/>
                <a:ea typeface="Open Sans" panose="020B0606030504020204" pitchFamily="34" charset="0"/>
                <a:cs typeface="Open Sans" panose="020B0606030504020204" pitchFamily="34" charset="0"/>
              </a:rPr>
              <a:t>10-minute</a:t>
            </a:r>
          </a:p>
          <a:p>
            <a:pPr algn="ctr"/>
            <a:endParaRPr lang="en-US" sz="2000" b="1">
              <a:solidFill>
                <a:srgbClr val="F1582D"/>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Content Placeholder 5">
            <a:extLst>
              <a:ext uri="{FF2B5EF4-FFF2-40B4-BE49-F238E27FC236}">
                <a16:creationId xmlns:a16="http://schemas.microsoft.com/office/drawing/2014/main" id="{51265D0B-0573-F58E-4C20-133B27B5AEED}"/>
              </a:ext>
            </a:extLst>
          </p:cNvPr>
          <p:cNvSpPr txBox="1">
            <a:spLocks/>
          </p:cNvSpPr>
          <p:nvPr/>
        </p:nvSpPr>
        <p:spPr>
          <a:xfrm>
            <a:off x="9608417" y="3995343"/>
            <a:ext cx="1902285" cy="87371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a:solidFill>
                  <a:srgbClr val="28536B"/>
                </a:solidFill>
                <a:latin typeface="Open Sans" panose="020B0606030504020204" pitchFamily="34" charset="0"/>
                <a:ea typeface="Open Sans" panose="020B0606030504020204" pitchFamily="34" charset="0"/>
                <a:cs typeface="Open Sans" panose="020B0606030504020204" pitchFamily="34" charset="0"/>
              </a:rPr>
              <a:t>confidential online study</a:t>
            </a:r>
          </a:p>
        </p:txBody>
      </p:sp>
      <p:sp>
        <p:nvSpPr>
          <p:cNvPr id="17" name="Content Placeholder 5">
            <a:extLst>
              <a:ext uri="{FF2B5EF4-FFF2-40B4-BE49-F238E27FC236}">
                <a16:creationId xmlns:a16="http://schemas.microsoft.com/office/drawing/2014/main" id="{3DC77562-1F00-446D-F2C4-AA76CD564366}"/>
              </a:ext>
            </a:extLst>
          </p:cNvPr>
          <p:cNvSpPr txBox="1">
            <a:spLocks/>
          </p:cNvSpPr>
          <p:nvPr/>
        </p:nvSpPr>
        <p:spPr>
          <a:xfrm>
            <a:off x="8049155" y="4813181"/>
            <a:ext cx="1902285" cy="87371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a:solidFill>
                  <a:srgbClr val="F1582D"/>
                </a:solidFill>
                <a:latin typeface="Open Sans" panose="020B0606030504020204" pitchFamily="34" charset="0"/>
                <a:ea typeface="Open Sans" panose="020B0606030504020204" pitchFamily="34" charset="0"/>
                <a:cs typeface="Open Sans" panose="020B0606030504020204" pitchFamily="34" charset="0"/>
              </a:rPr>
              <a:t>Daily 45-60 minutes</a:t>
            </a:r>
          </a:p>
        </p:txBody>
      </p:sp>
      <p:grpSp>
        <p:nvGrpSpPr>
          <p:cNvPr id="21" name="Group 20">
            <a:extLst>
              <a:ext uri="{FF2B5EF4-FFF2-40B4-BE49-F238E27FC236}">
                <a16:creationId xmlns:a16="http://schemas.microsoft.com/office/drawing/2014/main" id="{AA5AAC07-F598-6A24-3FC6-C570AB9544E7}"/>
              </a:ext>
            </a:extLst>
          </p:cNvPr>
          <p:cNvGrpSpPr/>
          <p:nvPr/>
        </p:nvGrpSpPr>
        <p:grpSpPr>
          <a:xfrm>
            <a:off x="6479410" y="2562021"/>
            <a:ext cx="1697540" cy="1281942"/>
            <a:chOff x="5104355" y="3057336"/>
            <a:chExt cx="1697540" cy="1281942"/>
          </a:xfrm>
        </p:grpSpPr>
        <p:sp>
          <p:nvSpPr>
            <p:cNvPr id="15" name="Content Placeholder 5">
              <a:extLst>
                <a:ext uri="{FF2B5EF4-FFF2-40B4-BE49-F238E27FC236}">
                  <a16:creationId xmlns:a16="http://schemas.microsoft.com/office/drawing/2014/main" id="{86F6CC30-A057-9095-DE89-6148B41295E9}"/>
                </a:ext>
              </a:extLst>
            </p:cNvPr>
            <p:cNvSpPr txBox="1">
              <a:spLocks/>
            </p:cNvSpPr>
            <p:nvPr/>
          </p:nvSpPr>
          <p:spPr>
            <a:xfrm>
              <a:off x="5104355" y="3356464"/>
              <a:ext cx="1697540" cy="98281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a:solidFill>
                    <a:srgbClr val="28536B"/>
                  </a:solidFill>
                  <a:latin typeface="Open Sans" panose="020B0606030504020204" pitchFamily="34" charset="0"/>
                  <a:ea typeface="Open Sans" panose="020B0606030504020204" pitchFamily="34" charset="0"/>
                  <a:cs typeface="Open Sans" panose="020B0606030504020204" pitchFamily="34" charset="0"/>
                </a:rPr>
                <a:t>potential students and parents</a:t>
              </a:r>
            </a:p>
          </p:txBody>
        </p:sp>
        <p:sp>
          <p:nvSpPr>
            <p:cNvPr id="18" name="Content Placeholder 5">
              <a:extLst>
                <a:ext uri="{FF2B5EF4-FFF2-40B4-BE49-F238E27FC236}">
                  <a16:creationId xmlns:a16="http://schemas.microsoft.com/office/drawing/2014/main" id="{E737AC2D-3B97-93C0-16C7-F3B02B6A1827}"/>
                </a:ext>
              </a:extLst>
            </p:cNvPr>
            <p:cNvSpPr txBox="1">
              <a:spLocks/>
            </p:cNvSpPr>
            <p:nvPr/>
          </p:nvSpPr>
          <p:spPr>
            <a:xfrm>
              <a:off x="5598588" y="3057336"/>
              <a:ext cx="709074" cy="52541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a:solidFill>
                    <a:srgbClr val="F1582D"/>
                  </a:solidFill>
                  <a:latin typeface="Open Sans" panose="020B0606030504020204" pitchFamily="34" charset="0"/>
                  <a:ea typeface="Open Sans" panose="020B0606030504020204" pitchFamily="34" charset="0"/>
                  <a:cs typeface="Open Sans" panose="020B0606030504020204" pitchFamily="34" charset="0"/>
                </a:rPr>
                <a:t>30</a:t>
              </a:r>
            </a:p>
          </p:txBody>
        </p:sp>
      </p:grpSp>
      <p:sp>
        <p:nvSpPr>
          <p:cNvPr id="19" name="Content Placeholder 5">
            <a:extLst>
              <a:ext uri="{FF2B5EF4-FFF2-40B4-BE49-F238E27FC236}">
                <a16:creationId xmlns:a16="http://schemas.microsoft.com/office/drawing/2014/main" id="{C3A25A77-4688-9DAB-2019-98608B49BCCB}"/>
              </a:ext>
            </a:extLst>
          </p:cNvPr>
          <p:cNvSpPr txBox="1">
            <a:spLocks/>
          </p:cNvSpPr>
          <p:nvPr/>
        </p:nvSpPr>
        <p:spPr>
          <a:xfrm>
            <a:off x="9839815" y="3600395"/>
            <a:ext cx="1439487" cy="47508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a:solidFill>
                  <a:srgbClr val="F1582D"/>
                </a:solidFill>
                <a:latin typeface="Open Sans" panose="020B0606030504020204" pitchFamily="34" charset="0"/>
                <a:ea typeface="Open Sans" panose="020B0606030504020204" pitchFamily="34" charset="0"/>
                <a:cs typeface="Open Sans" panose="020B0606030504020204" pitchFamily="34" charset="0"/>
              </a:rPr>
              <a:t>3-day</a:t>
            </a:r>
          </a:p>
        </p:txBody>
      </p:sp>
      <p:sp>
        <p:nvSpPr>
          <p:cNvPr id="20" name="Content Placeholder 5">
            <a:extLst>
              <a:ext uri="{FF2B5EF4-FFF2-40B4-BE49-F238E27FC236}">
                <a16:creationId xmlns:a16="http://schemas.microsoft.com/office/drawing/2014/main" id="{64B2FDEE-7C26-9046-7646-4EDD9B098D20}"/>
              </a:ext>
            </a:extLst>
          </p:cNvPr>
          <p:cNvSpPr txBox="1">
            <a:spLocks/>
          </p:cNvSpPr>
          <p:nvPr/>
        </p:nvSpPr>
        <p:spPr>
          <a:xfrm>
            <a:off x="7576785" y="5439749"/>
            <a:ext cx="2839495" cy="74365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a:solidFill>
                  <a:srgbClr val="28536B"/>
                </a:solidFill>
                <a:latin typeface="Open Sans" panose="020B0606030504020204" pitchFamily="34" charset="0"/>
                <a:ea typeface="Open Sans" panose="020B0606030504020204" pitchFamily="34" charset="0"/>
                <a:cs typeface="Open Sans" panose="020B0606030504020204" pitchFamily="34" charset="0"/>
              </a:rPr>
              <a:t>of activities yielding 4,000-5,000 minutes of data interactions</a:t>
            </a:r>
          </a:p>
        </p:txBody>
      </p:sp>
      <p:sp>
        <p:nvSpPr>
          <p:cNvPr id="22" name="Oval 21">
            <a:extLst>
              <a:ext uri="{FF2B5EF4-FFF2-40B4-BE49-F238E27FC236}">
                <a16:creationId xmlns:a16="http://schemas.microsoft.com/office/drawing/2014/main" id="{1B8EA8E5-187A-B948-7F55-457B6B23D150}"/>
              </a:ext>
            </a:extLst>
          </p:cNvPr>
          <p:cNvSpPr/>
          <p:nvPr/>
        </p:nvSpPr>
        <p:spPr>
          <a:xfrm>
            <a:off x="2620712" y="2741732"/>
            <a:ext cx="1441928" cy="1441928"/>
          </a:xfrm>
          <a:prstGeom prst="ellipse">
            <a:avLst/>
          </a:prstGeom>
          <a:solidFill>
            <a:srgbClr val="EB853A">
              <a:alpha val="3764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0C87890-ABBE-66E7-56D6-FEB2CC52B9E1}"/>
              </a:ext>
            </a:extLst>
          </p:cNvPr>
          <p:cNvSpPr/>
          <p:nvPr/>
        </p:nvSpPr>
        <p:spPr>
          <a:xfrm>
            <a:off x="1408341" y="4566966"/>
            <a:ext cx="1212371" cy="1212371"/>
          </a:xfrm>
          <a:prstGeom prst="ellipse">
            <a:avLst/>
          </a:prstGeom>
          <a:solidFill>
            <a:srgbClr val="EB853A">
              <a:alpha val="3764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BBD61DB-1540-4F63-DEF9-1042AA56A510}"/>
              </a:ext>
            </a:extLst>
          </p:cNvPr>
          <p:cNvSpPr/>
          <p:nvPr/>
        </p:nvSpPr>
        <p:spPr>
          <a:xfrm>
            <a:off x="6568828" y="3870668"/>
            <a:ext cx="1444400" cy="1444400"/>
          </a:xfrm>
          <a:prstGeom prst="ellipse">
            <a:avLst/>
          </a:prstGeom>
          <a:solidFill>
            <a:srgbClr val="F1582D">
              <a:alpha val="2078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750A066-7A0A-CFBB-1790-5B03126C5B4D}"/>
              </a:ext>
            </a:extLst>
          </p:cNvPr>
          <p:cNvSpPr/>
          <p:nvPr/>
        </p:nvSpPr>
        <p:spPr>
          <a:xfrm>
            <a:off x="10101398" y="2588947"/>
            <a:ext cx="916319" cy="916319"/>
          </a:xfrm>
          <a:prstGeom prst="ellipse">
            <a:avLst/>
          </a:prstGeom>
          <a:solidFill>
            <a:srgbClr val="F1582D">
              <a:alpha val="2235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50805D92-A7FF-475B-7FF3-83223D3838B3}"/>
              </a:ext>
            </a:extLst>
          </p:cNvPr>
          <p:cNvSpPr/>
          <p:nvPr/>
        </p:nvSpPr>
        <p:spPr>
          <a:xfrm>
            <a:off x="10101397" y="4963307"/>
            <a:ext cx="916319" cy="916319"/>
          </a:xfrm>
          <a:prstGeom prst="ellipse">
            <a:avLst/>
          </a:prstGeom>
          <a:solidFill>
            <a:srgbClr val="F1582D">
              <a:alpha val="2156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Graphic 29" descr="Woman with baby with solid fill">
            <a:extLst>
              <a:ext uri="{FF2B5EF4-FFF2-40B4-BE49-F238E27FC236}">
                <a16:creationId xmlns:a16="http://schemas.microsoft.com/office/drawing/2014/main" id="{F1DD1760-9EED-8482-4014-E5AB810C4B9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64428" y="3004311"/>
            <a:ext cx="914400" cy="914400"/>
          </a:xfrm>
          <a:prstGeom prst="rect">
            <a:avLst/>
          </a:prstGeom>
        </p:spPr>
      </p:pic>
      <p:pic>
        <p:nvPicPr>
          <p:cNvPr id="32" name="Graphic 31" descr="Children with solid fill">
            <a:extLst>
              <a:ext uri="{FF2B5EF4-FFF2-40B4-BE49-F238E27FC236}">
                <a16:creationId xmlns:a16="http://schemas.microsoft.com/office/drawing/2014/main" id="{187C4CEB-0341-65C3-5BBE-55D4492DF41D}"/>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48510"/>
          <a:stretch/>
        </p:blipFill>
        <p:spPr>
          <a:xfrm>
            <a:off x="7418663" y="4029236"/>
            <a:ext cx="563577" cy="1094529"/>
          </a:xfrm>
          <a:prstGeom prst="rect">
            <a:avLst/>
          </a:prstGeom>
        </p:spPr>
      </p:pic>
      <p:pic>
        <p:nvPicPr>
          <p:cNvPr id="34" name="Graphic 33" descr="Online Network with solid fill">
            <a:extLst>
              <a:ext uri="{FF2B5EF4-FFF2-40B4-BE49-F238E27FC236}">
                <a16:creationId xmlns:a16="http://schemas.microsoft.com/office/drawing/2014/main" id="{3B5FFB8E-739D-ADC2-9544-AA1F344ACD6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379275" y="4469905"/>
            <a:ext cx="914400" cy="914400"/>
          </a:xfrm>
          <a:prstGeom prst="rect">
            <a:avLst/>
          </a:prstGeom>
        </p:spPr>
      </p:pic>
      <p:pic>
        <p:nvPicPr>
          <p:cNvPr id="36" name="Graphic 35" descr="Family with girl with solid fill">
            <a:extLst>
              <a:ext uri="{FF2B5EF4-FFF2-40B4-BE49-F238E27FC236}">
                <a16:creationId xmlns:a16="http://schemas.microsoft.com/office/drawing/2014/main" id="{FCA9DAFC-F5B1-CD4C-61B8-60B4538B869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568828" y="3786225"/>
            <a:ext cx="914400" cy="914400"/>
          </a:xfrm>
          <a:prstGeom prst="rect">
            <a:avLst/>
          </a:prstGeom>
        </p:spPr>
      </p:pic>
      <p:pic>
        <p:nvPicPr>
          <p:cNvPr id="37" name="Graphic 36" descr="Children with solid fill">
            <a:extLst>
              <a:ext uri="{FF2B5EF4-FFF2-40B4-BE49-F238E27FC236}">
                <a16:creationId xmlns:a16="http://schemas.microsoft.com/office/drawing/2014/main" id="{AD10CA43-BF6D-C541-9E7D-910F350CF29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215149" y="2983501"/>
            <a:ext cx="1257358" cy="1257358"/>
          </a:xfrm>
          <a:prstGeom prst="rect">
            <a:avLst/>
          </a:prstGeom>
        </p:spPr>
      </p:pic>
      <p:pic>
        <p:nvPicPr>
          <p:cNvPr id="38" name="Graphic 37" descr="Online Network with solid fill">
            <a:extLst>
              <a:ext uri="{FF2B5EF4-FFF2-40B4-BE49-F238E27FC236}">
                <a16:creationId xmlns:a16="http://schemas.microsoft.com/office/drawing/2014/main" id="{1C862161-7651-3AAE-B7C0-02CA7F6F5D7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338211" y="2493818"/>
            <a:ext cx="914400" cy="914400"/>
          </a:xfrm>
          <a:prstGeom prst="rect">
            <a:avLst/>
          </a:prstGeom>
        </p:spPr>
      </p:pic>
      <p:pic>
        <p:nvPicPr>
          <p:cNvPr id="40" name="Graphic 39" descr="Clipboard with solid fill">
            <a:extLst>
              <a:ext uri="{FF2B5EF4-FFF2-40B4-BE49-F238E27FC236}">
                <a16:creationId xmlns:a16="http://schemas.microsoft.com/office/drawing/2014/main" id="{52B1A500-9EBE-F327-3549-2C0A606B8C5F}"/>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0247965" y="5117114"/>
            <a:ext cx="914400" cy="914400"/>
          </a:xfrm>
          <a:prstGeom prst="rect">
            <a:avLst/>
          </a:prstGeom>
        </p:spPr>
      </p:pic>
      <p:cxnSp>
        <p:nvCxnSpPr>
          <p:cNvPr id="41" name="Straight Connector 40">
            <a:extLst>
              <a:ext uri="{FF2B5EF4-FFF2-40B4-BE49-F238E27FC236}">
                <a16:creationId xmlns:a16="http://schemas.microsoft.com/office/drawing/2014/main" id="{79C298EC-533A-4EC3-76BC-271122EEADE2}"/>
              </a:ext>
            </a:extLst>
          </p:cNvPr>
          <p:cNvCxnSpPr>
            <a:cxnSpLocks/>
          </p:cNvCxnSpPr>
          <p:nvPr/>
        </p:nvCxnSpPr>
        <p:spPr>
          <a:xfrm>
            <a:off x="5737559" y="2493818"/>
            <a:ext cx="0" cy="380697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7241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5D6F3AB-DF18-0346-A20C-9FC8C7DD54A0}"/>
              </a:ext>
            </a:extLst>
          </p:cNvPr>
          <p:cNvSpPr/>
          <p:nvPr/>
        </p:nvSpPr>
        <p:spPr>
          <a:xfrm>
            <a:off x="334647" y="855419"/>
            <a:ext cx="11495366" cy="5811388"/>
          </a:xfrm>
          <a:prstGeom prst="rect">
            <a:avLst/>
          </a:prstGeom>
          <a:solidFill>
            <a:srgbClr val="EB853A">
              <a:alpha val="85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A8FAFE-3672-B8FE-3220-0F3B57568FB6}"/>
              </a:ext>
            </a:extLst>
          </p:cNvPr>
          <p:cNvSpPr>
            <a:spLocks noGrp="1"/>
          </p:cNvSpPr>
          <p:nvPr>
            <p:ph type="title" idx="4294967295"/>
          </p:nvPr>
        </p:nvSpPr>
        <p:spPr>
          <a:xfrm>
            <a:off x="1646237" y="1994826"/>
            <a:ext cx="8899525" cy="2593975"/>
          </a:xfrm>
        </p:spPr>
        <p:txBody>
          <a:bodyPr>
            <a:normAutofit/>
          </a:bodyPr>
          <a:lstStyle/>
          <a:p>
            <a:r>
              <a:rPr lang="en-US" sz="4800" dirty="0">
                <a:solidFill>
                  <a:srgbClr val="0A7ABF"/>
                </a:solidFill>
                <a:latin typeface="Open Sans" panose="020B0606030504020204" pitchFamily="34" charset="0"/>
                <a:ea typeface="Open Sans" panose="020B0606030504020204" pitchFamily="34" charset="0"/>
                <a:cs typeface="Open Sans" panose="020B0606030504020204" pitchFamily="34" charset="0"/>
              </a:rPr>
              <a:t>Value of Higher Education in the Inland Empire</a:t>
            </a:r>
          </a:p>
        </p:txBody>
      </p:sp>
      <p:sp>
        <p:nvSpPr>
          <p:cNvPr id="3" name="Rectangle 2">
            <a:extLst>
              <a:ext uri="{FF2B5EF4-FFF2-40B4-BE49-F238E27FC236}">
                <a16:creationId xmlns:a16="http://schemas.microsoft.com/office/drawing/2014/main" id="{D759FB25-733F-A6F7-B3CB-157C99B6AC7E}"/>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668C5697-E9CF-541B-F217-52334381CA24}"/>
              </a:ext>
            </a:extLst>
          </p:cNvPr>
          <p:cNvPicPr>
            <a:picLocks noChangeAspect="1"/>
          </p:cNvPicPr>
          <p:nvPr/>
        </p:nvPicPr>
        <p:blipFill>
          <a:blip r:embed="rId3"/>
          <a:stretch>
            <a:fillRect/>
          </a:stretch>
        </p:blipFill>
        <p:spPr>
          <a:xfrm>
            <a:off x="10732169" y="336884"/>
            <a:ext cx="674647" cy="682090"/>
          </a:xfrm>
          <a:prstGeom prst="rect">
            <a:avLst/>
          </a:prstGeom>
        </p:spPr>
      </p:pic>
      <p:sp>
        <p:nvSpPr>
          <p:cNvPr id="8" name="Oval 7">
            <a:extLst>
              <a:ext uri="{FF2B5EF4-FFF2-40B4-BE49-F238E27FC236}">
                <a16:creationId xmlns:a16="http://schemas.microsoft.com/office/drawing/2014/main" id="{521D915C-94EE-D7D6-1E7E-41028055FF39}"/>
              </a:ext>
            </a:extLst>
          </p:cNvPr>
          <p:cNvSpPr/>
          <p:nvPr/>
        </p:nvSpPr>
        <p:spPr>
          <a:xfrm>
            <a:off x="5365062" y="4193268"/>
            <a:ext cx="1434535" cy="1434535"/>
          </a:xfrm>
          <a:prstGeom prst="ellipse">
            <a:avLst/>
          </a:prstGeom>
          <a:solidFill>
            <a:srgbClr val="F558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Diploma roll with solid fill">
            <a:extLst>
              <a:ext uri="{FF2B5EF4-FFF2-40B4-BE49-F238E27FC236}">
                <a16:creationId xmlns:a16="http://schemas.microsoft.com/office/drawing/2014/main" id="{A1E388EC-78FA-DBD2-BB93-2DA2FD58C21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25129" y="4453335"/>
            <a:ext cx="914400" cy="914400"/>
          </a:xfrm>
          <a:prstGeom prst="rect">
            <a:avLst/>
          </a:prstGeom>
        </p:spPr>
      </p:pic>
      <p:sp>
        <p:nvSpPr>
          <p:cNvPr id="5" name="Title 1">
            <a:extLst>
              <a:ext uri="{FF2B5EF4-FFF2-40B4-BE49-F238E27FC236}">
                <a16:creationId xmlns:a16="http://schemas.microsoft.com/office/drawing/2014/main" id="{AFED58C9-A11C-9C8F-C3C6-39005171920B}"/>
              </a:ext>
            </a:extLst>
          </p:cNvPr>
          <p:cNvSpPr txBox="1">
            <a:spLocks/>
          </p:cNvSpPr>
          <p:nvPr/>
        </p:nvSpPr>
        <p:spPr>
          <a:xfrm>
            <a:off x="341160" y="191193"/>
            <a:ext cx="9605825" cy="482575"/>
          </a:xfrm>
          <a:prstGeom prst="rect">
            <a:avLst/>
          </a:prstGeom>
          <a:ln>
            <a:noFill/>
          </a:ln>
        </p:spPr>
        <p:txBody>
          <a:bodyPr vert="horz" lIns="91440" tIns="45720" rIns="91440" bIns="45720" rtlCol="0" anchor="t">
            <a:no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WHY AREN’T STUDENTS ENROLLING?</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27944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9AC603-72D2-7C36-E6FC-C8EB192AA70E}"/>
              </a:ext>
            </a:extLst>
          </p:cNvPr>
          <p:cNvSpPr/>
          <p:nvPr/>
        </p:nvSpPr>
        <p:spPr>
          <a:xfrm>
            <a:off x="471345" y="1425436"/>
            <a:ext cx="11291505" cy="5110340"/>
          </a:xfrm>
          <a:prstGeom prst="rect">
            <a:avLst/>
          </a:prstGeom>
          <a:solidFill>
            <a:srgbClr val="D9B989">
              <a:alpha val="3333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759FB25-733F-A6F7-B3CB-157C99B6AC7E}"/>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668C5697-E9CF-541B-F217-52334381CA24}"/>
              </a:ext>
            </a:extLst>
          </p:cNvPr>
          <p:cNvPicPr>
            <a:picLocks noChangeAspect="1"/>
          </p:cNvPicPr>
          <p:nvPr/>
        </p:nvPicPr>
        <p:blipFill>
          <a:blip r:embed="rId3"/>
          <a:stretch>
            <a:fillRect/>
          </a:stretch>
        </p:blipFill>
        <p:spPr>
          <a:xfrm>
            <a:off x="10732169" y="336884"/>
            <a:ext cx="674647" cy="682090"/>
          </a:xfrm>
          <a:prstGeom prst="rect">
            <a:avLst/>
          </a:prstGeom>
        </p:spPr>
      </p:pic>
      <p:graphicFrame>
        <p:nvGraphicFramePr>
          <p:cNvPr id="6" name="Chart 5">
            <a:extLst>
              <a:ext uri="{FF2B5EF4-FFF2-40B4-BE49-F238E27FC236}">
                <a16:creationId xmlns:a16="http://schemas.microsoft.com/office/drawing/2014/main" id="{948FD3B0-C5C0-C2CB-63C0-7204839DBC4E}"/>
              </a:ext>
            </a:extLst>
          </p:cNvPr>
          <p:cNvGraphicFramePr/>
          <p:nvPr>
            <p:extLst>
              <p:ext uri="{D42A27DB-BD31-4B8C-83A1-F6EECF244321}">
                <p14:modId xmlns:p14="http://schemas.microsoft.com/office/powerpoint/2010/main" val="1534072523"/>
              </p:ext>
            </p:extLst>
          </p:nvPr>
        </p:nvGraphicFramePr>
        <p:xfrm>
          <a:off x="3198709" y="1643255"/>
          <a:ext cx="7914139" cy="4467775"/>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970513D4-7F2C-4034-8B81-FD0E18D098D4}"/>
              </a:ext>
            </a:extLst>
          </p:cNvPr>
          <p:cNvSpPr txBox="1">
            <a:spLocks/>
          </p:cNvSpPr>
          <p:nvPr/>
        </p:nvSpPr>
        <p:spPr>
          <a:xfrm>
            <a:off x="281419" y="851289"/>
            <a:ext cx="10181427" cy="791966"/>
          </a:xfrm>
          <a:prstGeom prst="rect">
            <a:avLst/>
          </a:prstGeom>
        </p:spPr>
        <p:txBody>
          <a:bodyPr>
            <a:norm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3200" dirty="0">
                <a:solidFill>
                  <a:srgbClr val="0A7ABF"/>
                </a:solidFill>
                <a:latin typeface="Open Sans" panose="020B0606030504020204" pitchFamily="34" charset="0"/>
                <a:ea typeface="Open Sans" panose="020B0606030504020204" pitchFamily="34" charset="0"/>
                <a:cs typeface="Open Sans" panose="020B0606030504020204" pitchFamily="34" charset="0"/>
              </a:rPr>
              <a:t>Need for Higher Education in the Inland Empire</a:t>
            </a:r>
            <a:endParaRPr lang="en-US" sz="3500" b="0" dirty="0">
              <a:solidFill>
                <a:srgbClr val="0A7AB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FCC92F92-E848-39FE-7ED5-D80434410B14}"/>
              </a:ext>
            </a:extLst>
          </p:cNvPr>
          <p:cNvSpPr txBox="1"/>
          <p:nvPr/>
        </p:nvSpPr>
        <p:spPr>
          <a:xfrm>
            <a:off x="867536" y="2168982"/>
            <a:ext cx="3104857" cy="3416320"/>
          </a:xfrm>
          <a:prstGeom prst="rect">
            <a:avLst/>
          </a:prstGeom>
          <a:noFill/>
        </p:spPr>
        <p:txBody>
          <a:bodyPr wrap="square" lIns="91440" tIns="45720" rIns="91440" bIns="45720" rtlCol="0" anchor="t">
            <a:spAutoFit/>
          </a:bodyPr>
          <a:lstStyle/>
          <a:p>
            <a:r>
              <a:rPr lang="en-US" sz="2400" dirty="0">
                <a:solidFill>
                  <a:srgbClr val="F55822"/>
                </a:solidFill>
                <a:latin typeface="Open Sans" panose="020B0606030504020204" pitchFamily="34" charset="0"/>
                <a:ea typeface="Open Sans" panose="020B0606030504020204" pitchFamily="34" charset="0"/>
                <a:cs typeface="Open Sans" panose="020B0606030504020204" pitchFamily="34" charset="0"/>
              </a:rPr>
              <a:t>Nearly two-thirds of the participants in our study disagreed that the Inland Empire has high-paying jobs that decrease the need for education beyond high school.</a:t>
            </a:r>
          </a:p>
        </p:txBody>
      </p:sp>
      <p:sp>
        <p:nvSpPr>
          <p:cNvPr id="9" name="Title 1">
            <a:extLst>
              <a:ext uri="{FF2B5EF4-FFF2-40B4-BE49-F238E27FC236}">
                <a16:creationId xmlns:a16="http://schemas.microsoft.com/office/drawing/2014/main" id="{154D2BF4-E1D1-0008-5274-D8231C05C550}"/>
              </a:ext>
            </a:extLst>
          </p:cNvPr>
          <p:cNvSpPr txBox="1">
            <a:spLocks/>
          </p:cNvSpPr>
          <p:nvPr/>
        </p:nvSpPr>
        <p:spPr>
          <a:xfrm>
            <a:off x="341160" y="191193"/>
            <a:ext cx="9605825" cy="482575"/>
          </a:xfrm>
          <a:prstGeom prst="rect">
            <a:avLst/>
          </a:prstGeom>
          <a:ln>
            <a:noFill/>
          </a:ln>
        </p:spPr>
        <p:txBody>
          <a:bodyPr vert="horz" lIns="91440" tIns="45720" rIns="91440" bIns="45720" rtlCol="0" anchor="t">
            <a:no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WHY AREN’T STUDENTS ENROLLING?</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34738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9AC603-72D2-7C36-E6FC-C8EB192AA70E}"/>
              </a:ext>
            </a:extLst>
          </p:cNvPr>
          <p:cNvSpPr/>
          <p:nvPr/>
        </p:nvSpPr>
        <p:spPr>
          <a:xfrm>
            <a:off x="471345" y="1425436"/>
            <a:ext cx="11291505" cy="5110340"/>
          </a:xfrm>
          <a:prstGeom prst="rect">
            <a:avLst/>
          </a:prstGeom>
          <a:solidFill>
            <a:srgbClr val="D9B989">
              <a:alpha val="3254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759FB25-733F-A6F7-B3CB-157C99B6AC7E}"/>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668C5697-E9CF-541B-F217-52334381CA24}"/>
              </a:ext>
            </a:extLst>
          </p:cNvPr>
          <p:cNvPicPr>
            <a:picLocks noChangeAspect="1"/>
          </p:cNvPicPr>
          <p:nvPr/>
        </p:nvPicPr>
        <p:blipFill>
          <a:blip r:embed="rId3"/>
          <a:stretch>
            <a:fillRect/>
          </a:stretch>
        </p:blipFill>
        <p:spPr>
          <a:xfrm>
            <a:off x="10732169" y="336884"/>
            <a:ext cx="674647" cy="682090"/>
          </a:xfrm>
          <a:prstGeom prst="rect">
            <a:avLst/>
          </a:prstGeom>
        </p:spPr>
      </p:pic>
      <p:graphicFrame>
        <p:nvGraphicFramePr>
          <p:cNvPr id="6" name="Chart 5">
            <a:extLst>
              <a:ext uri="{FF2B5EF4-FFF2-40B4-BE49-F238E27FC236}">
                <a16:creationId xmlns:a16="http://schemas.microsoft.com/office/drawing/2014/main" id="{948FD3B0-C5C0-C2CB-63C0-7204839DBC4E}"/>
              </a:ext>
            </a:extLst>
          </p:cNvPr>
          <p:cNvGraphicFramePr/>
          <p:nvPr>
            <p:extLst>
              <p:ext uri="{D42A27DB-BD31-4B8C-83A1-F6EECF244321}">
                <p14:modId xmlns:p14="http://schemas.microsoft.com/office/powerpoint/2010/main" val="571446794"/>
              </p:ext>
            </p:extLst>
          </p:nvPr>
        </p:nvGraphicFramePr>
        <p:xfrm>
          <a:off x="2999959" y="1752619"/>
          <a:ext cx="7893233" cy="4455973"/>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970513D4-7F2C-4034-8B81-FD0E18D098D4}"/>
              </a:ext>
            </a:extLst>
          </p:cNvPr>
          <p:cNvSpPr txBox="1">
            <a:spLocks/>
          </p:cNvSpPr>
          <p:nvPr/>
        </p:nvSpPr>
        <p:spPr>
          <a:xfrm>
            <a:off x="429150" y="864961"/>
            <a:ext cx="10181427" cy="791966"/>
          </a:xfrm>
          <a:prstGeom prst="rect">
            <a:avLst/>
          </a:prstGeom>
        </p:spPr>
        <p:txBody>
          <a:bodyPr>
            <a:norm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3200" dirty="0">
                <a:solidFill>
                  <a:srgbClr val="0A7ABF"/>
                </a:solidFill>
                <a:latin typeface="Open Sans" panose="020B0606030504020204" pitchFamily="34" charset="0"/>
                <a:ea typeface="Open Sans" panose="020B0606030504020204" pitchFamily="34" charset="0"/>
                <a:cs typeface="Open Sans" panose="020B0606030504020204" pitchFamily="34" charset="0"/>
              </a:rPr>
              <a:t>Need for Higher Education in the Inland Empire</a:t>
            </a:r>
            <a:endParaRPr lang="en-US" sz="3500" b="0" dirty="0">
              <a:solidFill>
                <a:srgbClr val="0A7AB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FCC92F92-E848-39FE-7ED5-D80434410B14}"/>
              </a:ext>
            </a:extLst>
          </p:cNvPr>
          <p:cNvSpPr txBox="1"/>
          <p:nvPr/>
        </p:nvSpPr>
        <p:spPr>
          <a:xfrm>
            <a:off x="1100155" y="2146055"/>
            <a:ext cx="2602416" cy="3785652"/>
          </a:xfrm>
          <a:prstGeom prst="rect">
            <a:avLst/>
          </a:prstGeom>
          <a:noFill/>
        </p:spPr>
        <p:txBody>
          <a:bodyPr wrap="square" lIns="91440" tIns="45720" rIns="91440" bIns="45720" rtlCol="0" anchor="t">
            <a:spAutoFit/>
          </a:bodyPr>
          <a:lstStyle/>
          <a:p>
            <a:r>
              <a:rPr lang="en-US" sz="2400" dirty="0">
                <a:solidFill>
                  <a:srgbClr val="F55822"/>
                </a:solidFill>
                <a:latin typeface="Open Sans" panose="020B0606030504020204" pitchFamily="34" charset="0"/>
                <a:ea typeface="Open Sans" panose="020B0606030504020204" pitchFamily="34" charset="0"/>
                <a:cs typeface="Open Sans" panose="020B0606030504020204" pitchFamily="34" charset="0"/>
              </a:rPr>
              <a:t>People were divided on the need for a four-year degree to succeed in the Inland Empire. Nearly as many believe it is not needed as those who believe it is.</a:t>
            </a:r>
          </a:p>
        </p:txBody>
      </p:sp>
      <p:sp>
        <p:nvSpPr>
          <p:cNvPr id="9" name="Title 1">
            <a:extLst>
              <a:ext uri="{FF2B5EF4-FFF2-40B4-BE49-F238E27FC236}">
                <a16:creationId xmlns:a16="http://schemas.microsoft.com/office/drawing/2014/main" id="{F9B35E70-3FA0-6E54-6AFE-474D34FE8C99}"/>
              </a:ext>
            </a:extLst>
          </p:cNvPr>
          <p:cNvSpPr txBox="1">
            <a:spLocks/>
          </p:cNvSpPr>
          <p:nvPr/>
        </p:nvSpPr>
        <p:spPr>
          <a:xfrm>
            <a:off x="341160" y="191193"/>
            <a:ext cx="9605825" cy="482575"/>
          </a:xfrm>
          <a:prstGeom prst="rect">
            <a:avLst/>
          </a:prstGeom>
          <a:ln>
            <a:noFill/>
          </a:ln>
        </p:spPr>
        <p:txBody>
          <a:bodyPr vert="horz" lIns="91440" tIns="45720" rIns="91440" bIns="45720" rtlCol="0" anchor="t">
            <a:no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WHY AREN’T STUDENTS ENROLLING?</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23702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9AC603-72D2-7C36-E6FC-C8EB192AA70E}"/>
              </a:ext>
            </a:extLst>
          </p:cNvPr>
          <p:cNvSpPr/>
          <p:nvPr/>
        </p:nvSpPr>
        <p:spPr>
          <a:xfrm>
            <a:off x="471345" y="1425436"/>
            <a:ext cx="11291505" cy="5110340"/>
          </a:xfrm>
          <a:prstGeom prst="rect">
            <a:avLst/>
          </a:prstGeom>
          <a:solidFill>
            <a:srgbClr val="D9B989">
              <a:alpha val="3333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Rectangle 2">
            <a:extLst>
              <a:ext uri="{FF2B5EF4-FFF2-40B4-BE49-F238E27FC236}">
                <a16:creationId xmlns:a16="http://schemas.microsoft.com/office/drawing/2014/main" id="{D759FB25-733F-A6F7-B3CB-157C99B6AC7E}"/>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668C5697-E9CF-541B-F217-52334381CA24}"/>
              </a:ext>
            </a:extLst>
          </p:cNvPr>
          <p:cNvPicPr>
            <a:picLocks noChangeAspect="1"/>
          </p:cNvPicPr>
          <p:nvPr/>
        </p:nvPicPr>
        <p:blipFill>
          <a:blip r:embed="rId3"/>
          <a:stretch>
            <a:fillRect/>
          </a:stretch>
        </p:blipFill>
        <p:spPr>
          <a:xfrm>
            <a:off x="10732169" y="336884"/>
            <a:ext cx="674647" cy="682090"/>
          </a:xfrm>
          <a:prstGeom prst="rect">
            <a:avLst/>
          </a:prstGeom>
        </p:spPr>
      </p:pic>
      <p:graphicFrame>
        <p:nvGraphicFramePr>
          <p:cNvPr id="6" name="Chart 5">
            <a:extLst>
              <a:ext uri="{FF2B5EF4-FFF2-40B4-BE49-F238E27FC236}">
                <a16:creationId xmlns:a16="http://schemas.microsoft.com/office/drawing/2014/main" id="{948FD3B0-C5C0-C2CB-63C0-7204839DBC4E}"/>
              </a:ext>
            </a:extLst>
          </p:cNvPr>
          <p:cNvGraphicFramePr/>
          <p:nvPr/>
        </p:nvGraphicFramePr>
        <p:xfrm>
          <a:off x="768104" y="2484749"/>
          <a:ext cx="6175901" cy="3486486"/>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970513D4-7F2C-4034-8B81-FD0E18D098D4}"/>
              </a:ext>
            </a:extLst>
          </p:cNvPr>
          <p:cNvSpPr txBox="1">
            <a:spLocks/>
          </p:cNvSpPr>
          <p:nvPr/>
        </p:nvSpPr>
        <p:spPr>
          <a:xfrm>
            <a:off x="281419" y="851289"/>
            <a:ext cx="10181427" cy="791966"/>
          </a:xfrm>
          <a:prstGeom prst="rect">
            <a:avLst/>
          </a:prstGeom>
        </p:spPr>
        <p:txBody>
          <a:bodyPr>
            <a:norm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3200" dirty="0">
                <a:solidFill>
                  <a:srgbClr val="0A7ABF"/>
                </a:solidFill>
                <a:latin typeface="Open Sans" panose="020B0606030504020204" pitchFamily="34" charset="0"/>
                <a:ea typeface="Open Sans" panose="020B0606030504020204" pitchFamily="34" charset="0"/>
                <a:cs typeface="Open Sans" panose="020B0606030504020204" pitchFamily="34" charset="0"/>
              </a:rPr>
              <a:t>Value of College Degree Today</a:t>
            </a:r>
            <a:endParaRPr lang="en-US" sz="3500" b="0" dirty="0">
              <a:solidFill>
                <a:srgbClr val="0A7AB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FCC92F92-E848-39FE-7ED5-D80434410B14}"/>
              </a:ext>
            </a:extLst>
          </p:cNvPr>
          <p:cNvSpPr txBox="1"/>
          <p:nvPr/>
        </p:nvSpPr>
        <p:spPr>
          <a:xfrm>
            <a:off x="7374262" y="2702427"/>
            <a:ext cx="3214147" cy="3170099"/>
          </a:xfrm>
          <a:prstGeom prst="rect">
            <a:avLst/>
          </a:prstGeom>
          <a:noFill/>
        </p:spPr>
        <p:txBody>
          <a:bodyPr wrap="square" lIns="91440" tIns="45720" rIns="91440" bIns="45720" rtlCol="0" anchor="t">
            <a:spAutoFit/>
          </a:bodyPr>
          <a:lstStyle/>
          <a:p>
            <a:pPr algn="r"/>
            <a:r>
              <a:rPr lang="en-US" sz="2000" dirty="0">
                <a:solidFill>
                  <a:srgbClr val="F55822"/>
                </a:solidFill>
                <a:latin typeface="Open Sans" panose="020B0606030504020204" pitchFamily="34" charset="0"/>
                <a:ea typeface="Open Sans" panose="020B0606030504020204" pitchFamily="34" charset="0"/>
                <a:cs typeface="Open Sans" panose="020B0606030504020204" pitchFamily="34" charset="0"/>
              </a:rPr>
              <a:t>Overall, potential students and parents of potential students were split in their perceptions on the value of a college degree today. Nearly as many said it is somewhat valuable as those who said it is very valuable.</a:t>
            </a:r>
          </a:p>
          <a:p>
            <a:pPr algn="r"/>
            <a:endParaRPr lang="en-US" sz="2000" dirty="0">
              <a:solidFill>
                <a:srgbClr val="F5582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1">
            <a:extLst>
              <a:ext uri="{FF2B5EF4-FFF2-40B4-BE49-F238E27FC236}">
                <a16:creationId xmlns:a16="http://schemas.microsoft.com/office/drawing/2014/main" id="{B448A8A3-05ED-E849-208F-C963AA711422}"/>
              </a:ext>
            </a:extLst>
          </p:cNvPr>
          <p:cNvSpPr txBox="1"/>
          <p:nvPr/>
        </p:nvSpPr>
        <p:spPr>
          <a:xfrm>
            <a:off x="3856055" y="2268181"/>
            <a:ext cx="1263316" cy="43313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dirty="0">
                <a:solidFill>
                  <a:srgbClr val="F55822"/>
                </a:solidFill>
                <a:latin typeface="Open Sans" panose="020B0606030504020204" pitchFamily="34" charset="0"/>
                <a:ea typeface="Open Sans" panose="020B0606030504020204" pitchFamily="34" charset="0"/>
                <a:cs typeface="Open Sans" panose="020B0606030504020204" pitchFamily="34" charset="0"/>
              </a:rPr>
              <a:t>Not</a:t>
            </a:r>
            <a:r>
              <a:rPr lang="en-US" sz="1100" dirty="0">
                <a:solidFill>
                  <a:srgbClr val="F55822"/>
                </a:solidFill>
                <a:latin typeface="Open Sans" panose="020B0606030504020204" pitchFamily="34" charset="0"/>
                <a:ea typeface="Open Sans" panose="020B0606030504020204" pitchFamily="34" charset="0"/>
                <a:cs typeface="Open Sans" panose="020B0606030504020204" pitchFamily="34" charset="0"/>
              </a:rPr>
              <a:t> valuable</a:t>
            </a:r>
          </a:p>
          <a:p>
            <a:pPr algn="ctr"/>
            <a:r>
              <a:rPr lang="en-US" dirty="0">
                <a:solidFill>
                  <a:srgbClr val="F55822"/>
                </a:solidFill>
                <a:latin typeface="Open Sans" panose="020B0606030504020204" pitchFamily="34" charset="0"/>
                <a:ea typeface="Open Sans" panose="020B0606030504020204" pitchFamily="34" charset="0"/>
                <a:cs typeface="Open Sans" panose="020B0606030504020204" pitchFamily="34" charset="0"/>
              </a:rPr>
              <a:t>5%</a:t>
            </a:r>
          </a:p>
        </p:txBody>
      </p:sp>
      <p:sp>
        <p:nvSpPr>
          <p:cNvPr id="10" name="TextBox 1">
            <a:extLst>
              <a:ext uri="{FF2B5EF4-FFF2-40B4-BE49-F238E27FC236}">
                <a16:creationId xmlns:a16="http://schemas.microsoft.com/office/drawing/2014/main" id="{B448A8A3-05ED-E849-208F-C963AA711422}"/>
              </a:ext>
            </a:extLst>
          </p:cNvPr>
          <p:cNvSpPr txBox="1"/>
          <p:nvPr/>
        </p:nvSpPr>
        <p:spPr>
          <a:xfrm>
            <a:off x="2719491" y="2207796"/>
            <a:ext cx="1263316" cy="43313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dirty="0">
                <a:solidFill>
                  <a:srgbClr val="F55822"/>
                </a:solidFill>
                <a:latin typeface="Open Sans" panose="020B0606030504020204" pitchFamily="34" charset="0"/>
                <a:ea typeface="Open Sans" panose="020B0606030504020204" pitchFamily="34" charset="0"/>
                <a:cs typeface="Open Sans" panose="020B0606030504020204" pitchFamily="34" charset="0"/>
              </a:rPr>
              <a:t>Don’t know</a:t>
            </a:r>
          </a:p>
          <a:p>
            <a:pPr algn="ctr"/>
            <a:r>
              <a:rPr lang="en-US" sz="1100" dirty="0">
                <a:solidFill>
                  <a:srgbClr val="F55822"/>
                </a:solidFill>
                <a:latin typeface="Open Sans" panose="020B0606030504020204" pitchFamily="34" charset="0"/>
                <a:ea typeface="Open Sans" panose="020B0606030504020204" pitchFamily="34" charset="0"/>
                <a:cs typeface="Open Sans" panose="020B0606030504020204" pitchFamily="34" charset="0"/>
              </a:rPr>
              <a:t>2%</a:t>
            </a:r>
          </a:p>
        </p:txBody>
      </p:sp>
      <p:sp>
        <p:nvSpPr>
          <p:cNvPr id="5" name="Title 1">
            <a:extLst>
              <a:ext uri="{FF2B5EF4-FFF2-40B4-BE49-F238E27FC236}">
                <a16:creationId xmlns:a16="http://schemas.microsoft.com/office/drawing/2014/main" id="{FD3B901B-BCA2-F918-94FF-96431DE44780}"/>
              </a:ext>
            </a:extLst>
          </p:cNvPr>
          <p:cNvSpPr txBox="1">
            <a:spLocks/>
          </p:cNvSpPr>
          <p:nvPr/>
        </p:nvSpPr>
        <p:spPr>
          <a:xfrm>
            <a:off x="341160" y="191193"/>
            <a:ext cx="9605825" cy="482575"/>
          </a:xfrm>
          <a:prstGeom prst="rect">
            <a:avLst/>
          </a:prstGeom>
          <a:ln>
            <a:noFill/>
          </a:ln>
        </p:spPr>
        <p:txBody>
          <a:bodyPr vert="horz" lIns="91440" tIns="45720" rIns="91440" bIns="45720" rtlCol="0" anchor="t">
            <a:no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WHY AREN’T STUDENTS ENROLLING?</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19474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9AC603-72D2-7C36-E6FC-C8EB192AA70E}"/>
              </a:ext>
            </a:extLst>
          </p:cNvPr>
          <p:cNvSpPr/>
          <p:nvPr/>
        </p:nvSpPr>
        <p:spPr>
          <a:xfrm>
            <a:off x="471345" y="1425436"/>
            <a:ext cx="11291505" cy="5110340"/>
          </a:xfrm>
          <a:prstGeom prst="rect">
            <a:avLst/>
          </a:prstGeom>
          <a:solidFill>
            <a:srgbClr val="D9B989">
              <a:alpha val="3333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759FB25-733F-A6F7-B3CB-157C99B6AC7E}"/>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668C5697-E9CF-541B-F217-52334381CA24}"/>
              </a:ext>
            </a:extLst>
          </p:cNvPr>
          <p:cNvPicPr>
            <a:picLocks noChangeAspect="1"/>
          </p:cNvPicPr>
          <p:nvPr/>
        </p:nvPicPr>
        <p:blipFill>
          <a:blip r:embed="rId3"/>
          <a:stretch>
            <a:fillRect/>
          </a:stretch>
        </p:blipFill>
        <p:spPr>
          <a:xfrm>
            <a:off x="10732169" y="336884"/>
            <a:ext cx="674647" cy="682090"/>
          </a:xfrm>
          <a:prstGeom prst="rect">
            <a:avLst/>
          </a:prstGeom>
        </p:spPr>
      </p:pic>
      <p:graphicFrame>
        <p:nvGraphicFramePr>
          <p:cNvPr id="6" name="Chart 5">
            <a:extLst>
              <a:ext uri="{FF2B5EF4-FFF2-40B4-BE49-F238E27FC236}">
                <a16:creationId xmlns:a16="http://schemas.microsoft.com/office/drawing/2014/main" id="{948FD3B0-C5C0-C2CB-63C0-7204839DBC4E}"/>
              </a:ext>
            </a:extLst>
          </p:cNvPr>
          <p:cNvGraphicFramePr/>
          <p:nvPr>
            <p:extLst>
              <p:ext uri="{D42A27DB-BD31-4B8C-83A1-F6EECF244321}">
                <p14:modId xmlns:p14="http://schemas.microsoft.com/office/powerpoint/2010/main" val="3173712288"/>
              </p:ext>
            </p:extLst>
          </p:nvPr>
        </p:nvGraphicFramePr>
        <p:xfrm>
          <a:off x="3478192" y="1785133"/>
          <a:ext cx="7893233" cy="4455973"/>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970513D4-7F2C-4034-8B81-FD0E18D098D4}"/>
              </a:ext>
            </a:extLst>
          </p:cNvPr>
          <p:cNvSpPr txBox="1">
            <a:spLocks/>
          </p:cNvSpPr>
          <p:nvPr/>
        </p:nvSpPr>
        <p:spPr>
          <a:xfrm>
            <a:off x="281419" y="851289"/>
            <a:ext cx="10181427" cy="791966"/>
          </a:xfrm>
          <a:prstGeom prst="rect">
            <a:avLst/>
          </a:prstGeom>
        </p:spPr>
        <p:txBody>
          <a:bodyPr>
            <a:norm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3200" dirty="0">
                <a:solidFill>
                  <a:srgbClr val="0A7ABF"/>
                </a:solidFill>
                <a:latin typeface="Open Sans" panose="020B0606030504020204" pitchFamily="34" charset="0"/>
                <a:ea typeface="Open Sans" panose="020B0606030504020204" pitchFamily="34" charset="0"/>
                <a:cs typeface="Open Sans" panose="020B0606030504020204" pitchFamily="34" charset="0"/>
              </a:rPr>
              <a:t>Value of College Degree Today</a:t>
            </a:r>
            <a:endParaRPr lang="en-US" sz="3500" b="0" dirty="0">
              <a:solidFill>
                <a:srgbClr val="0A7AB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FCC92F92-E848-39FE-7ED5-D80434410B14}"/>
              </a:ext>
            </a:extLst>
          </p:cNvPr>
          <p:cNvSpPr txBox="1"/>
          <p:nvPr/>
        </p:nvSpPr>
        <p:spPr>
          <a:xfrm>
            <a:off x="1298808" y="2501630"/>
            <a:ext cx="2860380" cy="3046988"/>
          </a:xfrm>
          <a:prstGeom prst="rect">
            <a:avLst/>
          </a:prstGeom>
          <a:noFill/>
        </p:spPr>
        <p:txBody>
          <a:bodyPr wrap="square" lIns="91440" tIns="45720" rIns="91440" bIns="45720" rtlCol="0" anchor="t">
            <a:spAutoFit/>
          </a:bodyPr>
          <a:lstStyle/>
          <a:p>
            <a:r>
              <a:rPr lang="en-US" sz="2400" dirty="0">
                <a:solidFill>
                  <a:srgbClr val="F55822"/>
                </a:solidFill>
                <a:latin typeface="Open Sans" panose="020B0606030504020204" pitchFamily="34" charset="0"/>
                <a:ea typeface="Open Sans" panose="020B0606030504020204" pitchFamily="34" charset="0"/>
                <a:cs typeface="Open Sans" panose="020B0606030504020204" pitchFamily="34" charset="0"/>
              </a:rPr>
              <a:t>Though more than half did not believe a degree is very valuable, most believe education beyond high school is necessary.</a:t>
            </a:r>
          </a:p>
        </p:txBody>
      </p:sp>
      <p:sp>
        <p:nvSpPr>
          <p:cNvPr id="9" name="Title 1">
            <a:extLst>
              <a:ext uri="{FF2B5EF4-FFF2-40B4-BE49-F238E27FC236}">
                <a16:creationId xmlns:a16="http://schemas.microsoft.com/office/drawing/2014/main" id="{3A4085F2-3874-5DAD-C987-7B8FB62D1C9D}"/>
              </a:ext>
            </a:extLst>
          </p:cNvPr>
          <p:cNvSpPr txBox="1">
            <a:spLocks/>
          </p:cNvSpPr>
          <p:nvPr/>
        </p:nvSpPr>
        <p:spPr>
          <a:xfrm>
            <a:off x="341160" y="191193"/>
            <a:ext cx="9605825" cy="482575"/>
          </a:xfrm>
          <a:prstGeom prst="rect">
            <a:avLst/>
          </a:prstGeom>
          <a:ln>
            <a:noFill/>
          </a:ln>
        </p:spPr>
        <p:txBody>
          <a:bodyPr vert="horz" lIns="91440" tIns="45720" rIns="91440" bIns="45720" rtlCol="0" anchor="t">
            <a:no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WHY AREN’T STUDENTS ENROLLING?</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20515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5FCCD54-EB49-4160-4DED-B1772FA1EE55}"/>
              </a:ext>
            </a:extLst>
          </p:cNvPr>
          <p:cNvSpPr/>
          <p:nvPr/>
        </p:nvSpPr>
        <p:spPr>
          <a:xfrm>
            <a:off x="471345" y="1425436"/>
            <a:ext cx="11291505" cy="5110340"/>
          </a:xfrm>
          <a:prstGeom prst="rect">
            <a:avLst/>
          </a:prstGeom>
          <a:solidFill>
            <a:srgbClr val="D9B989">
              <a:alpha val="3333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C156D69-D4A0-D5EA-4D95-16DBBB21A548}"/>
              </a:ext>
            </a:extLst>
          </p:cNvPr>
          <p:cNvSpPr>
            <a:spLocks noGrp="1"/>
          </p:cNvSpPr>
          <p:nvPr>
            <p:ph idx="4294967295"/>
          </p:nvPr>
        </p:nvSpPr>
        <p:spPr>
          <a:xfrm>
            <a:off x="351691" y="864598"/>
            <a:ext cx="10431463" cy="620712"/>
          </a:xfrm>
        </p:spPr>
        <p:txBody>
          <a:bodyPr vert="horz" lIns="91440" tIns="45720" rIns="91440" bIns="45720" rtlCol="0" anchor="t">
            <a:noAutofit/>
          </a:bodyPr>
          <a:lstStyle/>
          <a:p>
            <a:pPr marL="0" indent="0">
              <a:lnSpc>
                <a:spcPct val="90000"/>
              </a:lnSpc>
              <a:buNone/>
            </a:pPr>
            <a:r>
              <a:rPr lang="en-US" sz="2800" b="1" dirty="0">
                <a:solidFill>
                  <a:srgbClr val="0A7ABF"/>
                </a:solidFill>
                <a:latin typeface="Open Sans" panose="020B0606030504020204" pitchFamily="34" charset="0"/>
                <a:ea typeface="Open Sans" panose="020B0606030504020204" pitchFamily="34" charset="0"/>
                <a:cs typeface="Open Sans" panose="020B0606030504020204" pitchFamily="34" charset="0"/>
              </a:rPr>
              <a:t>Value of College Degree Today </a:t>
            </a:r>
            <a:r>
              <a:rPr lang="en-US" sz="2800" dirty="0">
                <a:solidFill>
                  <a:srgbClr val="0A7ABF"/>
                </a:solidFill>
                <a:latin typeface="Open Sans" panose="020B0606030504020204" pitchFamily="34" charset="0"/>
                <a:ea typeface="Open Sans" panose="020B0606030504020204" pitchFamily="34" charset="0"/>
                <a:cs typeface="Open Sans" panose="020B0606030504020204" pitchFamily="34" charset="0"/>
              </a:rPr>
              <a:t>(by age)</a:t>
            </a:r>
          </a:p>
        </p:txBody>
      </p:sp>
      <p:sp>
        <p:nvSpPr>
          <p:cNvPr id="4" name="TextBox 3">
            <a:extLst>
              <a:ext uri="{FF2B5EF4-FFF2-40B4-BE49-F238E27FC236}">
                <a16:creationId xmlns:a16="http://schemas.microsoft.com/office/drawing/2014/main" id="{96F76144-6375-9E0C-02FB-4739AA6967E7}"/>
              </a:ext>
            </a:extLst>
          </p:cNvPr>
          <p:cNvSpPr txBox="1"/>
          <p:nvPr/>
        </p:nvSpPr>
        <p:spPr>
          <a:xfrm>
            <a:off x="8330612" y="2302383"/>
            <a:ext cx="2749062"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lnSpc>
                <a:spcPct val="90000"/>
              </a:lnSpc>
              <a:spcBef>
                <a:spcPts val="900"/>
              </a:spcBef>
            </a:pPr>
            <a:r>
              <a:rPr lang="en-US" sz="2000" dirty="0">
                <a:solidFill>
                  <a:srgbClr val="28536B"/>
                </a:solidFill>
                <a:latin typeface="Open Sans" panose="020B0606030504020204" pitchFamily="34" charset="0"/>
                <a:ea typeface="Open Sans" panose="020B0606030504020204" pitchFamily="34" charset="0"/>
                <a:cs typeface="Open Sans" panose="020B0606030504020204" pitchFamily="34" charset="0"/>
              </a:rPr>
              <a:t>When we compare participants’ responses by age, we find potential students were significantly less likely than parents of potential students to say a college/university degree today is very valuable.</a:t>
            </a:r>
          </a:p>
        </p:txBody>
      </p:sp>
      <p:sp>
        <p:nvSpPr>
          <p:cNvPr id="2" name="Rectangle 1">
            <a:extLst>
              <a:ext uri="{FF2B5EF4-FFF2-40B4-BE49-F238E27FC236}">
                <a16:creationId xmlns:a16="http://schemas.microsoft.com/office/drawing/2014/main" id="{2BF7A378-B91B-7331-C070-C3B876974BFB}"/>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logo&#10;&#10;Description automatically generated">
            <a:extLst>
              <a:ext uri="{FF2B5EF4-FFF2-40B4-BE49-F238E27FC236}">
                <a16:creationId xmlns:a16="http://schemas.microsoft.com/office/drawing/2014/main" id="{8E0D95B9-E2AA-955F-8050-0AF12F48B5AE}"/>
              </a:ext>
            </a:extLst>
          </p:cNvPr>
          <p:cNvPicPr>
            <a:picLocks noChangeAspect="1"/>
          </p:cNvPicPr>
          <p:nvPr/>
        </p:nvPicPr>
        <p:blipFill>
          <a:blip r:embed="rId3"/>
          <a:stretch>
            <a:fillRect/>
          </a:stretch>
        </p:blipFill>
        <p:spPr>
          <a:xfrm>
            <a:off x="10732169" y="336884"/>
            <a:ext cx="674647" cy="682090"/>
          </a:xfrm>
          <a:prstGeom prst="rect">
            <a:avLst/>
          </a:prstGeom>
        </p:spPr>
      </p:pic>
      <p:graphicFrame>
        <p:nvGraphicFramePr>
          <p:cNvPr id="8" name="Chart 7">
            <a:extLst>
              <a:ext uri="{FF2B5EF4-FFF2-40B4-BE49-F238E27FC236}">
                <a16:creationId xmlns:a16="http://schemas.microsoft.com/office/drawing/2014/main" id="{A9FF05DB-5013-9B00-A44A-D057FCB6CEAB}"/>
              </a:ext>
            </a:extLst>
          </p:cNvPr>
          <p:cNvGraphicFramePr/>
          <p:nvPr>
            <p:extLst>
              <p:ext uri="{D42A27DB-BD31-4B8C-83A1-F6EECF244321}">
                <p14:modId xmlns:p14="http://schemas.microsoft.com/office/powerpoint/2010/main" val="1333981396"/>
              </p:ext>
            </p:extLst>
          </p:nvPr>
        </p:nvGraphicFramePr>
        <p:xfrm>
          <a:off x="1477108" y="1739584"/>
          <a:ext cx="6733850" cy="4416295"/>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
            <a:extLst>
              <a:ext uri="{FF2B5EF4-FFF2-40B4-BE49-F238E27FC236}">
                <a16:creationId xmlns:a16="http://schemas.microsoft.com/office/drawing/2014/main" id="{4281D2EC-51B9-5C9F-FA00-1A794DE0AE2F}"/>
              </a:ext>
            </a:extLst>
          </p:cNvPr>
          <p:cNvSpPr txBox="1">
            <a:spLocks/>
          </p:cNvSpPr>
          <p:nvPr/>
        </p:nvSpPr>
        <p:spPr>
          <a:xfrm>
            <a:off x="341160" y="191193"/>
            <a:ext cx="9605825" cy="482575"/>
          </a:xfrm>
          <a:prstGeom prst="rect">
            <a:avLst/>
          </a:prstGeom>
          <a:ln>
            <a:noFill/>
          </a:ln>
        </p:spPr>
        <p:txBody>
          <a:bodyPr vert="horz" lIns="91440" tIns="45720" rIns="91440" bIns="45720" rtlCol="0" anchor="t">
            <a:no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WHY AREN’T STUDENTS ENROLLING?</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34367268"/>
      </p:ext>
    </p:extLst>
  </p:cSld>
  <p:clrMapOvr>
    <a:masterClrMapping/>
  </p:clrMapOvr>
</p:sld>
</file>

<file path=ppt/theme/theme1.xml><?xml version="1.0" encoding="utf-8"?>
<a:theme xmlns:a="http://schemas.openxmlformats.org/drawingml/2006/main" name="PunchcardVTI">
  <a:themeElements>
    <a:clrScheme name="Punchcard">
      <a:dk1>
        <a:srgbClr val="000000"/>
      </a:dk1>
      <a:lt1>
        <a:srgbClr val="FFFFFF"/>
      </a:lt1>
      <a:dk2>
        <a:srgbClr val="00224B"/>
      </a:dk2>
      <a:lt2>
        <a:srgbClr val="EFF0EF"/>
      </a:lt2>
      <a:accent1>
        <a:srgbClr val="00B2F3"/>
      </a:accent1>
      <a:accent2>
        <a:srgbClr val="0471CC"/>
      </a:accent2>
      <a:accent3>
        <a:srgbClr val="14BBA9"/>
      </a:accent3>
      <a:accent4>
        <a:srgbClr val="8BB93B"/>
      </a:accent4>
      <a:accent5>
        <a:srgbClr val="EC970C"/>
      </a:accent5>
      <a:accent6>
        <a:srgbClr val="F55822"/>
      </a:accent6>
      <a:hlink>
        <a:srgbClr val="008EE6"/>
      </a:hlink>
      <a:folHlink>
        <a:srgbClr val="808C8E"/>
      </a:folHlink>
    </a:clrScheme>
    <a:fontScheme name="Punchcard">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nchcardVTI" id="{C7262591-AF98-8F48-B56D-6342D2439B1A}" vid="{261D9F73-974A-B14E-9EAF-4871CCA60B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44aee368-3444-4f17-aea2-f64b0d961291">
      <UserInfo>
        <DisplayName>Sorrel Stielstra</DisplayName>
        <AccountId>28</AccountId>
        <AccountType/>
      </UserInfo>
      <UserInfo>
        <DisplayName>Paula Di Dio</DisplayName>
        <AccountId>1879</AccountId>
        <AccountType/>
      </UserInfo>
    </SharedWithUsers>
    <lcf76f155ced4ddcb4097134ff3c332f xmlns="e1b4bfb0-7b9f-4edf-b10c-cf5030ca6b38">
      <Terms xmlns="http://schemas.microsoft.com/office/infopath/2007/PartnerControls"/>
    </lcf76f155ced4ddcb4097134ff3c332f>
    <TaxCatchAll xmlns="44aee368-3444-4f17-aea2-f64b0d96129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6C3C6B965DEBA41B69F219713BAE6EA" ma:contentTypeVersion="17" ma:contentTypeDescription="Create a new document." ma:contentTypeScope="" ma:versionID="827081002e94fa74b2f1f2f9b490258a">
  <xsd:schema xmlns:xsd="http://www.w3.org/2001/XMLSchema" xmlns:xs="http://www.w3.org/2001/XMLSchema" xmlns:p="http://schemas.microsoft.com/office/2006/metadata/properties" xmlns:ns2="e1b4bfb0-7b9f-4edf-b10c-cf5030ca6b38" xmlns:ns3="44aee368-3444-4f17-aea2-f64b0d961291" targetNamespace="http://schemas.microsoft.com/office/2006/metadata/properties" ma:root="true" ma:fieldsID="40d50ba6f198b1d67125be125d1b28d7" ns2:_="" ns3:_="">
    <xsd:import namespace="e1b4bfb0-7b9f-4edf-b10c-cf5030ca6b38"/>
    <xsd:import namespace="44aee368-3444-4f17-aea2-f64b0d96129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b4bfb0-7b9f-4edf-b10c-cf5030ca6b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8074b78-ba15-4f1c-ac57-d098fdbf1909"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aee368-3444-4f17-aea2-f64b0d96129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c96c39e-f973-4b7a-83a3-73e02ff9b6f5}" ma:internalName="TaxCatchAll" ma:showField="CatchAllData" ma:web="44aee368-3444-4f17-aea2-f64b0d9612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6F5EAC-8DD9-4BC0-96C0-3E977EBAD9C9}">
  <ds:schemaRefs>
    <ds:schemaRef ds:uri="http://schemas.microsoft.com/sharepoint/v3/contenttype/forms"/>
  </ds:schemaRefs>
</ds:datastoreItem>
</file>

<file path=customXml/itemProps2.xml><?xml version="1.0" encoding="utf-8"?>
<ds:datastoreItem xmlns:ds="http://schemas.openxmlformats.org/officeDocument/2006/customXml" ds:itemID="{D9AF9B81-428E-4B7E-9655-126C32998E94}">
  <ds:schemaRefs>
    <ds:schemaRef ds:uri="44aee368-3444-4f17-aea2-f64b0d961291"/>
    <ds:schemaRef ds:uri="e1b4bfb0-7b9f-4edf-b10c-cf5030ca6b38"/>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B6AAE92-8CE0-426C-8C59-6B019ED5D962}">
  <ds:schemaRefs>
    <ds:schemaRef ds:uri="44aee368-3444-4f17-aea2-f64b0d961291"/>
    <ds:schemaRef ds:uri="e1b4bfb0-7b9f-4edf-b10c-cf5030ca6b3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36031</TotalTime>
  <Words>1084</Words>
  <Application>Microsoft Macintosh PowerPoint</Application>
  <PresentationFormat>Widescreen</PresentationFormat>
  <Paragraphs>132</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Neue Haas Grotesk Text Pro</vt:lpstr>
      <vt:lpstr>Open Sans</vt:lpstr>
      <vt:lpstr>PunchcardVTI</vt:lpstr>
      <vt:lpstr>Perceptions of Inland Empire Higher Education</vt:lpstr>
      <vt:lpstr>PowerPoint Presentation</vt:lpstr>
      <vt:lpstr>METHODOLOGICAL OVERVIEW</vt:lpstr>
      <vt:lpstr>Value of Higher Education in the Inland Empire</vt:lpstr>
      <vt:lpstr>PowerPoint Presentation</vt:lpstr>
      <vt:lpstr>PowerPoint Presentation</vt:lpstr>
      <vt:lpstr>PowerPoint Presentation</vt:lpstr>
      <vt:lpstr>PowerPoint Presentation</vt:lpstr>
      <vt:lpstr>PowerPoint Presentation</vt:lpstr>
      <vt:lpstr>What matters in the IE when making plans for after high school?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Yvonne Olivares</dc:creator>
  <cp:lastModifiedBy>Paula Di Dio</cp:lastModifiedBy>
  <cp:revision>46</cp:revision>
  <dcterms:created xsi:type="dcterms:W3CDTF">2023-08-28T15:48:23Z</dcterms:created>
  <dcterms:modified xsi:type="dcterms:W3CDTF">2024-03-01T21:57:17Z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0x01010016C3C6B965DEBA41B69F219713BAE6EA</vt:lpwstr>
  </property>
  <property fmtid="{D5CDD505-2E9C-101B-9397-08002B2CF9AE}" pid="3" name="MediaServiceImageTags">
    <vt:lpwstr/>
  </property>
</Properties>
</file>