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4"/>
  </p:sldMasterIdLst>
  <p:notesMasterIdLst>
    <p:notesMasterId r:id="rId29"/>
  </p:notesMasterIdLst>
  <p:sldIdLst>
    <p:sldId id="297" r:id="rId5"/>
    <p:sldId id="299" r:id="rId6"/>
    <p:sldId id="258" r:id="rId7"/>
    <p:sldId id="377" r:id="rId8"/>
    <p:sldId id="345" r:id="rId9"/>
    <p:sldId id="357" r:id="rId10"/>
    <p:sldId id="378" r:id="rId11"/>
    <p:sldId id="358" r:id="rId12"/>
    <p:sldId id="348" r:id="rId13"/>
    <p:sldId id="359" r:id="rId14"/>
    <p:sldId id="317" r:id="rId15"/>
    <p:sldId id="330" r:id="rId16"/>
    <p:sldId id="372" r:id="rId17"/>
    <p:sldId id="349" r:id="rId18"/>
    <p:sldId id="363" r:id="rId19"/>
    <p:sldId id="368" r:id="rId20"/>
    <p:sldId id="364" r:id="rId21"/>
    <p:sldId id="365" r:id="rId22"/>
    <p:sldId id="373" r:id="rId23"/>
    <p:sldId id="374" r:id="rId24"/>
    <p:sldId id="354" r:id="rId25"/>
    <p:sldId id="375" r:id="rId26"/>
    <p:sldId id="376" r:id="rId27"/>
    <p:sldId id="35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 id="{FC76D1F1-02E1-6DF4-DD78-423FADCA22F2}" name="Yvonne Olivares" initials="YO" userId="392794832417b15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B7AC1"/>
    <a:srgbClr val="28536B"/>
    <a:srgbClr val="85C0E6"/>
    <a:srgbClr val="F55822"/>
    <a:srgbClr val="FAC090"/>
    <a:srgbClr val="D9B989"/>
    <a:srgbClr val="0A7ABF"/>
    <a:srgbClr val="EB853A"/>
    <a:srgbClr val="000000"/>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88"/>
    <p:restoredTop sz="77676"/>
  </p:normalViewPr>
  <p:slideViewPr>
    <p:cSldViewPr snapToGrid="0">
      <p:cViewPr varScale="1">
        <p:scale>
          <a:sx n="86" d="100"/>
          <a:sy n="86" d="100"/>
        </p:scale>
        <p:origin x="20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600" b="0" i="0" dirty="0">
                <a:solidFill>
                  <a:srgbClr val="28536B"/>
                </a:solidFill>
                <a:latin typeface="Open Sans" panose="020B0606030504020204" pitchFamily="34" charset="0"/>
                <a:ea typeface="Open Sans" panose="020B0606030504020204" pitchFamily="34" charset="0"/>
                <a:cs typeface="Open Sans" panose="020B0606030504020204" pitchFamily="34" charset="0"/>
              </a:rPr>
              <a:t>The IE has high-paying jobs that decrease the need for education beyond high school</a:t>
            </a:r>
          </a:p>
        </c:rich>
      </c:tx>
      <c:layout>
        <c:manualLayout>
          <c:xMode val="edge"/>
          <c:yMode val="edge"/>
          <c:x val="0.11530780543531013"/>
          <c:y val="3.979609537185735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doughnutChart>
        <c:varyColors val="1"/>
        <c:ser>
          <c:idx val="0"/>
          <c:order val="0"/>
          <c:tx>
            <c:strRef>
              <c:f>Sheet1!$B$1</c:f>
              <c:strCache>
                <c:ptCount val="1"/>
                <c:pt idx="0">
                  <c:v>Series 1</c:v>
                </c:pt>
              </c:strCache>
            </c:strRef>
          </c:tx>
          <c:spPr>
            <a:solidFill>
              <a:srgbClr val="EB853A"/>
            </a:solidFill>
          </c:spPr>
          <c:dPt>
            <c:idx val="0"/>
            <c:bubble3D val="0"/>
            <c:spPr>
              <a:solidFill>
                <a:srgbClr val="F55822"/>
              </a:solidFill>
              <a:ln>
                <a:noFill/>
              </a:ln>
              <a:effectLst/>
            </c:spPr>
            <c:extLst>
              <c:ext xmlns:c16="http://schemas.microsoft.com/office/drawing/2014/chart" uri="{C3380CC4-5D6E-409C-BE32-E72D297353CC}">
                <c16:uniqueId val="{00000000-471D-3D46-86C9-F6CEC1E73459}"/>
              </c:ext>
            </c:extLst>
          </c:dPt>
          <c:dPt>
            <c:idx val="1"/>
            <c:bubble3D val="0"/>
            <c:spPr>
              <a:solidFill>
                <a:srgbClr val="EB853A"/>
              </a:solidFill>
              <a:ln>
                <a:noFill/>
              </a:ln>
              <a:effectLst/>
            </c:spPr>
            <c:extLst>
              <c:ext xmlns:c16="http://schemas.microsoft.com/office/drawing/2014/chart" uri="{C3380CC4-5D6E-409C-BE32-E72D297353CC}">
                <c16:uniqueId val="{00000003-4467-6C4D-BAA4-B0DC8E4FD75C}"/>
              </c:ext>
            </c:extLst>
          </c:dPt>
          <c:dLbls>
            <c:spPr>
              <a:noFill/>
              <a:ln>
                <a:noFill/>
              </a:ln>
              <a:effectLst/>
            </c:spPr>
            <c:txPr>
              <a:bodyPr rot="0" spcFirstLastPara="1" vertOverflow="ellipsis" vert="horz" wrap="square" lIns="38100" tIns="19050" rIns="38100" bIns="19050" anchor="ctr" anchorCtr="0">
                <a:spAutoFit/>
              </a:bodyPr>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Agree</c:v>
                </c:pt>
                <c:pt idx="1">
                  <c:v>Disagree</c:v>
                </c:pt>
              </c:strCache>
            </c:strRef>
          </c:cat>
          <c:val>
            <c:numRef>
              <c:f>Sheet1!$B$2:$B$3</c:f>
              <c:numCache>
                <c:formatCode>0%</c:formatCode>
                <c:ptCount val="2"/>
                <c:pt idx="0">
                  <c:v>0.39</c:v>
                </c:pt>
                <c:pt idx="1">
                  <c:v>0.61</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28536B"/>
                </a:solidFill>
                <a:latin typeface="+mn-lt"/>
                <a:ea typeface="+mn-ea"/>
                <a:cs typeface="+mn-cs"/>
              </a:defRPr>
            </a:pPr>
            <a:r>
              <a:rPr lang="en-US" sz="1600" dirty="0">
                <a:solidFill>
                  <a:srgbClr val="28536B"/>
                </a:solidFill>
                <a:latin typeface="Open Sans" panose="020B0606030504020204" pitchFamily="34" charset="0"/>
                <a:ea typeface="Open Sans" panose="020B0606030504020204" pitchFamily="34" charset="0"/>
                <a:cs typeface="Open Sans" panose="020B0606030504020204" pitchFamily="34" charset="0"/>
              </a:rPr>
              <a:t>Have you (or your child) ever considered enrolling in a community college to later transfer to a university?</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28536B"/>
              </a:solidFill>
              <a:latin typeface="+mn-lt"/>
              <a:ea typeface="+mn-ea"/>
              <a:cs typeface="+mn-cs"/>
            </a:defRPr>
          </a:pPr>
          <a:endParaRPr lang="en-US"/>
        </a:p>
      </c:txPr>
    </c:title>
    <c:autoTitleDeleted val="0"/>
    <c:plotArea>
      <c:layout/>
      <c:doughnutChart>
        <c:varyColors val="1"/>
        <c:ser>
          <c:idx val="0"/>
          <c:order val="0"/>
          <c:tx>
            <c:strRef>
              <c:f>Sheet1!$B$1</c:f>
              <c:strCache>
                <c:ptCount val="1"/>
                <c:pt idx="0">
                  <c:v>Series 1</c:v>
                </c:pt>
              </c:strCache>
            </c:strRef>
          </c:tx>
          <c:spPr>
            <a:solidFill>
              <a:srgbClr val="EB853A"/>
            </a:solidFill>
          </c:spPr>
          <c:dPt>
            <c:idx val="0"/>
            <c:bubble3D val="0"/>
            <c:spPr>
              <a:solidFill>
                <a:srgbClr val="EB853A"/>
              </a:solidFill>
              <a:ln>
                <a:noFill/>
              </a:ln>
              <a:effectLst/>
            </c:spPr>
            <c:extLst>
              <c:ext xmlns:c16="http://schemas.microsoft.com/office/drawing/2014/chart" uri="{C3380CC4-5D6E-409C-BE32-E72D297353CC}">
                <c16:uniqueId val="{00000000-471D-3D46-86C9-F6CEC1E73459}"/>
              </c:ext>
            </c:extLst>
          </c:dPt>
          <c:dPt>
            <c:idx val="1"/>
            <c:bubble3D val="0"/>
            <c:spPr>
              <a:solidFill>
                <a:srgbClr val="0A7ABF"/>
              </a:solidFill>
              <a:ln>
                <a:noFill/>
              </a:ln>
              <a:effectLst/>
            </c:spPr>
            <c:extLst>
              <c:ext xmlns:c16="http://schemas.microsoft.com/office/drawing/2014/chart" uri="{C3380CC4-5D6E-409C-BE32-E72D297353CC}">
                <c16:uniqueId val="{00000003-6AAC-304A-B2F8-7AEBD4B7266D}"/>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Agree</c:v>
                </c:pt>
                <c:pt idx="1">
                  <c:v>Do not agree</c:v>
                </c:pt>
              </c:strCache>
            </c:strRef>
          </c:cat>
          <c:val>
            <c:numRef>
              <c:f>Sheet1!$B$2:$B$3</c:f>
              <c:numCache>
                <c:formatCode>0%</c:formatCode>
                <c:ptCount val="2"/>
                <c:pt idx="0">
                  <c:v>0.64</c:v>
                </c:pt>
                <c:pt idx="1">
                  <c:v>0.36</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400" dirty="0">
                <a:solidFill>
                  <a:srgbClr val="28536B"/>
                </a:solidFill>
                <a:latin typeface="Open Sans" panose="020B0606030504020204" pitchFamily="34" charset="0"/>
                <a:ea typeface="Open Sans" panose="020B0606030504020204" pitchFamily="34" charset="0"/>
                <a:cs typeface="Open Sans" panose="020B0606030504020204" pitchFamily="34" charset="0"/>
              </a:rPr>
              <a:t>Have you (or your child) ever considered enrolling in a community college to later transfer to a university?</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Sheet1!$B$1</c:f>
              <c:strCache>
                <c:ptCount val="1"/>
                <c:pt idx="0">
                  <c:v>No</c:v>
                </c:pt>
              </c:strCache>
            </c:strRef>
          </c:tx>
          <c:spPr>
            <a:solidFill>
              <a:srgbClr val="2853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Post-bachelor's degree (MS, MA, PhD, EdD, JD, etc.)</c:v>
                </c:pt>
                <c:pt idx="1">
                  <c:v>Bachelor's degree </c:v>
                </c:pt>
                <c:pt idx="2">
                  <c:v>Associate's degree</c:v>
                </c:pt>
                <c:pt idx="3">
                  <c:v>Certificate </c:v>
                </c:pt>
                <c:pt idx="4">
                  <c:v>Some college (no degree or certificate) </c:v>
                </c:pt>
                <c:pt idx="5">
                  <c:v>High school diploma, GED or equivalent</c:v>
                </c:pt>
                <c:pt idx="6">
                  <c:v>Less than high school</c:v>
                </c:pt>
              </c:strCache>
            </c:strRef>
          </c:cat>
          <c:val>
            <c:numRef>
              <c:f>Sheet1!$B$2:$B$8</c:f>
              <c:numCache>
                <c:formatCode>0%</c:formatCode>
                <c:ptCount val="7"/>
                <c:pt idx="0">
                  <c:v>0.26</c:v>
                </c:pt>
                <c:pt idx="1">
                  <c:v>0.3</c:v>
                </c:pt>
                <c:pt idx="2">
                  <c:v>0.28999999999999998</c:v>
                </c:pt>
                <c:pt idx="3">
                  <c:v>0.47</c:v>
                </c:pt>
                <c:pt idx="4">
                  <c:v>0.42</c:v>
                </c:pt>
                <c:pt idx="5">
                  <c:v>0.39</c:v>
                </c:pt>
                <c:pt idx="6">
                  <c:v>0.31</c:v>
                </c:pt>
              </c:numCache>
            </c:numRef>
          </c:val>
          <c:extLst>
            <c:ext xmlns:c16="http://schemas.microsoft.com/office/drawing/2014/chart" uri="{C3380CC4-5D6E-409C-BE32-E72D297353CC}">
              <c16:uniqueId val="{00000000-C4BB-7D42-9FB6-71FF56B1D9E0}"/>
            </c:ext>
          </c:extLst>
        </c:ser>
        <c:ser>
          <c:idx val="1"/>
          <c:order val="1"/>
          <c:tx>
            <c:strRef>
              <c:f>Sheet1!$C$1</c:f>
              <c:strCache>
                <c:ptCount val="1"/>
                <c:pt idx="0">
                  <c:v>Yes</c:v>
                </c:pt>
              </c:strCache>
            </c:strRef>
          </c:tx>
          <c:spPr>
            <a:solidFill>
              <a:srgbClr val="EB853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Post-bachelor's degree (MS, MA, PhD, EdD, JD, etc.)</c:v>
                </c:pt>
                <c:pt idx="1">
                  <c:v>Bachelor's degree </c:v>
                </c:pt>
                <c:pt idx="2">
                  <c:v>Associate's degree</c:v>
                </c:pt>
                <c:pt idx="3">
                  <c:v>Certificate </c:v>
                </c:pt>
                <c:pt idx="4">
                  <c:v>Some college (no degree or certificate) </c:v>
                </c:pt>
                <c:pt idx="5">
                  <c:v>High school diploma, GED or equivalent</c:v>
                </c:pt>
                <c:pt idx="6">
                  <c:v>Less than high school</c:v>
                </c:pt>
              </c:strCache>
            </c:strRef>
          </c:cat>
          <c:val>
            <c:numRef>
              <c:f>Sheet1!$C$2:$C$8</c:f>
              <c:numCache>
                <c:formatCode>0%</c:formatCode>
                <c:ptCount val="7"/>
                <c:pt idx="0">
                  <c:v>0.74</c:v>
                </c:pt>
                <c:pt idx="1">
                  <c:v>0.7</c:v>
                </c:pt>
                <c:pt idx="2">
                  <c:v>0.71</c:v>
                </c:pt>
                <c:pt idx="3">
                  <c:v>0.53</c:v>
                </c:pt>
                <c:pt idx="4">
                  <c:v>0.57999999999999996</c:v>
                </c:pt>
                <c:pt idx="5">
                  <c:v>0.61</c:v>
                </c:pt>
                <c:pt idx="6">
                  <c:v>0.69</c:v>
                </c:pt>
              </c:numCache>
            </c:numRef>
          </c:val>
          <c:extLst>
            <c:ext xmlns:c16="http://schemas.microsoft.com/office/drawing/2014/chart" uri="{C3380CC4-5D6E-409C-BE32-E72D297353CC}">
              <c16:uniqueId val="{00000000-A250-EC4F-8AF1-7B05AC0B4A56}"/>
            </c:ext>
          </c:extLst>
        </c:ser>
        <c:dLbls>
          <c:showLegendKey val="0"/>
          <c:showVal val="0"/>
          <c:showCatName val="0"/>
          <c:showSerName val="0"/>
          <c:showPercent val="0"/>
          <c:showBubbleSize val="0"/>
        </c:dLbls>
        <c:gapWidth val="55"/>
        <c:axId val="109318512"/>
        <c:axId val="33441952"/>
      </c:barChart>
      <c:catAx>
        <c:axId val="109318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3441952"/>
        <c:crosses val="autoZero"/>
        <c:auto val="1"/>
        <c:lblAlgn val="ctr"/>
        <c:lblOffset val="100"/>
        <c:noMultiLvlLbl val="0"/>
      </c:catAx>
      <c:valAx>
        <c:axId val="33441952"/>
        <c:scaling>
          <c:orientation val="minMax"/>
        </c:scaling>
        <c:delete val="1"/>
        <c:axPos val="b"/>
        <c:numFmt formatCode="0%" sourceLinked="1"/>
        <c:majorTickMark val="none"/>
        <c:minorTickMark val="none"/>
        <c:tickLblPos val="nextTo"/>
        <c:crossAx val="109318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28536B"/>
                </a:solidFill>
                <a:latin typeface="+mn-lt"/>
                <a:ea typeface="+mn-ea"/>
                <a:cs typeface="+mn-cs"/>
              </a:defRPr>
            </a:pPr>
            <a:r>
              <a:rPr lang="en-US" sz="1600" dirty="0">
                <a:solidFill>
                  <a:srgbClr val="28536B"/>
                </a:solidFill>
                <a:latin typeface="Open Sans" panose="020B0606030504020204" pitchFamily="34" charset="0"/>
                <a:ea typeface="Open Sans" panose="020B0606030504020204" pitchFamily="34" charset="0"/>
                <a:cs typeface="Open Sans" panose="020B0606030504020204" pitchFamily="34" charset="0"/>
              </a:rPr>
              <a:t>Why enroll in a community college to later transfer to a university?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28536B"/>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28536B"/>
            </a:solidFill>
            <a:ln>
              <a:noFill/>
            </a:ln>
            <a:effectLst/>
          </c:spPr>
          <c:invertIfNegative val="0"/>
          <c:dPt>
            <c:idx val="7"/>
            <c:invertIfNegative val="0"/>
            <c:bubble3D val="0"/>
            <c:spPr>
              <a:solidFill>
                <a:srgbClr val="28536B"/>
              </a:solidFill>
              <a:ln>
                <a:noFill/>
              </a:ln>
              <a:effectLst/>
            </c:spPr>
            <c:extLst>
              <c:ext xmlns:c16="http://schemas.microsoft.com/office/drawing/2014/chart" uri="{C3380CC4-5D6E-409C-BE32-E72D297353CC}">
                <c16:uniqueId val="{00000001-3292-974F-A1E8-1D672836DB19}"/>
              </c:ext>
            </c:extLst>
          </c:dPt>
          <c:dPt>
            <c:idx val="8"/>
            <c:invertIfNegative val="0"/>
            <c:bubble3D val="0"/>
            <c:spPr>
              <a:solidFill>
                <a:srgbClr val="28536B"/>
              </a:solidFill>
              <a:ln>
                <a:noFill/>
              </a:ln>
              <a:effectLst/>
            </c:spPr>
            <c:extLst>
              <c:ext xmlns:c16="http://schemas.microsoft.com/office/drawing/2014/chart" uri="{C3380CC4-5D6E-409C-BE32-E72D297353CC}">
                <c16:uniqueId val="{00000003-3292-974F-A1E8-1D672836DB1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Better financial aid to pay for college</c:v>
                </c:pt>
                <c:pt idx="1">
                  <c:v>Decrease future debt</c:v>
                </c:pt>
                <c:pt idx="2">
                  <c:v>Ability to work while enrolled</c:v>
                </c:pt>
                <c:pt idx="3">
                  <c:v>Increase sense of preparedness for math courses</c:v>
                </c:pt>
                <c:pt idx="4">
                  <c:v>Increase sense of preparedness for courses other than math</c:v>
                </c:pt>
                <c:pt idx="5">
                  <c:v>Allow time to focus on mental health</c:v>
                </c:pt>
                <c:pt idx="6">
                  <c:v>allow time to focus on physical health</c:v>
                </c:pt>
                <c:pt idx="7">
                  <c:v>Other</c:v>
                </c:pt>
                <c:pt idx="8">
                  <c:v>None of the above</c:v>
                </c:pt>
              </c:strCache>
            </c:strRef>
          </c:cat>
          <c:val>
            <c:numRef>
              <c:f>Sheet1!$B$2:$B$10</c:f>
              <c:numCache>
                <c:formatCode>0%</c:formatCode>
                <c:ptCount val="9"/>
                <c:pt idx="0">
                  <c:v>0.6</c:v>
                </c:pt>
                <c:pt idx="1">
                  <c:v>0.53</c:v>
                </c:pt>
                <c:pt idx="2">
                  <c:v>0.53</c:v>
                </c:pt>
                <c:pt idx="3">
                  <c:v>0.2</c:v>
                </c:pt>
                <c:pt idx="4">
                  <c:v>0.19</c:v>
                </c:pt>
                <c:pt idx="5">
                  <c:v>0.25</c:v>
                </c:pt>
                <c:pt idx="6">
                  <c:v>0.16</c:v>
                </c:pt>
                <c:pt idx="7">
                  <c:v>0.03</c:v>
                </c:pt>
                <c:pt idx="8">
                  <c:v>0.03</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dLbls>
        <c:gapWidth val="100"/>
        <c:axId val="568135231"/>
        <c:axId val="568219503"/>
      </c:barChart>
      <c:valAx>
        <c:axId val="568219503"/>
        <c:scaling>
          <c:orientation val="minMax"/>
        </c:scaling>
        <c:delete val="1"/>
        <c:axPos val="l"/>
        <c:numFmt formatCode="0%" sourceLinked="1"/>
        <c:majorTickMark val="out"/>
        <c:minorTickMark val="none"/>
        <c:tickLblPos val="nextTo"/>
        <c:crossAx val="568135231"/>
        <c:crosses val="autoZero"/>
        <c:crossBetween val="between"/>
      </c:valAx>
      <c:catAx>
        <c:axId val="5681352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568219503"/>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28536B"/>
                </a:solidFill>
                <a:latin typeface="+mn-lt"/>
                <a:ea typeface="+mn-ea"/>
                <a:cs typeface="+mn-cs"/>
              </a:defRPr>
            </a:pPr>
            <a:r>
              <a:rPr lang="en-US" sz="1600" dirty="0">
                <a:solidFill>
                  <a:srgbClr val="28536B"/>
                </a:solidFill>
                <a:latin typeface="Open Sans" panose="020B0606030504020204" pitchFamily="34" charset="0"/>
                <a:ea typeface="Open Sans" panose="020B0606030504020204" pitchFamily="34" charset="0"/>
                <a:cs typeface="Open Sans" panose="020B0606030504020204" pitchFamily="34" charset="0"/>
              </a:rPr>
              <a:t>Where should someone enroll if they want to eventually go into a field that would allow them to begin working after completing their bachelor’s such as teaching, business, engineering, nursing?</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28536B"/>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558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 private universities</c:v>
                </c:pt>
                <c:pt idx="1">
                  <c:v>Other private universities</c:v>
                </c:pt>
                <c:pt idx="2">
                  <c:v>University of California</c:v>
                </c:pt>
                <c:pt idx="3">
                  <c:v>California State University</c:v>
                </c:pt>
                <c:pt idx="4">
                  <c:v>Community Colleges</c:v>
                </c:pt>
              </c:strCache>
            </c:strRef>
          </c:cat>
          <c:val>
            <c:numRef>
              <c:f>Sheet1!$B$2:$B$6</c:f>
              <c:numCache>
                <c:formatCode>0%</c:formatCode>
                <c:ptCount val="5"/>
                <c:pt idx="0">
                  <c:v>0.16</c:v>
                </c:pt>
                <c:pt idx="1">
                  <c:v>0.21</c:v>
                </c:pt>
                <c:pt idx="2">
                  <c:v>0.5</c:v>
                </c:pt>
                <c:pt idx="3">
                  <c:v>0.56999999999999995</c:v>
                </c:pt>
                <c:pt idx="4">
                  <c:v>0.42</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dLbls>
        <c:gapWidth val="100"/>
        <c:axId val="568135231"/>
        <c:axId val="568219503"/>
      </c:barChart>
      <c:valAx>
        <c:axId val="568219503"/>
        <c:scaling>
          <c:orientation val="minMax"/>
        </c:scaling>
        <c:delete val="1"/>
        <c:axPos val="l"/>
        <c:numFmt formatCode="0%" sourceLinked="1"/>
        <c:majorTickMark val="out"/>
        <c:minorTickMark val="none"/>
        <c:tickLblPos val="nextTo"/>
        <c:crossAx val="568135231"/>
        <c:crosses val="autoZero"/>
        <c:crossBetween val="between"/>
      </c:valAx>
      <c:catAx>
        <c:axId val="5681352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568219503"/>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28536B"/>
                </a:solidFill>
                <a:latin typeface="+mn-lt"/>
                <a:ea typeface="+mn-ea"/>
                <a:cs typeface="+mn-cs"/>
              </a:defRPr>
            </a:pPr>
            <a:r>
              <a:rPr lang="en-US" sz="1600" dirty="0">
                <a:solidFill>
                  <a:srgbClr val="28536B"/>
                </a:solidFill>
                <a:latin typeface="Open Sans" panose="020B0606030504020204" pitchFamily="34" charset="0"/>
                <a:ea typeface="Open Sans" panose="020B0606030504020204" pitchFamily="34" charset="0"/>
                <a:cs typeface="Open Sans" panose="020B0606030504020204" pitchFamily="34" charset="0"/>
              </a:rPr>
              <a:t>Where should someone enroll if they want to eventually go into a field that would require post- bachelor’s education, such as doctor, scientist, or lawyer?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28536B"/>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B853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 private universities</c:v>
                </c:pt>
                <c:pt idx="1">
                  <c:v>Other private universities</c:v>
                </c:pt>
                <c:pt idx="2">
                  <c:v>University of California</c:v>
                </c:pt>
                <c:pt idx="3">
                  <c:v>California State University</c:v>
                </c:pt>
                <c:pt idx="4">
                  <c:v>Community Colleges</c:v>
                </c:pt>
              </c:strCache>
            </c:strRef>
          </c:cat>
          <c:val>
            <c:numRef>
              <c:f>Sheet1!$B$2:$B$6</c:f>
              <c:numCache>
                <c:formatCode>0%</c:formatCode>
                <c:ptCount val="5"/>
                <c:pt idx="0">
                  <c:v>0.24</c:v>
                </c:pt>
                <c:pt idx="1">
                  <c:v>0.24</c:v>
                </c:pt>
                <c:pt idx="2">
                  <c:v>0.61</c:v>
                </c:pt>
                <c:pt idx="3">
                  <c:v>0.53</c:v>
                </c:pt>
                <c:pt idx="4">
                  <c:v>0.23</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dLbls>
        <c:gapWidth val="100"/>
        <c:axId val="568135231"/>
        <c:axId val="568219503"/>
      </c:barChart>
      <c:valAx>
        <c:axId val="568219503"/>
        <c:scaling>
          <c:orientation val="minMax"/>
        </c:scaling>
        <c:delete val="1"/>
        <c:axPos val="l"/>
        <c:numFmt formatCode="0%" sourceLinked="1"/>
        <c:majorTickMark val="out"/>
        <c:minorTickMark val="none"/>
        <c:tickLblPos val="nextTo"/>
        <c:crossAx val="568135231"/>
        <c:crosses val="autoZero"/>
        <c:crossBetween val="between"/>
      </c:valAx>
      <c:catAx>
        <c:axId val="5681352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568219503"/>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28536B"/>
                </a:solidFill>
                <a:latin typeface="+mn-lt"/>
                <a:ea typeface="+mn-ea"/>
                <a:cs typeface="+mn-cs"/>
              </a:defRPr>
            </a:pPr>
            <a:r>
              <a:rPr lang="en-US" sz="1600" dirty="0">
                <a:solidFill>
                  <a:srgbClr val="28536B"/>
                </a:solidFill>
                <a:latin typeface="Open Sans" panose="020B0606030504020204" pitchFamily="34" charset="0"/>
                <a:ea typeface="Open Sans" panose="020B0606030504020204" pitchFamily="34" charset="0"/>
                <a:cs typeface="Open Sans" panose="020B0606030504020204" pitchFamily="34" charset="0"/>
              </a:rPr>
              <a:t>Which universities have you (your child) considered - or would consider?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28536B"/>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85C0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CSU San Bernardino</c:v>
                </c:pt>
                <c:pt idx="1">
                  <c:v>UC Riverside</c:v>
                </c:pt>
                <c:pt idx="2">
                  <c:v>Other Inland Empire
private or public university</c:v>
                </c:pt>
                <c:pt idx="3">
                  <c:v>CSU outside of Inland Empire</c:v>
                </c:pt>
                <c:pt idx="4">
                  <c:v>UC outside of Inland Empire</c:v>
                </c:pt>
                <c:pt idx="5">
                  <c:v>Other private/public university OUTSIDE of the Inland Empire</c:v>
                </c:pt>
              </c:strCache>
            </c:strRef>
          </c:cat>
          <c:val>
            <c:numRef>
              <c:f>Sheet1!$B$2:$B$7</c:f>
              <c:numCache>
                <c:formatCode>0%</c:formatCode>
                <c:ptCount val="6"/>
                <c:pt idx="0">
                  <c:v>0.45</c:v>
                </c:pt>
                <c:pt idx="1">
                  <c:v>0.53</c:v>
                </c:pt>
                <c:pt idx="2">
                  <c:v>0.24</c:v>
                </c:pt>
                <c:pt idx="3">
                  <c:v>0.27</c:v>
                </c:pt>
                <c:pt idx="4">
                  <c:v>0.24</c:v>
                </c:pt>
                <c:pt idx="5">
                  <c:v>0.22</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dLbls>
        <c:gapWidth val="100"/>
        <c:axId val="568135231"/>
        <c:axId val="568219503"/>
      </c:barChart>
      <c:valAx>
        <c:axId val="568219503"/>
        <c:scaling>
          <c:orientation val="minMax"/>
        </c:scaling>
        <c:delete val="1"/>
        <c:axPos val="l"/>
        <c:numFmt formatCode="0%" sourceLinked="1"/>
        <c:majorTickMark val="out"/>
        <c:minorTickMark val="none"/>
        <c:tickLblPos val="nextTo"/>
        <c:crossAx val="568135231"/>
        <c:crosses val="autoZero"/>
        <c:crossBetween val="between"/>
      </c:valAx>
      <c:catAx>
        <c:axId val="5681352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568219503"/>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28536B"/>
                </a:solidFill>
                <a:latin typeface="+mn-lt"/>
                <a:ea typeface="+mn-ea"/>
                <a:cs typeface="+mn-cs"/>
              </a:defRPr>
            </a:pPr>
            <a:r>
              <a:rPr lang="en-US" sz="1600" dirty="0">
                <a:solidFill>
                  <a:srgbClr val="28536B"/>
                </a:solidFill>
                <a:latin typeface="Open Sans" panose="020B0606030504020204" pitchFamily="34" charset="0"/>
                <a:ea typeface="Open Sans" panose="020B0606030504020204" pitchFamily="34" charset="0"/>
                <a:cs typeface="Open Sans" panose="020B0606030504020204" pitchFamily="34" charset="0"/>
              </a:rPr>
              <a:t>Why choose a university outside of the Inland Empire?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28536B"/>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2853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want to live near friends and family who are outside the Inland Empire</c:v>
                </c:pt>
                <c:pt idx="1">
                  <c:v>I do not want to live in the Inland Empire</c:v>
                </c:pt>
                <c:pt idx="2">
                  <c:v>Other people think universities outside the Inland Empire are better</c:v>
                </c:pt>
                <c:pt idx="3">
                  <c:v>I think universities are better outside the Inland Empire</c:v>
                </c:pt>
                <c:pt idx="4">
                  <c:v>None of the above</c:v>
                </c:pt>
                <c:pt idx="5">
                  <c:v>Other</c:v>
                </c:pt>
              </c:strCache>
            </c:strRef>
          </c:cat>
          <c:val>
            <c:numRef>
              <c:f>Sheet1!$B$2:$B$7</c:f>
              <c:numCache>
                <c:formatCode>0%</c:formatCode>
                <c:ptCount val="6"/>
                <c:pt idx="0">
                  <c:v>0.18</c:v>
                </c:pt>
                <c:pt idx="1">
                  <c:v>0.23</c:v>
                </c:pt>
                <c:pt idx="2">
                  <c:v>0.2</c:v>
                </c:pt>
                <c:pt idx="3">
                  <c:v>0.37</c:v>
                </c:pt>
                <c:pt idx="4">
                  <c:v>0.19</c:v>
                </c:pt>
                <c:pt idx="5">
                  <c:v>0.13</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dLbls>
        <c:gapWidth val="100"/>
        <c:axId val="568135231"/>
        <c:axId val="568219503"/>
      </c:barChart>
      <c:valAx>
        <c:axId val="568219503"/>
        <c:scaling>
          <c:orientation val="minMax"/>
        </c:scaling>
        <c:delete val="1"/>
        <c:axPos val="l"/>
        <c:numFmt formatCode="0%" sourceLinked="1"/>
        <c:majorTickMark val="out"/>
        <c:minorTickMark val="none"/>
        <c:tickLblPos val="nextTo"/>
        <c:crossAx val="568135231"/>
        <c:crosses val="autoZero"/>
        <c:crossBetween val="between"/>
      </c:valAx>
      <c:catAx>
        <c:axId val="5681352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568219503"/>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600" b="0" i="0" dirty="0">
                <a:solidFill>
                  <a:srgbClr val="28536B"/>
                </a:solidFill>
                <a:latin typeface="Open Sans" panose="020B0606030504020204" pitchFamily="34" charset="0"/>
                <a:ea typeface="Open Sans" panose="020B0606030504020204" pitchFamily="34" charset="0"/>
                <a:cs typeface="Open Sans" panose="020B0606030504020204" pitchFamily="34" charset="0"/>
              </a:rPr>
              <a:t>If you live in the IE, you do not need a four-year degree to succeed</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doughnutChart>
        <c:varyColors val="1"/>
        <c:ser>
          <c:idx val="0"/>
          <c:order val="0"/>
          <c:tx>
            <c:strRef>
              <c:f>Sheet1!$B$1</c:f>
              <c:strCache>
                <c:ptCount val="1"/>
                <c:pt idx="0">
                  <c:v>Series 1</c:v>
                </c:pt>
              </c:strCache>
            </c:strRef>
          </c:tx>
          <c:spPr>
            <a:solidFill>
              <a:srgbClr val="85C0E6"/>
            </a:solidFill>
          </c:spPr>
          <c:dPt>
            <c:idx val="0"/>
            <c:bubble3D val="0"/>
            <c:spPr>
              <a:solidFill>
                <a:srgbClr val="D9B989"/>
              </a:solidFill>
              <a:ln>
                <a:noFill/>
              </a:ln>
              <a:effectLst/>
            </c:spPr>
            <c:extLst>
              <c:ext xmlns:c16="http://schemas.microsoft.com/office/drawing/2014/chart" uri="{C3380CC4-5D6E-409C-BE32-E72D297353CC}">
                <c16:uniqueId val="{00000000-471D-3D46-86C9-F6CEC1E73459}"/>
              </c:ext>
            </c:extLst>
          </c:dPt>
          <c:dPt>
            <c:idx val="1"/>
            <c:bubble3D val="0"/>
            <c:spPr>
              <a:solidFill>
                <a:srgbClr val="85C0E6"/>
              </a:solidFill>
              <a:ln>
                <a:noFill/>
              </a:ln>
              <a:effectLst/>
            </c:spPr>
            <c:extLst>
              <c:ext xmlns:c16="http://schemas.microsoft.com/office/drawing/2014/chart" uri="{C3380CC4-5D6E-409C-BE32-E72D297353CC}">
                <c16:uniqueId val="{00000003-4467-6C4D-BAA4-B0DC8E4FD75C}"/>
              </c:ext>
            </c:extLst>
          </c:dPt>
          <c:dLbls>
            <c:spPr>
              <a:noFill/>
              <a:ln>
                <a:noFill/>
              </a:ln>
              <a:effectLst/>
            </c:spPr>
            <c:txPr>
              <a:bodyPr rot="0" spcFirstLastPara="1" vertOverflow="ellipsis" vert="horz" wrap="square" lIns="38100" tIns="19050" rIns="38100" bIns="19050" anchor="ctr" anchorCtr="0">
                <a:spAutoFit/>
              </a:bodyPr>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Agree</c:v>
                </c:pt>
                <c:pt idx="1">
                  <c:v>Disagree</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spPr>
            <a:solidFill>
              <a:srgbClr val="EB853A"/>
            </a:solidFill>
          </c:spPr>
          <c:dPt>
            <c:idx val="0"/>
            <c:bubble3D val="0"/>
            <c:spPr>
              <a:solidFill>
                <a:srgbClr val="F55822"/>
              </a:solidFill>
              <a:ln>
                <a:noFill/>
              </a:ln>
              <a:effectLst/>
            </c:spPr>
            <c:extLst>
              <c:ext xmlns:c16="http://schemas.microsoft.com/office/drawing/2014/chart" uri="{C3380CC4-5D6E-409C-BE32-E72D297353CC}">
                <c16:uniqueId val="{00000000-471D-3D46-86C9-F6CEC1E73459}"/>
              </c:ext>
            </c:extLst>
          </c:dPt>
          <c:dPt>
            <c:idx val="1"/>
            <c:bubble3D val="0"/>
            <c:spPr>
              <a:solidFill>
                <a:srgbClr val="EB853A"/>
              </a:solidFill>
              <a:ln>
                <a:noFill/>
              </a:ln>
              <a:effectLst/>
            </c:spPr>
            <c:extLst>
              <c:ext xmlns:c16="http://schemas.microsoft.com/office/drawing/2014/chart" uri="{C3380CC4-5D6E-409C-BE32-E72D297353CC}">
                <c16:uniqueId val="{00000003-4467-6C4D-BAA4-B0DC8E4FD75C}"/>
              </c:ext>
            </c:extLst>
          </c:dPt>
          <c:dPt>
            <c:idx val="2"/>
            <c:bubble3D val="0"/>
            <c:spPr>
              <a:solidFill>
                <a:srgbClr val="DDD9C3"/>
              </a:solidFill>
              <a:ln>
                <a:noFill/>
              </a:ln>
              <a:effectLst/>
            </c:spPr>
            <c:extLst>
              <c:ext xmlns:c16="http://schemas.microsoft.com/office/drawing/2014/chart" uri="{C3380CC4-5D6E-409C-BE32-E72D297353CC}">
                <c16:uniqueId val="{00000001-471D-3D46-86C9-F6CEC1E73459}"/>
              </c:ext>
            </c:extLst>
          </c:dPt>
          <c:dPt>
            <c:idx val="3"/>
            <c:bubble3D val="0"/>
            <c:spPr>
              <a:solidFill>
                <a:srgbClr val="85C0E6"/>
              </a:solidFill>
              <a:ln>
                <a:noFill/>
              </a:ln>
              <a:effectLst/>
            </c:spPr>
            <c:extLst>
              <c:ext xmlns:c16="http://schemas.microsoft.com/office/drawing/2014/chart" uri="{C3380CC4-5D6E-409C-BE32-E72D297353CC}">
                <c16:uniqueId val="{00000002-471D-3D46-86C9-F6CEC1E73459}"/>
              </c:ext>
            </c:extLst>
          </c:dPt>
          <c:dPt>
            <c:idx val="4"/>
            <c:bubble3D val="0"/>
            <c:spPr>
              <a:solidFill>
                <a:srgbClr val="0A7ABF"/>
              </a:solidFill>
              <a:ln>
                <a:noFill/>
              </a:ln>
              <a:effectLst/>
            </c:spPr>
            <c:extLst>
              <c:ext xmlns:c16="http://schemas.microsoft.com/office/drawing/2014/chart" uri="{C3380CC4-5D6E-409C-BE32-E72D297353CC}">
                <c16:uniqueId val="{00000003-471D-3D46-86C9-F6CEC1E73459}"/>
              </c:ext>
            </c:extLst>
          </c:dPt>
          <c:cat>
            <c:strRef>
              <c:f>Sheet1!$A$2:$A$6</c:f>
              <c:strCache>
                <c:ptCount val="5"/>
                <c:pt idx="0">
                  <c:v>Very valuable</c:v>
                </c:pt>
                <c:pt idx="1">
                  <c:v>Somewhat valuable</c:v>
                </c:pt>
                <c:pt idx="2">
                  <c:v>Somewhat not valuable</c:v>
                </c:pt>
                <c:pt idx="3">
                  <c:v>Not valuable</c:v>
                </c:pt>
                <c:pt idx="4">
                  <c:v>Don't know</c:v>
                </c:pt>
              </c:strCache>
            </c:strRef>
          </c:cat>
          <c:val>
            <c:numRef>
              <c:f>Sheet1!$B$2:$B$6</c:f>
              <c:numCache>
                <c:formatCode>0%</c:formatCode>
                <c:ptCount val="5"/>
                <c:pt idx="0">
                  <c:v>0.44</c:v>
                </c:pt>
                <c:pt idx="1">
                  <c:v>0.42</c:v>
                </c:pt>
                <c:pt idx="2">
                  <c:v>0.08</c:v>
                </c:pt>
                <c:pt idx="3">
                  <c:v>0.05</c:v>
                </c:pt>
                <c:pt idx="4">
                  <c:v>0.02</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600" b="0" i="0" dirty="0">
                <a:solidFill>
                  <a:srgbClr val="28536B"/>
                </a:solidFill>
                <a:latin typeface="Open Sans" panose="020B0606030504020204" pitchFamily="34" charset="0"/>
                <a:ea typeface="Open Sans" panose="020B0606030504020204" pitchFamily="34" charset="0"/>
                <a:cs typeface="Open Sans" panose="020B0606030504020204" pitchFamily="34" charset="0"/>
              </a:rPr>
              <a:t>In your opinion, education beyond high school is necessary</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doughnutChart>
        <c:varyColors val="1"/>
        <c:ser>
          <c:idx val="0"/>
          <c:order val="0"/>
          <c:tx>
            <c:strRef>
              <c:f>Sheet1!$B$1</c:f>
              <c:strCache>
                <c:ptCount val="1"/>
                <c:pt idx="0">
                  <c:v>Series 1</c:v>
                </c:pt>
              </c:strCache>
            </c:strRef>
          </c:tx>
          <c:spPr>
            <a:solidFill>
              <a:srgbClr val="85C0E6"/>
            </a:solidFill>
          </c:spPr>
          <c:dPt>
            <c:idx val="0"/>
            <c:bubble3D val="0"/>
            <c:spPr>
              <a:solidFill>
                <a:srgbClr val="EB853A"/>
              </a:solidFill>
              <a:ln>
                <a:noFill/>
              </a:ln>
              <a:effectLst/>
            </c:spPr>
            <c:extLst>
              <c:ext xmlns:c16="http://schemas.microsoft.com/office/drawing/2014/chart" uri="{C3380CC4-5D6E-409C-BE32-E72D297353CC}">
                <c16:uniqueId val="{00000000-471D-3D46-86C9-F6CEC1E73459}"/>
              </c:ext>
            </c:extLst>
          </c:dPt>
          <c:dPt>
            <c:idx val="1"/>
            <c:bubble3D val="0"/>
            <c:spPr>
              <a:solidFill>
                <a:srgbClr val="85C0E6"/>
              </a:solidFill>
              <a:ln>
                <a:noFill/>
              </a:ln>
              <a:effectLst/>
            </c:spPr>
            <c:extLst>
              <c:ext xmlns:c16="http://schemas.microsoft.com/office/drawing/2014/chart" uri="{C3380CC4-5D6E-409C-BE32-E72D297353CC}">
                <c16:uniqueId val="{00000003-4467-6C4D-BAA4-B0DC8E4FD75C}"/>
              </c:ext>
            </c:extLst>
          </c:dPt>
          <c:dLbls>
            <c:spPr>
              <a:noFill/>
              <a:ln>
                <a:noFill/>
              </a:ln>
              <a:effectLst/>
            </c:spPr>
            <c:txPr>
              <a:bodyPr rot="0" spcFirstLastPara="1" vertOverflow="ellipsis" vert="horz" wrap="square" lIns="38100" tIns="19050" rIns="38100" bIns="19050" anchor="ctr" anchorCtr="0">
                <a:spAutoFit/>
              </a:bodyPr>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Agree</c:v>
                </c:pt>
                <c:pt idx="1">
                  <c:v>Disagree</c:v>
                </c:pt>
              </c:strCache>
            </c:strRef>
          </c:cat>
          <c:val>
            <c:numRef>
              <c:f>Sheet1!$B$2:$B$3</c:f>
              <c:numCache>
                <c:formatCode>0%</c:formatCode>
                <c:ptCount val="2"/>
                <c:pt idx="0">
                  <c:v>0.77</c:v>
                </c:pt>
                <c:pt idx="1">
                  <c:v>0.23</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Very valuable</c:v>
                </c:pt>
              </c:strCache>
            </c:strRef>
          </c:tx>
          <c:spPr>
            <a:solidFill>
              <a:srgbClr val="EB853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18-25 years</c:v>
                </c:pt>
                <c:pt idx="1">
                  <c:v>26-35 years</c:v>
                </c:pt>
                <c:pt idx="2">
                  <c:v>36-45 years</c:v>
                </c:pt>
                <c:pt idx="3">
                  <c:v>46-55 years</c:v>
                </c:pt>
                <c:pt idx="4">
                  <c:v>56-65 years</c:v>
                </c:pt>
              </c:strCache>
            </c:strRef>
          </c:cat>
          <c:val>
            <c:numRef>
              <c:f>Sheet1!$B$2:$B$6</c:f>
              <c:numCache>
                <c:formatCode>0%</c:formatCode>
                <c:ptCount val="5"/>
                <c:pt idx="0">
                  <c:v>0.35</c:v>
                </c:pt>
                <c:pt idx="1">
                  <c:v>0.35</c:v>
                </c:pt>
                <c:pt idx="2">
                  <c:v>0.56999999999999995</c:v>
                </c:pt>
                <c:pt idx="3">
                  <c:v>0.59</c:v>
                </c:pt>
                <c:pt idx="4">
                  <c:v>0.51</c:v>
                </c:pt>
              </c:numCache>
            </c:numRef>
          </c:val>
          <c:extLst>
            <c:ext xmlns:c16="http://schemas.microsoft.com/office/drawing/2014/chart" uri="{C3380CC4-5D6E-409C-BE32-E72D297353CC}">
              <c16:uniqueId val="{00000000-1B47-F54B-86C2-3A58487A7365}"/>
            </c:ext>
          </c:extLst>
        </c:ser>
        <c:ser>
          <c:idx val="1"/>
          <c:order val="1"/>
          <c:tx>
            <c:strRef>
              <c:f>Sheet1!$C$1</c:f>
              <c:strCache>
                <c:ptCount val="1"/>
                <c:pt idx="0">
                  <c:v>Somewhat valuable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18-25 years</c:v>
                </c:pt>
                <c:pt idx="1">
                  <c:v>26-35 years</c:v>
                </c:pt>
                <c:pt idx="2">
                  <c:v>36-45 years</c:v>
                </c:pt>
                <c:pt idx="3">
                  <c:v>46-55 years</c:v>
                </c:pt>
                <c:pt idx="4">
                  <c:v>56-65 years</c:v>
                </c:pt>
              </c:strCache>
            </c:strRef>
          </c:cat>
          <c:val>
            <c:numRef>
              <c:f>Sheet1!$C$2:$C$6</c:f>
              <c:numCache>
                <c:formatCode>0%</c:formatCode>
                <c:ptCount val="5"/>
                <c:pt idx="0">
                  <c:v>0.45</c:v>
                </c:pt>
                <c:pt idx="1">
                  <c:v>0.49</c:v>
                </c:pt>
                <c:pt idx="2">
                  <c:v>0.33</c:v>
                </c:pt>
                <c:pt idx="3">
                  <c:v>0.32</c:v>
                </c:pt>
                <c:pt idx="4">
                  <c:v>0.35</c:v>
                </c:pt>
              </c:numCache>
            </c:numRef>
          </c:val>
          <c:extLst>
            <c:ext xmlns:c16="http://schemas.microsoft.com/office/drawing/2014/chart" uri="{C3380CC4-5D6E-409C-BE32-E72D297353CC}">
              <c16:uniqueId val="{00000000-C385-C34B-B377-0FBC6EBB06FC}"/>
            </c:ext>
          </c:extLst>
        </c:ser>
        <c:ser>
          <c:idx val="2"/>
          <c:order val="2"/>
          <c:tx>
            <c:strRef>
              <c:f>Sheet1!$D$1</c:f>
              <c:strCache>
                <c:ptCount val="1"/>
                <c:pt idx="0">
                  <c:v>Somewhat not valuable</c:v>
                </c:pt>
              </c:strCache>
            </c:strRef>
          </c:tx>
          <c:spPr>
            <a:solidFill>
              <a:srgbClr val="F558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18-25 years</c:v>
                </c:pt>
                <c:pt idx="1">
                  <c:v>26-35 years</c:v>
                </c:pt>
                <c:pt idx="2">
                  <c:v>36-45 years</c:v>
                </c:pt>
                <c:pt idx="3">
                  <c:v>46-55 years</c:v>
                </c:pt>
                <c:pt idx="4">
                  <c:v>56-65 years</c:v>
                </c:pt>
              </c:strCache>
            </c:strRef>
          </c:cat>
          <c:val>
            <c:numRef>
              <c:f>Sheet1!$D$2:$D$6</c:f>
              <c:numCache>
                <c:formatCode>0%</c:formatCode>
                <c:ptCount val="5"/>
                <c:pt idx="0">
                  <c:v>0.1</c:v>
                </c:pt>
                <c:pt idx="1">
                  <c:v>0.1</c:v>
                </c:pt>
                <c:pt idx="2">
                  <c:v>0.05</c:v>
                </c:pt>
                <c:pt idx="3">
                  <c:v>0.03</c:v>
                </c:pt>
                <c:pt idx="4">
                  <c:v>0.11</c:v>
                </c:pt>
              </c:numCache>
            </c:numRef>
          </c:val>
          <c:extLst>
            <c:ext xmlns:c16="http://schemas.microsoft.com/office/drawing/2014/chart" uri="{C3380CC4-5D6E-409C-BE32-E72D297353CC}">
              <c16:uniqueId val="{00000001-C385-C34B-B377-0FBC6EBB06FC}"/>
            </c:ext>
          </c:extLst>
        </c:ser>
        <c:ser>
          <c:idx val="3"/>
          <c:order val="3"/>
          <c:tx>
            <c:strRef>
              <c:f>Sheet1!$E$1</c:f>
              <c:strCache>
                <c:ptCount val="1"/>
                <c:pt idx="0">
                  <c:v>Not valuable</c:v>
                </c:pt>
              </c:strCache>
            </c:strRef>
          </c:tx>
          <c:spPr>
            <a:solidFill>
              <a:srgbClr val="FAC0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18-25 years</c:v>
                </c:pt>
                <c:pt idx="1">
                  <c:v>26-35 years</c:v>
                </c:pt>
                <c:pt idx="2">
                  <c:v>36-45 years</c:v>
                </c:pt>
                <c:pt idx="3">
                  <c:v>46-55 years</c:v>
                </c:pt>
                <c:pt idx="4">
                  <c:v>56-65 years</c:v>
                </c:pt>
              </c:strCache>
            </c:strRef>
          </c:cat>
          <c:val>
            <c:numRef>
              <c:f>Sheet1!$E$2:$E$6</c:f>
              <c:numCache>
                <c:formatCode>0%</c:formatCode>
                <c:ptCount val="5"/>
                <c:pt idx="0">
                  <c:v>7.0000000000000007E-2</c:v>
                </c:pt>
                <c:pt idx="1">
                  <c:v>0.04</c:v>
                </c:pt>
                <c:pt idx="2">
                  <c:v>0.04</c:v>
                </c:pt>
                <c:pt idx="3">
                  <c:v>0.04</c:v>
                </c:pt>
                <c:pt idx="4">
                  <c:v>0.03</c:v>
                </c:pt>
              </c:numCache>
            </c:numRef>
          </c:val>
          <c:extLst>
            <c:ext xmlns:c16="http://schemas.microsoft.com/office/drawing/2014/chart" uri="{C3380CC4-5D6E-409C-BE32-E72D297353CC}">
              <c16:uniqueId val="{00000002-C385-C34B-B377-0FBC6EBB06FC}"/>
            </c:ext>
          </c:extLst>
        </c:ser>
        <c:ser>
          <c:idx val="4"/>
          <c:order val="4"/>
          <c:tx>
            <c:strRef>
              <c:f>Sheet1!$F$1</c:f>
              <c:strCache>
                <c:ptCount val="1"/>
                <c:pt idx="0">
                  <c:v>Don't know</c:v>
                </c:pt>
              </c:strCache>
            </c:strRef>
          </c:tx>
          <c:spPr>
            <a:solidFill>
              <a:srgbClr val="85C0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18-25 years</c:v>
                </c:pt>
                <c:pt idx="1">
                  <c:v>26-35 years</c:v>
                </c:pt>
                <c:pt idx="2">
                  <c:v>36-45 years</c:v>
                </c:pt>
                <c:pt idx="3">
                  <c:v>46-55 years</c:v>
                </c:pt>
                <c:pt idx="4">
                  <c:v>56-65 years</c:v>
                </c:pt>
              </c:strCache>
            </c:strRef>
          </c:cat>
          <c:val>
            <c:numRef>
              <c:f>Sheet1!$F$2:$F$6</c:f>
              <c:numCache>
                <c:formatCode>0%</c:formatCode>
                <c:ptCount val="5"/>
                <c:pt idx="0">
                  <c:v>0.04</c:v>
                </c:pt>
                <c:pt idx="1">
                  <c:v>0.02</c:v>
                </c:pt>
                <c:pt idx="2">
                  <c:v>0.01</c:v>
                </c:pt>
                <c:pt idx="3">
                  <c:v>0.03</c:v>
                </c:pt>
                <c:pt idx="4">
                  <c:v>0</c:v>
                </c:pt>
              </c:numCache>
            </c:numRef>
          </c:val>
          <c:extLst>
            <c:ext xmlns:c16="http://schemas.microsoft.com/office/drawing/2014/chart" uri="{C3380CC4-5D6E-409C-BE32-E72D297353CC}">
              <c16:uniqueId val="{00000003-C385-C34B-B377-0FBC6EBB06FC}"/>
            </c:ext>
          </c:extLst>
        </c:ser>
        <c:dLbls>
          <c:showLegendKey val="0"/>
          <c:showVal val="0"/>
          <c:showCatName val="0"/>
          <c:showSerName val="0"/>
          <c:showPercent val="0"/>
          <c:showBubbleSize val="0"/>
        </c:dLbls>
        <c:gapWidth val="73"/>
        <c:overlap val="-27"/>
        <c:axId val="31017760"/>
        <c:axId val="31151904"/>
      </c:barChart>
      <c:catAx>
        <c:axId val="3101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1151904"/>
        <c:crosses val="autoZero"/>
        <c:auto val="1"/>
        <c:lblAlgn val="ctr"/>
        <c:lblOffset val="100"/>
        <c:noMultiLvlLbl val="0"/>
      </c:catAx>
      <c:valAx>
        <c:axId val="31151904"/>
        <c:scaling>
          <c:orientation val="minMax"/>
        </c:scaling>
        <c:delete val="1"/>
        <c:axPos val="l"/>
        <c:numFmt formatCode="0%" sourceLinked="1"/>
        <c:majorTickMark val="none"/>
        <c:minorTickMark val="none"/>
        <c:tickLblPos val="nextTo"/>
        <c:crossAx val="3101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EB853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Plan my career</c:v>
                </c:pt>
                <c:pt idx="1">
                  <c:v>Manage my finances</c:v>
                </c:pt>
                <c:pt idx="2">
                  <c:v>Care for my mental health</c:v>
                </c:pt>
                <c:pt idx="3">
                  <c:v>Care for my physical health</c:v>
                </c:pt>
                <c:pt idx="4">
                  <c:v>Support my long-term financial goals</c:v>
                </c:pt>
                <c:pt idx="5">
                  <c:v>Support my basic needs today</c:v>
                </c:pt>
                <c:pt idx="6">
                  <c:v>Support my family's basic needs today</c:v>
                </c:pt>
              </c:strCache>
            </c:strRef>
          </c:cat>
          <c:val>
            <c:numRef>
              <c:f>Sheet1!$B$2:$B$8</c:f>
              <c:numCache>
                <c:formatCode>0%</c:formatCode>
                <c:ptCount val="7"/>
                <c:pt idx="0">
                  <c:v>0.15</c:v>
                </c:pt>
                <c:pt idx="1">
                  <c:v>0.05</c:v>
                </c:pt>
                <c:pt idx="2">
                  <c:v>0.04</c:v>
                </c:pt>
                <c:pt idx="3">
                  <c:v>0.03</c:v>
                </c:pt>
                <c:pt idx="4">
                  <c:v>0.3</c:v>
                </c:pt>
                <c:pt idx="5">
                  <c:v>0.16</c:v>
                </c:pt>
                <c:pt idx="6">
                  <c:v>0.23</c:v>
                </c:pt>
              </c:numCache>
            </c:numRef>
          </c:val>
          <c:extLst>
            <c:ext xmlns:c16="http://schemas.microsoft.com/office/drawing/2014/chart" uri="{C3380CC4-5D6E-409C-BE32-E72D297353CC}">
              <c16:uniqueId val="{00000000-1B47-F54B-86C2-3A58487A7365}"/>
            </c:ext>
          </c:extLst>
        </c:ser>
        <c:dLbls>
          <c:showLegendKey val="0"/>
          <c:showVal val="0"/>
          <c:showCatName val="0"/>
          <c:showSerName val="0"/>
          <c:showPercent val="0"/>
          <c:showBubbleSize val="0"/>
        </c:dLbls>
        <c:gapWidth val="73"/>
        <c:overlap val="-27"/>
        <c:axId val="31017760"/>
        <c:axId val="31151904"/>
      </c:barChart>
      <c:catAx>
        <c:axId val="3101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1151904"/>
        <c:crosses val="autoZero"/>
        <c:auto val="1"/>
        <c:lblAlgn val="ctr"/>
        <c:lblOffset val="100"/>
        <c:noMultiLvlLbl val="0"/>
      </c:catAx>
      <c:valAx>
        <c:axId val="31151904"/>
        <c:scaling>
          <c:orientation val="minMax"/>
        </c:scaling>
        <c:delete val="1"/>
        <c:axPos val="l"/>
        <c:numFmt formatCode="0%" sourceLinked="1"/>
        <c:majorTickMark val="none"/>
        <c:minorTickMark val="none"/>
        <c:tickLblPos val="nextTo"/>
        <c:crossAx val="3101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28536B"/>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More students start low-income and end up high-income</c:v>
                </c:pt>
                <c:pt idx="1">
                  <c:v>High average student income 10 years after graduation</c:v>
                </c:pt>
                <c:pt idx="2">
                  <c:v>College/University size</c:v>
                </c:pt>
                <c:pt idx="3">
                  <c:v>Diversity (e.g., racial, economic)</c:v>
                </c:pt>
                <c:pt idx="4">
                  <c:v>Campus safety</c:v>
                </c:pt>
                <c:pt idx="5">
                  <c:v>Opportunities to engage socially (e.g., clubs, athletics, parties)</c:v>
                </c:pt>
                <c:pt idx="6">
                  <c:v>Knowing someone who attends</c:v>
                </c:pt>
                <c:pt idx="7">
                  <c:v>Ability to participate in research</c:v>
                </c:pt>
                <c:pt idx="8">
                  <c:v>Programs/Majors offered</c:v>
                </c:pt>
                <c:pt idx="9">
                  <c:v>Academic profile/classroom experience (e.g., graduation rate, student/faculty ratio)</c:v>
                </c:pt>
                <c:pt idx="10">
                  <c:v>Cost (e.g., tuition, fees, housing)</c:v>
                </c:pt>
                <c:pt idx="11">
                  <c:v>Financial aid available</c:v>
                </c:pt>
                <c:pt idx="12">
                  <c:v>Location</c:v>
                </c:pt>
              </c:strCache>
            </c:strRef>
          </c:cat>
          <c:val>
            <c:numRef>
              <c:f>Sheet1!$B$2:$B$14</c:f>
              <c:numCache>
                <c:formatCode>0%</c:formatCode>
                <c:ptCount val="13"/>
                <c:pt idx="0">
                  <c:v>0.13</c:v>
                </c:pt>
                <c:pt idx="1">
                  <c:v>0.11</c:v>
                </c:pt>
                <c:pt idx="2">
                  <c:v>0.11</c:v>
                </c:pt>
                <c:pt idx="3">
                  <c:v>0.22</c:v>
                </c:pt>
                <c:pt idx="4">
                  <c:v>0.34</c:v>
                </c:pt>
                <c:pt idx="5">
                  <c:v>0.15</c:v>
                </c:pt>
                <c:pt idx="6">
                  <c:v>0.08</c:v>
                </c:pt>
                <c:pt idx="7">
                  <c:v>0.14000000000000001</c:v>
                </c:pt>
                <c:pt idx="8">
                  <c:v>0.56999999999999995</c:v>
                </c:pt>
                <c:pt idx="9">
                  <c:v>0.31</c:v>
                </c:pt>
                <c:pt idx="10">
                  <c:v>0.67</c:v>
                </c:pt>
                <c:pt idx="11">
                  <c:v>0.59</c:v>
                </c:pt>
                <c:pt idx="12">
                  <c:v>0.55000000000000004</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dLbls>
        <c:gapWidth val="55"/>
        <c:axId val="109318512"/>
        <c:axId val="33441952"/>
      </c:barChart>
      <c:catAx>
        <c:axId val="109318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3441952"/>
        <c:crosses val="autoZero"/>
        <c:auto val="1"/>
        <c:lblAlgn val="ctr"/>
        <c:lblOffset val="100"/>
        <c:noMultiLvlLbl val="0"/>
      </c:catAx>
      <c:valAx>
        <c:axId val="33441952"/>
        <c:scaling>
          <c:orientation val="minMax"/>
        </c:scaling>
        <c:delete val="1"/>
        <c:axPos val="b"/>
        <c:numFmt formatCode="0%" sourceLinked="1"/>
        <c:majorTickMark val="none"/>
        <c:minorTickMark val="none"/>
        <c:tickLblPos val="nextTo"/>
        <c:crossAx val="109318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r>
              <a:rPr lang="en-US"/>
              <a:t>Why have you (or your child) not applied to a college/university?</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28536B"/>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None of the above</c:v>
                </c:pt>
                <c:pt idx="1">
                  <c:v>Other</c:v>
                </c:pt>
                <c:pt idx="2">
                  <c:v>Need to care for personal health or for other adult</c:v>
                </c:pt>
                <c:pt idx="3">
                  <c:v>Would take too long to get a degree/certificate</c:v>
                </c:pt>
                <c:pt idx="4">
                  <c:v>Favorable job market (easy to find a good job not requiring a degree)</c:v>
                </c:pt>
                <c:pt idx="5">
                  <c:v>Childcare responsibilities</c:v>
                </c:pt>
                <c:pt idx="6">
                  <c:v>Fear of not being prepared for courses other than Math</c:v>
                </c:pt>
                <c:pt idx="7">
                  <c:v>Fear of not being prepared for Math courses</c:v>
                </c:pt>
                <c:pt idx="8">
                  <c:v>Work conflicts/need to work</c:v>
                </c:pt>
                <c:pt idx="9">
                  <c:v>Inflation makes it less affordable</c:v>
                </c:pt>
                <c:pt idx="10">
                  <c:v>Cost of degree/program (tuition, fees, etc.)</c:v>
                </c:pt>
                <c:pt idx="11">
                  <c:v>Unable to meet college/university deadlines</c:v>
                </c:pt>
                <c:pt idx="12">
                  <c:v>Fear of residency status being questioned</c:v>
                </c:pt>
              </c:strCache>
            </c:strRef>
          </c:cat>
          <c:val>
            <c:numRef>
              <c:f>Sheet1!$B$2:$B$14</c:f>
              <c:numCache>
                <c:formatCode>0%</c:formatCode>
                <c:ptCount val="13"/>
                <c:pt idx="0">
                  <c:v>0.18</c:v>
                </c:pt>
                <c:pt idx="1">
                  <c:v>7.0000000000000007E-2</c:v>
                </c:pt>
                <c:pt idx="2">
                  <c:v>0.1</c:v>
                </c:pt>
                <c:pt idx="3">
                  <c:v>0.13</c:v>
                </c:pt>
                <c:pt idx="4">
                  <c:v>0.1</c:v>
                </c:pt>
                <c:pt idx="5">
                  <c:v>0.15</c:v>
                </c:pt>
                <c:pt idx="6">
                  <c:v>0.1</c:v>
                </c:pt>
                <c:pt idx="7">
                  <c:v>0.15</c:v>
                </c:pt>
                <c:pt idx="8">
                  <c:v>0.28999999999999998</c:v>
                </c:pt>
                <c:pt idx="9">
                  <c:v>0.28999999999999998</c:v>
                </c:pt>
                <c:pt idx="10">
                  <c:v>0.42</c:v>
                </c:pt>
                <c:pt idx="11">
                  <c:v>0.14000000000000001</c:v>
                </c:pt>
                <c:pt idx="12">
                  <c:v>0.04</c:v>
                </c:pt>
              </c:numCache>
            </c:numRef>
          </c:val>
          <c:extLst>
            <c:ext xmlns:c16="http://schemas.microsoft.com/office/drawing/2014/chart" uri="{C3380CC4-5D6E-409C-BE32-E72D297353CC}">
              <c16:uniqueId val="{00000000-DBA7-1142-BF26-954C523F5A2F}"/>
            </c:ext>
          </c:extLst>
        </c:ser>
        <c:dLbls>
          <c:showLegendKey val="0"/>
          <c:showVal val="0"/>
          <c:showCatName val="0"/>
          <c:showSerName val="0"/>
          <c:showPercent val="0"/>
          <c:showBubbleSize val="0"/>
        </c:dLbls>
        <c:gapWidth val="55"/>
        <c:axId val="109318512"/>
        <c:axId val="33441952"/>
      </c:barChart>
      <c:catAx>
        <c:axId val="109318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3441952"/>
        <c:crosses val="autoZero"/>
        <c:auto val="1"/>
        <c:lblAlgn val="ctr"/>
        <c:lblOffset val="100"/>
        <c:noMultiLvlLbl val="0"/>
      </c:catAx>
      <c:valAx>
        <c:axId val="33441952"/>
        <c:scaling>
          <c:orientation val="minMax"/>
        </c:scaling>
        <c:delete val="1"/>
        <c:axPos val="b"/>
        <c:numFmt formatCode="0%" sourceLinked="1"/>
        <c:majorTickMark val="none"/>
        <c:minorTickMark val="none"/>
        <c:tickLblPos val="nextTo"/>
        <c:crossAx val="109318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28536B"/>
                </a:solidFill>
                <a:latin typeface="+mn-lt"/>
                <a:ea typeface="+mn-ea"/>
                <a:cs typeface="+mn-cs"/>
              </a:defRPr>
            </a:pPr>
            <a:r>
              <a:rPr lang="en-US" sz="1600" dirty="0">
                <a:solidFill>
                  <a:srgbClr val="28536B"/>
                </a:solidFill>
                <a:latin typeface="Open Sans" panose="020B0606030504020204" pitchFamily="34" charset="0"/>
                <a:ea typeface="Open Sans" panose="020B0606030504020204" pitchFamily="34" charset="0"/>
                <a:cs typeface="Open Sans" panose="020B0606030504020204" pitchFamily="34" charset="0"/>
              </a:rPr>
              <a:t>Low-income students are more successful when they enroll in community college before transferring to a four-year university.</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28536B"/>
              </a:solidFill>
              <a:latin typeface="+mn-lt"/>
              <a:ea typeface="+mn-ea"/>
              <a:cs typeface="+mn-cs"/>
            </a:defRPr>
          </a:pPr>
          <a:endParaRPr lang="en-US"/>
        </a:p>
      </c:txPr>
    </c:title>
    <c:autoTitleDeleted val="0"/>
    <c:plotArea>
      <c:layout/>
      <c:doughnutChart>
        <c:varyColors val="1"/>
        <c:ser>
          <c:idx val="0"/>
          <c:order val="0"/>
          <c:tx>
            <c:strRef>
              <c:f>Sheet1!$B$1</c:f>
              <c:strCache>
                <c:ptCount val="1"/>
                <c:pt idx="0">
                  <c:v>Series 1</c:v>
                </c:pt>
              </c:strCache>
            </c:strRef>
          </c:tx>
          <c:spPr>
            <a:solidFill>
              <a:srgbClr val="EB853A"/>
            </a:solidFill>
          </c:spPr>
          <c:dPt>
            <c:idx val="0"/>
            <c:bubble3D val="0"/>
            <c:spPr>
              <a:solidFill>
                <a:srgbClr val="F55822"/>
              </a:solidFill>
              <a:ln>
                <a:noFill/>
              </a:ln>
              <a:effectLst/>
            </c:spPr>
            <c:extLst>
              <c:ext xmlns:c16="http://schemas.microsoft.com/office/drawing/2014/chart" uri="{C3380CC4-5D6E-409C-BE32-E72D297353CC}">
                <c16:uniqueId val="{00000000-471D-3D46-86C9-F6CEC1E73459}"/>
              </c:ext>
            </c:extLst>
          </c:dPt>
          <c:dPt>
            <c:idx val="1"/>
            <c:bubble3D val="0"/>
            <c:spPr>
              <a:solidFill>
                <a:srgbClr val="28536B"/>
              </a:solidFill>
              <a:ln>
                <a:noFill/>
              </a:ln>
              <a:effectLst/>
            </c:spPr>
            <c:extLst>
              <c:ext xmlns:c16="http://schemas.microsoft.com/office/drawing/2014/chart" uri="{C3380CC4-5D6E-409C-BE32-E72D297353CC}">
                <c16:uniqueId val="{00000003-6AAC-304A-B2F8-7AEBD4B7266D}"/>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Agree</c:v>
                </c:pt>
                <c:pt idx="1">
                  <c:v>Do not agree</c:v>
                </c:pt>
              </c:strCache>
            </c:strRef>
          </c:cat>
          <c:val>
            <c:numRef>
              <c:f>Sheet1!$B$2:$B$3</c:f>
              <c:numCache>
                <c:formatCode>0%</c:formatCode>
                <c:ptCount val="2"/>
                <c:pt idx="0">
                  <c:v>0.73</c:v>
                </c:pt>
                <c:pt idx="1">
                  <c:v>0.27</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0.7214</cdr:x>
      <cdr:y>0.26502</cdr:y>
    </cdr:from>
    <cdr:to>
      <cdr:x>0.92596</cdr:x>
      <cdr:y>0.38925</cdr:y>
    </cdr:to>
    <cdr:sp macro="" textlink="">
      <cdr:nvSpPr>
        <cdr:cNvPr id="2" name="TextBox 1">
          <a:extLst xmlns:a="http://schemas.openxmlformats.org/drawingml/2006/main">
            <a:ext uri="{FF2B5EF4-FFF2-40B4-BE49-F238E27FC236}">
              <a16:creationId xmlns:a16="http://schemas.microsoft.com/office/drawing/2014/main" id="{14A1767E-BDB2-C878-B3EE-C7E4B12238CD}"/>
            </a:ext>
          </a:extLst>
        </cdr:cNvPr>
        <cdr:cNvSpPr txBox="1"/>
      </cdr:nvSpPr>
      <cdr:spPr>
        <a:xfrm xmlns:a="http://schemas.openxmlformats.org/drawingml/2006/main">
          <a:off x="4455309" y="923981"/>
          <a:ext cx="1263316" cy="4331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0" i="0" dirty="0">
              <a:solidFill>
                <a:srgbClr val="F55822"/>
              </a:solidFill>
              <a:latin typeface="Open Sans" panose="020B0606030504020204" pitchFamily="34" charset="0"/>
              <a:ea typeface="Open Sans" panose="020B0606030504020204" pitchFamily="34" charset="0"/>
              <a:cs typeface="Open Sans" panose="020B0606030504020204" pitchFamily="34" charset="0"/>
            </a:rPr>
            <a:t>Very valuable</a:t>
          </a:r>
        </a:p>
        <a:p xmlns:a="http://schemas.openxmlformats.org/drawingml/2006/main">
          <a:pPr algn="ctr"/>
          <a:r>
            <a:rPr lang="en-US" b="0" i="0" dirty="0">
              <a:solidFill>
                <a:srgbClr val="F55822"/>
              </a:solidFill>
              <a:latin typeface="Open Sans" panose="020B0606030504020204" pitchFamily="34" charset="0"/>
              <a:ea typeface="Open Sans" panose="020B0606030504020204" pitchFamily="34" charset="0"/>
              <a:cs typeface="Open Sans" panose="020B0606030504020204" pitchFamily="34" charset="0"/>
            </a:rPr>
            <a:t>44%</a:t>
          </a:r>
        </a:p>
      </cdr:txBody>
    </cdr:sp>
  </cdr:relSizeAnchor>
  <cdr:relSizeAnchor xmlns:cdr="http://schemas.openxmlformats.org/drawingml/2006/chartDrawing">
    <cdr:from>
      <cdr:x>0.08699</cdr:x>
      <cdr:y>0.683</cdr:y>
    </cdr:from>
    <cdr:to>
      <cdr:x>0.29155</cdr:x>
      <cdr:y>0.87283</cdr:y>
    </cdr:to>
    <cdr:sp macro="" textlink="">
      <cdr:nvSpPr>
        <cdr:cNvPr id="3" name="TextBox 1">
          <a:extLst xmlns:a="http://schemas.openxmlformats.org/drawingml/2006/main">
            <a:ext uri="{FF2B5EF4-FFF2-40B4-BE49-F238E27FC236}">
              <a16:creationId xmlns:a16="http://schemas.microsoft.com/office/drawing/2014/main" id="{60D51422-23E1-304B-039D-7048DF2B311E}"/>
            </a:ext>
          </a:extLst>
        </cdr:cNvPr>
        <cdr:cNvSpPr txBox="1"/>
      </cdr:nvSpPr>
      <cdr:spPr>
        <a:xfrm xmlns:a="http://schemas.openxmlformats.org/drawingml/2006/main">
          <a:off x="537255" y="2381276"/>
          <a:ext cx="1263316" cy="661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0" i="0" dirty="0">
              <a:solidFill>
                <a:srgbClr val="F55822"/>
              </a:solidFill>
              <a:latin typeface="Open Sans" panose="020B0606030504020204" pitchFamily="34" charset="0"/>
              <a:ea typeface="Open Sans" panose="020B0606030504020204" pitchFamily="34" charset="0"/>
              <a:cs typeface="Open Sans" panose="020B0606030504020204" pitchFamily="34" charset="0"/>
            </a:rPr>
            <a:t>Somewhat valuable</a:t>
          </a:r>
        </a:p>
        <a:p xmlns:a="http://schemas.openxmlformats.org/drawingml/2006/main">
          <a:pPr algn="ctr"/>
          <a:r>
            <a:rPr lang="en-US" b="0" i="0" dirty="0">
              <a:solidFill>
                <a:srgbClr val="F55822"/>
              </a:solidFill>
              <a:latin typeface="Open Sans" panose="020B0606030504020204" pitchFamily="34" charset="0"/>
              <a:ea typeface="Open Sans" panose="020B0606030504020204" pitchFamily="34" charset="0"/>
              <a:cs typeface="Open Sans" panose="020B0606030504020204" pitchFamily="34" charset="0"/>
            </a:rPr>
            <a:t>42%</a:t>
          </a:r>
        </a:p>
      </cdr:txBody>
    </cdr:sp>
  </cdr:relSizeAnchor>
  <cdr:relSizeAnchor xmlns:cdr="http://schemas.openxmlformats.org/drawingml/2006/chartDrawing">
    <cdr:from>
      <cdr:x>0.16241</cdr:x>
      <cdr:y>0.04028</cdr:y>
    </cdr:from>
    <cdr:to>
      <cdr:x>0.36697</cdr:x>
      <cdr:y>0.20325</cdr:y>
    </cdr:to>
    <cdr:sp macro="" textlink="">
      <cdr:nvSpPr>
        <cdr:cNvPr id="4" name="TextBox 1">
          <a:extLst xmlns:a="http://schemas.openxmlformats.org/drawingml/2006/main">
            <a:ext uri="{FF2B5EF4-FFF2-40B4-BE49-F238E27FC236}">
              <a16:creationId xmlns:a16="http://schemas.microsoft.com/office/drawing/2014/main" id="{B448A8A3-05ED-E849-208F-C963AA711422}"/>
            </a:ext>
          </a:extLst>
        </cdr:cNvPr>
        <cdr:cNvSpPr txBox="1"/>
      </cdr:nvSpPr>
      <cdr:spPr>
        <a:xfrm xmlns:a="http://schemas.openxmlformats.org/drawingml/2006/main">
          <a:off x="1003049" y="140421"/>
          <a:ext cx="1263316" cy="5682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0" i="0" dirty="0">
              <a:solidFill>
                <a:srgbClr val="F55822"/>
              </a:solidFill>
              <a:latin typeface="Open Sans" panose="020B0606030504020204" pitchFamily="34" charset="0"/>
              <a:ea typeface="Open Sans" panose="020B0606030504020204" pitchFamily="34" charset="0"/>
              <a:cs typeface="Open Sans" panose="020B0606030504020204" pitchFamily="34" charset="0"/>
            </a:rPr>
            <a:t>Somewhat not valuable</a:t>
          </a:r>
        </a:p>
        <a:p xmlns:a="http://schemas.openxmlformats.org/drawingml/2006/main">
          <a:pPr algn="ctr"/>
          <a:r>
            <a:rPr lang="en-US" b="0" i="0" dirty="0">
              <a:solidFill>
                <a:srgbClr val="F55822"/>
              </a:solidFill>
              <a:latin typeface="Open Sans" panose="020B0606030504020204" pitchFamily="34" charset="0"/>
              <a:ea typeface="Open Sans" panose="020B0606030504020204" pitchFamily="34" charset="0"/>
              <a:cs typeface="Open Sans" panose="020B0606030504020204" pitchFamily="34" charset="0"/>
            </a:rPr>
            <a:t>8%</a:t>
          </a:r>
        </a:p>
      </cdr:txBody>
    </cdr:sp>
  </cdr:relSizeAnchor>
  <cdr:relSizeAnchor xmlns:cdr="http://schemas.openxmlformats.org/drawingml/2006/chartDrawing">
    <cdr:from>
      <cdr:x>0.48509</cdr:x>
      <cdr:y>0</cdr:y>
    </cdr:from>
    <cdr:to>
      <cdr:x>0.54743</cdr:x>
      <cdr:y>0.09789</cdr:y>
    </cdr:to>
    <cdr:cxnSp macro="">
      <cdr:nvCxnSpPr>
        <cdr:cNvPr id="6" name="Straight Connector 5">
          <a:extLst xmlns:a="http://schemas.openxmlformats.org/drawingml/2006/main">
            <a:ext uri="{FF2B5EF4-FFF2-40B4-BE49-F238E27FC236}">
              <a16:creationId xmlns:a16="http://schemas.microsoft.com/office/drawing/2014/main" id="{C1898707-3108-9AC9-A7BF-279FA8449837}"/>
            </a:ext>
          </a:extLst>
        </cdr:cNvPr>
        <cdr:cNvCxnSpPr/>
      </cdr:nvCxnSpPr>
      <cdr:spPr>
        <a:xfrm xmlns:a="http://schemas.openxmlformats.org/drawingml/2006/main" flipH="1">
          <a:off x="2995864" y="0"/>
          <a:ext cx="385011" cy="341280"/>
        </a:xfrm>
        <a:prstGeom xmlns:a="http://schemas.openxmlformats.org/drawingml/2006/main" prst="line">
          <a:avLst/>
        </a:prstGeom>
        <a:ln xmlns:a="http://schemas.openxmlformats.org/drawingml/2006/main">
          <a:solidFill>
            <a:srgbClr val="28536B"/>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C9B21-B3E6-8845-862A-AE556E4156B1}" type="datetimeFigureOut">
              <a:rPr lang="en-US" smtClean="0"/>
              <a:t>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8104F0-D1FC-AA4B-B05E-14FF35967053}" type="slidenum">
              <a:rPr lang="en-US" smtClean="0"/>
              <a:t>‹#›</a:t>
            </a:fld>
            <a:endParaRPr lang="en-US"/>
          </a:p>
        </p:txBody>
      </p:sp>
    </p:spTree>
    <p:extLst>
      <p:ext uri="{BB962C8B-B14F-4D97-AF65-F5344CB8AC3E}">
        <p14:creationId xmlns:p14="http://schemas.microsoft.com/office/powerpoint/2010/main" val="93170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104F0-D1FC-AA4B-B05E-14FF35967053}" type="slidenum">
              <a:rPr lang="en-US" smtClean="0"/>
              <a:t>1</a:t>
            </a:fld>
            <a:endParaRPr lang="en-US"/>
          </a:p>
        </p:txBody>
      </p:sp>
    </p:spTree>
    <p:extLst>
      <p:ext uri="{BB962C8B-B14F-4D97-AF65-F5344CB8AC3E}">
        <p14:creationId xmlns:p14="http://schemas.microsoft.com/office/powerpoint/2010/main" val="286388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10</a:t>
            </a:fld>
            <a:endParaRPr lang="en-US"/>
          </a:p>
        </p:txBody>
      </p:sp>
    </p:spTree>
    <p:extLst>
      <p:ext uri="{BB962C8B-B14F-4D97-AF65-F5344CB8AC3E}">
        <p14:creationId xmlns:p14="http://schemas.microsoft.com/office/powerpoint/2010/main" val="290131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11</a:t>
            </a:fld>
            <a:endParaRPr lang="en-US"/>
          </a:p>
        </p:txBody>
      </p:sp>
    </p:spTree>
    <p:extLst>
      <p:ext uri="{BB962C8B-B14F-4D97-AF65-F5344CB8AC3E}">
        <p14:creationId xmlns:p14="http://schemas.microsoft.com/office/powerpoint/2010/main" val="1279404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12</a:t>
            </a:fld>
            <a:endParaRPr lang="en-US"/>
          </a:p>
        </p:txBody>
      </p:sp>
    </p:spTree>
    <p:extLst>
      <p:ext uri="{BB962C8B-B14F-4D97-AF65-F5344CB8AC3E}">
        <p14:creationId xmlns:p14="http://schemas.microsoft.com/office/powerpoint/2010/main" val="258713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13</a:t>
            </a:fld>
            <a:endParaRPr lang="en-US"/>
          </a:p>
        </p:txBody>
      </p:sp>
    </p:spTree>
    <p:extLst>
      <p:ext uri="{BB962C8B-B14F-4D97-AF65-F5344CB8AC3E}">
        <p14:creationId xmlns:p14="http://schemas.microsoft.com/office/powerpoint/2010/main" val="3328533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14</a:t>
            </a:fld>
            <a:endParaRPr lang="en-US"/>
          </a:p>
        </p:txBody>
      </p:sp>
    </p:spTree>
    <p:extLst>
      <p:ext uri="{BB962C8B-B14F-4D97-AF65-F5344CB8AC3E}">
        <p14:creationId xmlns:p14="http://schemas.microsoft.com/office/powerpoint/2010/main" val="3882377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15</a:t>
            </a:fld>
            <a:endParaRPr lang="en-US"/>
          </a:p>
        </p:txBody>
      </p:sp>
    </p:spTree>
    <p:extLst>
      <p:ext uri="{BB962C8B-B14F-4D97-AF65-F5344CB8AC3E}">
        <p14:creationId xmlns:p14="http://schemas.microsoft.com/office/powerpoint/2010/main" val="2678275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16</a:t>
            </a:fld>
            <a:endParaRPr lang="en-US"/>
          </a:p>
        </p:txBody>
      </p:sp>
    </p:spTree>
    <p:extLst>
      <p:ext uri="{BB962C8B-B14F-4D97-AF65-F5344CB8AC3E}">
        <p14:creationId xmlns:p14="http://schemas.microsoft.com/office/powerpoint/2010/main" val="1800821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17</a:t>
            </a:fld>
            <a:endParaRPr lang="en-US"/>
          </a:p>
        </p:txBody>
      </p:sp>
    </p:spTree>
    <p:extLst>
      <p:ext uri="{BB962C8B-B14F-4D97-AF65-F5344CB8AC3E}">
        <p14:creationId xmlns:p14="http://schemas.microsoft.com/office/powerpoint/2010/main" val="956885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18</a:t>
            </a:fld>
            <a:endParaRPr lang="en-US"/>
          </a:p>
        </p:txBody>
      </p:sp>
    </p:spTree>
    <p:extLst>
      <p:ext uri="{BB962C8B-B14F-4D97-AF65-F5344CB8AC3E}">
        <p14:creationId xmlns:p14="http://schemas.microsoft.com/office/powerpoint/2010/main" val="1036984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19</a:t>
            </a:fld>
            <a:endParaRPr lang="en-US"/>
          </a:p>
        </p:txBody>
      </p:sp>
    </p:spTree>
    <p:extLst>
      <p:ext uri="{BB962C8B-B14F-4D97-AF65-F5344CB8AC3E}">
        <p14:creationId xmlns:p14="http://schemas.microsoft.com/office/powerpoint/2010/main" val="394703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2</a:t>
            </a:fld>
            <a:endParaRPr lang="en-US"/>
          </a:p>
        </p:txBody>
      </p:sp>
    </p:spTree>
    <p:extLst>
      <p:ext uri="{BB962C8B-B14F-4D97-AF65-F5344CB8AC3E}">
        <p14:creationId xmlns:p14="http://schemas.microsoft.com/office/powerpoint/2010/main" val="2219626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20</a:t>
            </a:fld>
            <a:endParaRPr lang="en-US"/>
          </a:p>
        </p:txBody>
      </p:sp>
    </p:spTree>
    <p:extLst>
      <p:ext uri="{BB962C8B-B14F-4D97-AF65-F5344CB8AC3E}">
        <p14:creationId xmlns:p14="http://schemas.microsoft.com/office/powerpoint/2010/main" val="598043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8104F0-D1FC-AA4B-B05E-14FF35967053}" type="slidenum">
              <a:rPr lang="en-US" smtClean="0"/>
              <a:t>21</a:t>
            </a:fld>
            <a:endParaRPr lang="en-US"/>
          </a:p>
        </p:txBody>
      </p:sp>
    </p:spTree>
    <p:extLst>
      <p:ext uri="{BB962C8B-B14F-4D97-AF65-F5344CB8AC3E}">
        <p14:creationId xmlns:p14="http://schemas.microsoft.com/office/powerpoint/2010/main" val="2162713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22</a:t>
            </a:fld>
            <a:endParaRPr lang="en-US"/>
          </a:p>
        </p:txBody>
      </p:sp>
    </p:spTree>
    <p:extLst>
      <p:ext uri="{BB962C8B-B14F-4D97-AF65-F5344CB8AC3E}">
        <p14:creationId xmlns:p14="http://schemas.microsoft.com/office/powerpoint/2010/main" val="1681555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23</a:t>
            </a:fld>
            <a:endParaRPr lang="en-US"/>
          </a:p>
        </p:txBody>
      </p:sp>
    </p:spTree>
    <p:extLst>
      <p:ext uri="{BB962C8B-B14F-4D97-AF65-F5344CB8AC3E}">
        <p14:creationId xmlns:p14="http://schemas.microsoft.com/office/powerpoint/2010/main" val="343235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900"/>
              </a:spcBef>
            </a:pPr>
            <a:endParaRPr lang="en-US" dirty="0">
              <a:cs typeface="Calibri"/>
            </a:endParaRPr>
          </a:p>
        </p:txBody>
      </p:sp>
      <p:sp>
        <p:nvSpPr>
          <p:cNvPr id="4" name="Slide Number Placeholder 3"/>
          <p:cNvSpPr>
            <a:spLocks noGrp="1"/>
          </p:cNvSpPr>
          <p:nvPr>
            <p:ph type="sldNum" sz="quarter" idx="5"/>
          </p:nvPr>
        </p:nvSpPr>
        <p:spPr/>
        <p:txBody>
          <a:bodyPr/>
          <a:lstStyle/>
          <a:p>
            <a:fld id="{948104F0-D1FC-AA4B-B05E-14FF35967053}" type="slidenum">
              <a:rPr lang="en-US" smtClean="0"/>
              <a:t>24</a:t>
            </a:fld>
            <a:endParaRPr lang="en-US"/>
          </a:p>
        </p:txBody>
      </p:sp>
    </p:spTree>
    <p:extLst>
      <p:ext uri="{BB962C8B-B14F-4D97-AF65-F5344CB8AC3E}">
        <p14:creationId xmlns:p14="http://schemas.microsoft.com/office/powerpoint/2010/main" val="110684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8104F0-D1FC-AA4B-B05E-14FF35967053}" type="slidenum">
              <a:rPr lang="en-US" smtClean="0"/>
              <a:t>3</a:t>
            </a:fld>
            <a:endParaRPr lang="en-US"/>
          </a:p>
        </p:txBody>
      </p:sp>
    </p:spTree>
    <p:extLst>
      <p:ext uri="{BB962C8B-B14F-4D97-AF65-F5344CB8AC3E}">
        <p14:creationId xmlns:p14="http://schemas.microsoft.com/office/powerpoint/2010/main" val="1558632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4</a:t>
            </a:fld>
            <a:endParaRPr lang="en-US"/>
          </a:p>
        </p:txBody>
      </p:sp>
    </p:spTree>
    <p:extLst>
      <p:ext uri="{BB962C8B-B14F-4D97-AF65-F5344CB8AC3E}">
        <p14:creationId xmlns:p14="http://schemas.microsoft.com/office/powerpoint/2010/main" val="337766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5</a:t>
            </a:fld>
            <a:endParaRPr lang="en-US"/>
          </a:p>
        </p:txBody>
      </p:sp>
    </p:spTree>
    <p:extLst>
      <p:ext uri="{BB962C8B-B14F-4D97-AF65-F5344CB8AC3E}">
        <p14:creationId xmlns:p14="http://schemas.microsoft.com/office/powerpoint/2010/main" val="298967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6</a:t>
            </a:fld>
            <a:endParaRPr lang="en-US"/>
          </a:p>
        </p:txBody>
      </p:sp>
    </p:spTree>
    <p:extLst>
      <p:ext uri="{BB962C8B-B14F-4D97-AF65-F5344CB8AC3E}">
        <p14:creationId xmlns:p14="http://schemas.microsoft.com/office/powerpoint/2010/main" val="907542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7</a:t>
            </a:fld>
            <a:endParaRPr lang="en-US"/>
          </a:p>
        </p:txBody>
      </p:sp>
    </p:spTree>
    <p:extLst>
      <p:ext uri="{BB962C8B-B14F-4D97-AF65-F5344CB8AC3E}">
        <p14:creationId xmlns:p14="http://schemas.microsoft.com/office/powerpoint/2010/main" val="2098035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8</a:t>
            </a:fld>
            <a:endParaRPr lang="en-US"/>
          </a:p>
        </p:txBody>
      </p:sp>
    </p:spTree>
    <p:extLst>
      <p:ext uri="{BB962C8B-B14F-4D97-AF65-F5344CB8AC3E}">
        <p14:creationId xmlns:p14="http://schemas.microsoft.com/office/powerpoint/2010/main" val="166433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9</a:t>
            </a:fld>
            <a:endParaRPr lang="en-US"/>
          </a:p>
        </p:txBody>
      </p:sp>
    </p:spTree>
    <p:extLst>
      <p:ext uri="{BB962C8B-B14F-4D97-AF65-F5344CB8AC3E}">
        <p14:creationId xmlns:p14="http://schemas.microsoft.com/office/powerpoint/2010/main" val="409565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3/1/24</a:t>
            </a:fld>
            <a:endParaRPr lang="en-US"/>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046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82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83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9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31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22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07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99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3/1/24</a:t>
            </a:fld>
            <a:endParaRPr lang="en-US"/>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a:p>
        </p:txBody>
      </p:sp>
    </p:spTree>
    <p:extLst>
      <p:ext uri="{BB962C8B-B14F-4D97-AF65-F5344CB8AC3E}">
        <p14:creationId xmlns:p14="http://schemas.microsoft.com/office/powerpoint/2010/main" val="256799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664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45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3/1/24</a:t>
            </a:fld>
            <a:endParaRPr lang="en-US"/>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a:p>
        </p:txBody>
      </p:sp>
    </p:spTree>
    <p:extLst>
      <p:ext uri="{BB962C8B-B14F-4D97-AF65-F5344CB8AC3E}">
        <p14:creationId xmlns:p14="http://schemas.microsoft.com/office/powerpoint/2010/main" val="214009997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7" r:id="rId6"/>
    <p:sldLayoutId id="2147483782" r:id="rId7"/>
    <p:sldLayoutId id="2147483783" r:id="rId8"/>
    <p:sldLayoutId id="2147483784" r:id="rId9"/>
    <p:sldLayoutId id="2147483786" r:id="rId10"/>
    <p:sldLayoutId id="2147483785"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png"/><Relationship Id="rId7" Type="http://schemas.openxmlformats.org/officeDocument/2006/relationships/image" Target="../media/image50.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2.pn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notesSlide" Target="../notesSlides/notesSlide3.xml"/><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514A2A-32FB-4D34-0664-358C1613F8D1}"/>
              </a:ext>
            </a:extLst>
          </p:cNvPr>
          <p:cNvSpPr/>
          <p:nvPr/>
        </p:nvSpPr>
        <p:spPr>
          <a:xfrm>
            <a:off x="292443" y="855419"/>
            <a:ext cx="6845603" cy="5811388"/>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1C1C00-E51F-9665-57A0-53E0CEEF032F}"/>
              </a:ext>
            </a:extLst>
          </p:cNvPr>
          <p:cNvSpPr>
            <a:spLocks noGrp="1"/>
          </p:cNvSpPr>
          <p:nvPr>
            <p:ph type="ctrTitle" idx="4294967295"/>
          </p:nvPr>
        </p:nvSpPr>
        <p:spPr>
          <a:xfrm>
            <a:off x="388142" y="1018974"/>
            <a:ext cx="7335838" cy="2209800"/>
          </a:xfrm>
        </p:spPr>
        <p:txBody>
          <a:bodyPr>
            <a:normAutofit/>
          </a:bodyPr>
          <a:lstStyle/>
          <a:p>
            <a:pPr>
              <a:lnSpc>
                <a:spcPct val="90000"/>
              </a:lnSpc>
            </a:pPr>
            <a:r>
              <a:rPr lang="en-US" sz="4800">
                <a:solidFill>
                  <a:srgbClr val="0A7ABF"/>
                </a:solidFill>
                <a:latin typeface="Open Sans" panose="020B0606030504020204" pitchFamily="34" charset="0"/>
                <a:ea typeface="Open Sans" panose="020B0606030504020204" pitchFamily="34" charset="0"/>
                <a:cs typeface="Open Sans" panose="020B0606030504020204" pitchFamily="34" charset="0"/>
              </a:rPr>
              <a:t>Perceptions of Inland Empire Higher Education</a:t>
            </a:r>
          </a:p>
        </p:txBody>
      </p:sp>
      <p:sp>
        <p:nvSpPr>
          <p:cNvPr id="3" name="Subtitle 2">
            <a:extLst>
              <a:ext uri="{FF2B5EF4-FFF2-40B4-BE49-F238E27FC236}">
                <a16:creationId xmlns:a16="http://schemas.microsoft.com/office/drawing/2014/main" id="{7B8E932E-D798-753F-4CEB-A75D16B26D99}"/>
              </a:ext>
            </a:extLst>
          </p:cNvPr>
          <p:cNvSpPr>
            <a:spLocks noGrp="1"/>
          </p:cNvSpPr>
          <p:nvPr>
            <p:ph type="subTitle" idx="4294967295"/>
          </p:nvPr>
        </p:nvSpPr>
        <p:spPr>
          <a:xfrm>
            <a:off x="388142" y="3472246"/>
            <a:ext cx="6247120" cy="1352673"/>
          </a:xfrm>
        </p:spPr>
        <p:txBody>
          <a:bodyPr>
            <a:noAutofit/>
          </a:bodyPr>
          <a:lstStyle/>
          <a:p>
            <a:pPr marL="0" indent="0">
              <a:buNone/>
            </a:pPr>
            <a:r>
              <a:rPr lang="en-US" sz="3200" dirty="0">
                <a:solidFill>
                  <a:srgbClr val="F1582D"/>
                </a:solidFill>
                <a:latin typeface="Open Sans" panose="020B0606030504020204" pitchFamily="34" charset="0"/>
                <a:ea typeface="Open Sans" panose="020B0606030504020204" pitchFamily="34" charset="0"/>
                <a:cs typeface="Open Sans" panose="020B0606030504020204" pitchFamily="34" charset="0"/>
              </a:rPr>
              <a:t>2-Year of 4-Year Education? What Parents and Potential Students Need to Know</a:t>
            </a:r>
          </a:p>
        </p:txBody>
      </p:sp>
      <p:sp>
        <p:nvSpPr>
          <p:cNvPr id="8" name="Rectangle 7">
            <a:extLst>
              <a:ext uri="{FF2B5EF4-FFF2-40B4-BE49-F238E27FC236}">
                <a16:creationId xmlns:a16="http://schemas.microsoft.com/office/drawing/2014/main" id="{E4C7FF02-BBF4-117E-FA38-D3A405C56E5A}"/>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Woman in graduation gown hugging person">
            <a:extLst>
              <a:ext uri="{FF2B5EF4-FFF2-40B4-BE49-F238E27FC236}">
                <a16:creationId xmlns:a16="http://schemas.microsoft.com/office/drawing/2014/main" id="{291A6F25-0CCD-DE83-AAC6-670D7EB3614B}"/>
              </a:ext>
            </a:extLst>
          </p:cNvPr>
          <p:cNvPicPr>
            <a:picLocks noChangeAspect="1"/>
          </p:cNvPicPr>
          <p:nvPr/>
        </p:nvPicPr>
        <p:blipFill rotWithShape="1">
          <a:blip r:embed="rId3"/>
          <a:srcRect l="13052" r="32189"/>
          <a:stretch/>
        </p:blipFill>
        <p:spPr>
          <a:xfrm>
            <a:off x="7233746" y="855419"/>
            <a:ext cx="4773376" cy="5811387"/>
          </a:xfrm>
          <a:prstGeom prst="rect">
            <a:avLst/>
          </a:prstGeom>
        </p:spPr>
      </p:pic>
      <p:pic>
        <p:nvPicPr>
          <p:cNvPr id="17" name="Picture 16" descr="A close up of a logo&#10;&#10;Description automatically generated">
            <a:extLst>
              <a:ext uri="{FF2B5EF4-FFF2-40B4-BE49-F238E27FC236}">
                <a16:creationId xmlns:a16="http://schemas.microsoft.com/office/drawing/2014/main" id="{0BD465DB-5CDD-B760-CDA9-F279EC48A632}"/>
              </a:ext>
            </a:extLst>
          </p:cNvPr>
          <p:cNvPicPr>
            <a:picLocks noChangeAspect="1"/>
          </p:cNvPicPr>
          <p:nvPr/>
        </p:nvPicPr>
        <p:blipFill>
          <a:blip r:embed="rId4"/>
          <a:stretch>
            <a:fillRect/>
          </a:stretch>
        </p:blipFill>
        <p:spPr>
          <a:xfrm>
            <a:off x="10732169" y="336884"/>
            <a:ext cx="674647" cy="682090"/>
          </a:xfrm>
          <a:prstGeom prst="rect">
            <a:avLst/>
          </a:prstGeom>
        </p:spPr>
      </p:pic>
      <p:sp>
        <p:nvSpPr>
          <p:cNvPr id="4" name="Title 1">
            <a:extLst>
              <a:ext uri="{FF2B5EF4-FFF2-40B4-BE49-F238E27FC236}">
                <a16:creationId xmlns:a16="http://schemas.microsoft.com/office/drawing/2014/main" id="{96D4D72E-C34A-23E9-35DD-DF7B439E6266}"/>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41471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D6F3AB-DF18-0346-A20C-9FC8C7DD54A0}"/>
              </a:ext>
            </a:extLst>
          </p:cNvPr>
          <p:cNvSpPr/>
          <p:nvPr/>
        </p:nvSpPr>
        <p:spPr>
          <a:xfrm>
            <a:off x="334647" y="855419"/>
            <a:ext cx="11495366" cy="5811388"/>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8FAFE-3672-B8FE-3220-0F3B57568FB6}"/>
              </a:ext>
            </a:extLst>
          </p:cNvPr>
          <p:cNvSpPr>
            <a:spLocks noGrp="1"/>
          </p:cNvSpPr>
          <p:nvPr>
            <p:ph type="title" idx="4294967295"/>
          </p:nvPr>
        </p:nvSpPr>
        <p:spPr>
          <a:xfrm>
            <a:off x="1646237" y="1994826"/>
            <a:ext cx="8899525" cy="2593975"/>
          </a:xfrm>
        </p:spPr>
        <p:txBody>
          <a:bodyPr>
            <a:normAutofit/>
          </a:bodyPr>
          <a:lstStyle/>
          <a:p>
            <a:r>
              <a:rPr lang="en-US" sz="4800" dirty="0">
                <a:solidFill>
                  <a:srgbClr val="0A7ABF"/>
                </a:solidFill>
                <a:latin typeface="Open Sans" panose="020B0606030504020204" pitchFamily="34" charset="0"/>
                <a:ea typeface="Open Sans" panose="020B0606030504020204" pitchFamily="34" charset="0"/>
                <a:cs typeface="Open Sans" panose="020B0606030504020204" pitchFamily="34" charset="0"/>
              </a:rPr>
              <a:t>What matters in the IE when making plans for after high school? </a:t>
            </a:r>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sp>
        <p:nvSpPr>
          <p:cNvPr id="8" name="Oval 7">
            <a:extLst>
              <a:ext uri="{FF2B5EF4-FFF2-40B4-BE49-F238E27FC236}">
                <a16:creationId xmlns:a16="http://schemas.microsoft.com/office/drawing/2014/main" id="{521D915C-94EE-D7D6-1E7E-41028055FF39}"/>
              </a:ext>
            </a:extLst>
          </p:cNvPr>
          <p:cNvSpPr/>
          <p:nvPr/>
        </p:nvSpPr>
        <p:spPr>
          <a:xfrm>
            <a:off x="5322858" y="4190370"/>
            <a:ext cx="1434535" cy="1434535"/>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Blueprint with solid fill">
            <a:extLst>
              <a:ext uri="{FF2B5EF4-FFF2-40B4-BE49-F238E27FC236}">
                <a16:creationId xmlns:a16="http://schemas.microsoft.com/office/drawing/2014/main" id="{AB631B64-DC86-7298-FB87-8C9DAF9D1D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2925" y="4450437"/>
            <a:ext cx="914400" cy="914400"/>
          </a:xfrm>
          <a:prstGeom prst="rect">
            <a:avLst/>
          </a:prstGeom>
        </p:spPr>
      </p:pic>
      <p:sp>
        <p:nvSpPr>
          <p:cNvPr id="5" name="Title 1">
            <a:extLst>
              <a:ext uri="{FF2B5EF4-FFF2-40B4-BE49-F238E27FC236}">
                <a16:creationId xmlns:a16="http://schemas.microsoft.com/office/drawing/2014/main" id="{D1907A49-2DA0-3D67-CB7E-6143FCD877B8}"/>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826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FCCD54-EB49-4160-4DED-B1772FA1EE55}"/>
              </a:ext>
            </a:extLst>
          </p:cNvPr>
          <p:cNvSpPr/>
          <p:nvPr/>
        </p:nvSpPr>
        <p:spPr>
          <a:xfrm>
            <a:off x="471345" y="1425436"/>
            <a:ext cx="11291505" cy="5110340"/>
          </a:xfrm>
          <a:prstGeom prst="rect">
            <a:avLst/>
          </a:prstGeom>
          <a:solidFill>
            <a:srgbClr val="FAC090">
              <a:alpha val="4352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156D69-D4A0-D5EA-4D95-16DBBB21A548}"/>
              </a:ext>
            </a:extLst>
          </p:cNvPr>
          <p:cNvSpPr>
            <a:spLocks noGrp="1"/>
          </p:cNvSpPr>
          <p:nvPr>
            <p:ph idx="4294967295"/>
          </p:nvPr>
        </p:nvSpPr>
        <p:spPr>
          <a:xfrm>
            <a:off x="351691" y="864598"/>
            <a:ext cx="10431463" cy="620712"/>
          </a:xfrm>
        </p:spPr>
        <p:txBody>
          <a:bodyPr vert="horz" lIns="91440" tIns="45720" rIns="91440" bIns="45720" rtlCol="0" anchor="t">
            <a:noAutofit/>
          </a:bodyPr>
          <a:lstStyle/>
          <a:p>
            <a:pPr marL="0" indent="0">
              <a:lnSpc>
                <a:spcPct val="90000"/>
              </a:lnSpc>
              <a:buNone/>
            </a:pPr>
            <a:r>
              <a:rPr lang="en-US" sz="3200" b="1" dirty="0">
                <a:solidFill>
                  <a:srgbClr val="0A7ABF"/>
                </a:solidFill>
                <a:latin typeface="Open Sans" panose="020B0606030504020204" pitchFamily="34" charset="0"/>
                <a:ea typeface="Open Sans" panose="020B0606030504020204" pitchFamily="34" charset="0"/>
                <a:cs typeface="Open Sans" panose="020B0606030504020204" pitchFamily="34" charset="0"/>
              </a:rPr>
              <a:t>What Shapes Post-High School Decisions? </a:t>
            </a:r>
            <a:endPar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96F76144-6375-9E0C-02FB-4739AA6967E7}"/>
              </a:ext>
            </a:extLst>
          </p:cNvPr>
          <p:cNvSpPr txBox="1"/>
          <p:nvPr/>
        </p:nvSpPr>
        <p:spPr>
          <a:xfrm>
            <a:off x="8612373" y="2911536"/>
            <a:ext cx="2749062" cy="26961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90000"/>
              </a:lnSpc>
              <a:spcBef>
                <a:spcPts val="900"/>
              </a:spcBef>
            </a:pPr>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Supporting long-term financial goals and supporting the family’s basic needs are important.</a:t>
            </a:r>
          </a:p>
          <a:p>
            <a:pPr algn="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2BF7A378-B91B-7331-C070-C3B876974BFB}"/>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E0D95B9-E2AA-955F-8050-0AF12F48B5AE}"/>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8" name="Chart 7">
            <a:extLst>
              <a:ext uri="{FF2B5EF4-FFF2-40B4-BE49-F238E27FC236}">
                <a16:creationId xmlns:a16="http://schemas.microsoft.com/office/drawing/2014/main" id="{A9FF05DB-5013-9B00-A44A-D057FCB6CEAB}"/>
              </a:ext>
            </a:extLst>
          </p:cNvPr>
          <p:cNvGraphicFramePr/>
          <p:nvPr>
            <p:extLst>
              <p:ext uri="{D42A27DB-BD31-4B8C-83A1-F6EECF244321}">
                <p14:modId xmlns:p14="http://schemas.microsoft.com/office/powerpoint/2010/main" val="2188199257"/>
              </p:ext>
            </p:extLst>
          </p:nvPr>
        </p:nvGraphicFramePr>
        <p:xfrm>
          <a:off x="1477108" y="1739584"/>
          <a:ext cx="6733850" cy="4416295"/>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EC5AB98-CBC3-18C6-3253-8EBA3F7F6E93}"/>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34929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FAC090">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1741535102"/>
              </p:ext>
            </p:extLst>
          </p:nvPr>
        </p:nvGraphicFramePr>
        <p:xfrm>
          <a:off x="1072662" y="1729749"/>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What Matters When Selecting a College</a:t>
            </a:r>
          </a:p>
        </p:txBody>
      </p:sp>
      <p:sp>
        <p:nvSpPr>
          <p:cNvPr id="8" name="TextBox 7">
            <a:extLst>
              <a:ext uri="{FF2B5EF4-FFF2-40B4-BE49-F238E27FC236}">
                <a16:creationId xmlns:a16="http://schemas.microsoft.com/office/drawing/2014/main" id="{FCC92F92-E848-39FE-7ED5-D80434410B14}"/>
              </a:ext>
            </a:extLst>
          </p:cNvPr>
          <p:cNvSpPr txBox="1"/>
          <p:nvPr/>
        </p:nvSpPr>
        <p:spPr>
          <a:xfrm>
            <a:off x="8737316" y="3329055"/>
            <a:ext cx="2669500" cy="2677656"/>
          </a:xfrm>
          <a:prstGeom prst="rect">
            <a:avLst/>
          </a:prstGeom>
          <a:noFill/>
        </p:spPr>
        <p:txBody>
          <a:bodyPr wrap="square" lIns="91440" tIns="45720" rIns="91440" bIns="45720" rtlCol="0" anchor="t">
            <a:spAutoFit/>
          </a:bodyPr>
          <a:lstStyle/>
          <a:p>
            <a:r>
              <a:rPr lang="en-US" sz="2400" u="sng" dirty="0">
                <a:solidFill>
                  <a:srgbClr val="F55822"/>
                </a:solidFill>
                <a:latin typeface="Open Sans" panose="020B0606030504020204" pitchFamily="34" charset="0"/>
                <a:ea typeface="Open Sans" panose="020B0606030504020204" pitchFamily="34" charset="0"/>
                <a:cs typeface="Open Sans" panose="020B0606030504020204" pitchFamily="34" charset="0"/>
              </a:rPr>
              <a:t>Cost and financial aid </a:t>
            </a:r>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matter most, followed by programs/majors offered and location</a:t>
            </a:r>
          </a:p>
        </p:txBody>
      </p:sp>
      <p:sp>
        <p:nvSpPr>
          <p:cNvPr id="5" name="Title 1">
            <a:extLst>
              <a:ext uri="{FF2B5EF4-FFF2-40B4-BE49-F238E27FC236}">
                <a16:creationId xmlns:a16="http://schemas.microsoft.com/office/drawing/2014/main" id="{6BAE4958-2ECA-BC35-2811-3F8716D98E4B}"/>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0937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FAC090">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sp>
        <p:nvSpPr>
          <p:cNvPr id="7" name="Title 1">
            <a:extLst>
              <a:ext uri="{FF2B5EF4-FFF2-40B4-BE49-F238E27FC236}">
                <a16:creationId xmlns:a16="http://schemas.microsoft.com/office/drawing/2014/main" id="{970513D4-7F2C-4034-8B81-FD0E18D098D4}"/>
              </a:ext>
            </a:extLst>
          </p:cNvPr>
          <p:cNvSpPr txBox="1">
            <a:spLocks/>
          </p:cNvSpPr>
          <p:nvPr/>
        </p:nvSpPr>
        <p:spPr>
          <a:xfrm>
            <a:off x="591813" y="767153"/>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Why Not Applying</a:t>
            </a:r>
          </a:p>
        </p:txBody>
      </p:sp>
      <p:sp>
        <p:nvSpPr>
          <p:cNvPr id="8" name="TextBox 7">
            <a:extLst>
              <a:ext uri="{FF2B5EF4-FFF2-40B4-BE49-F238E27FC236}">
                <a16:creationId xmlns:a16="http://schemas.microsoft.com/office/drawing/2014/main" id="{FCC92F92-E848-39FE-7ED5-D80434410B14}"/>
              </a:ext>
            </a:extLst>
          </p:cNvPr>
          <p:cNvSpPr txBox="1"/>
          <p:nvPr/>
        </p:nvSpPr>
        <p:spPr>
          <a:xfrm>
            <a:off x="8961959" y="2708022"/>
            <a:ext cx="2444857" cy="3539430"/>
          </a:xfrm>
          <a:prstGeom prst="rect">
            <a:avLst/>
          </a:prstGeom>
          <a:noFill/>
        </p:spPr>
        <p:txBody>
          <a:bodyPr wrap="square" lIns="91440" tIns="45720" rIns="91440" bIns="45720" rtlCol="0" anchor="t">
            <a:spAutoFit/>
          </a:bodyPr>
          <a:lstStyle/>
          <a:p>
            <a:pPr algn="r"/>
            <a:r>
              <a:rPr lang="en-US" sz="1400" dirty="0">
                <a:solidFill>
                  <a:srgbClr val="F55822"/>
                </a:solidFill>
                <a:latin typeface="Open Sans" panose="020B0606030504020204" pitchFamily="34" charset="0"/>
                <a:ea typeface="Open Sans" panose="020B0606030504020204" pitchFamily="34" charset="0"/>
                <a:cs typeface="Open Sans" panose="020B0606030504020204" pitchFamily="34" charset="0"/>
              </a:rPr>
              <a:t>Finances are the primary reason why potential applicants are not applying to college/university, with the top reasons being the cost of a degree/program, inflation makes it less affordable, and work conflicts/need to work.</a:t>
            </a:r>
          </a:p>
          <a:p>
            <a:pPr algn="r"/>
            <a:endParaRPr lang="en-US" sz="1400" dirty="0">
              <a:solidFill>
                <a:srgbClr val="F55822"/>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400" dirty="0">
                <a:solidFill>
                  <a:srgbClr val="F55822"/>
                </a:solidFill>
                <a:latin typeface="Open Sans" panose="020B0606030504020204" pitchFamily="34" charset="0"/>
                <a:ea typeface="Open Sans" panose="020B0606030504020204" pitchFamily="34" charset="0"/>
                <a:cs typeface="Open Sans" panose="020B0606030504020204" pitchFamily="34" charset="0"/>
              </a:rPr>
              <a:t>One in 10 or more do not apply because of fear of not being prepared for math or for courses other than math.</a:t>
            </a:r>
          </a:p>
          <a:p>
            <a:pPr algn="r"/>
            <a:endParaRPr lang="en-US" sz="1400" dirty="0">
              <a:solidFill>
                <a:srgbClr val="F55822"/>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Chart 4">
            <a:extLst>
              <a:ext uri="{FF2B5EF4-FFF2-40B4-BE49-F238E27FC236}">
                <a16:creationId xmlns:a16="http://schemas.microsoft.com/office/drawing/2014/main" id="{5CFC43B7-92E5-E9E1-7B0B-28E57391AEF0}"/>
              </a:ext>
            </a:extLst>
          </p:cNvPr>
          <p:cNvGraphicFramePr/>
          <p:nvPr>
            <p:extLst>
              <p:ext uri="{D42A27DB-BD31-4B8C-83A1-F6EECF244321}">
                <p14:modId xmlns:p14="http://schemas.microsoft.com/office/powerpoint/2010/main" val="2310857857"/>
              </p:ext>
            </p:extLst>
          </p:nvPr>
        </p:nvGraphicFramePr>
        <p:xfrm>
          <a:off x="591813" y="1770350"/>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a:extLst>
              <a:ext uri="{FF2B5EF4-FFF2-40B4-BE49-F238E27FC236}">
                <a16:creationId xmlns:a16="http://schemas.microsoft.com/office/drawing/2014/main" id="{94965753-D7E8-5A78-3E37-5971CA45E1AE}"/>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05245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FAC090">
              <a:alpha val="4352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3722114482"/>
              </p:ext>
            </p:extLst>
          </p:nvPr>
        </p:nvGraphicFramePr>
        <p:xfrm>
          <a:off x="12096" y="1643255"/>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471345" y="789781"/>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Community College or 4-Year Institution? </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7226345" y="2394923"/>
            <a:ext cx="4180471" cy="1477328"/>
          </a:xfrm>
          <a:prstGeom prst="rect">
            <a:avLst/>
          </a:prstGeom>
          <a:noFill/>
        </p:spPr>
        <p:txBody>
          <a:bodyPr wrap="square" lIns="91440" tIns="45720" rIns="91440" bIns="45720" rtlCol="0" anchor="t">
            <a:spAutoFit/>
          </a:bodyPr>
          <a:lstStyle/>
          <a:p>
            <a:pPr algn="ctr"/>
            <a:r>
              <a:rPr lang="en-US" dirty="0">
                <a:solidFill>
                  <a:srgbClr val="F1582D"/>
                </a:solidFill>
                <a:latin typeface="Open Sans" panose="020B0606030504020204" pitchFamily="34" charset="0"/>
                <a:ea typeface="Open Sans" panose="020B0606030504020204" pitchFamily="34" charset="0"/>
                <a:cs typeface="Open Sans" panose="020B0606030504020204" pitchFamily="34" charset="0"/>
              </a:rPr>
              <a:t>Most participants believe low-income students are more successful when they enroll in community college before transferring to a four-year university.</a:t>
            </a:r>
          </a:p>
        </p:txBody>
      </p:sp>
      <p:sp>
        <p:nvSpPr>
          <p:cNvPr id="9" name="Rectangle 8">
            <a:extLst>
              <a:ext uri="{FF2B5EF4-FFF2-40B4-BE49-F238E27FC236}">
                <a16:creationId xmlns:a16="http://schemas.microsoft.com/office/drawing/2014/main" id="{2AA165FF-CFDE-45D5-1D53-B7E5913B1722}"/>
              </a:ext>
            </a:extLst>
          </p:cNvPr>
          <p:cNvSpPr/>
          <p:nvPr/>
        </p:nvSpPr>
        <p:spPr>
          <a:xfrm>
            <a:off x="7204410" y="4095881"/>
            <a:ext cx="4224340" cy="2099019"/>
          </a:xfrm>
          <a:prstGeom prst="rect">
            <a:avLst/>
          </a:prstGeom>
          <a:solidFill>
            <a:srgbClr val="28536B">
              <a:alpha val="6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kern="1200" dirty="0">
                <a:latin typeface="Open Sans" panose="020B0606030504020204" pitchFamily="34" charset="0"/>
                <a:ea typeface="Open Sans" panose="020B0606030504020204" pitchFamily="34" charset="0"/>
                <a:cs typeface="Open Sans" panose="020B0606030504020204" pitchFamily="34" charset="0"/>
              </a:rPr>
              <a:t>There is a need to shift how we communicate benefits so that students decide on college versus university based on current needs and long-term goals rather than their family finances.</a:t>
            </a:r>
            <a:endParaRPr lang="en-US" dirty="0"/>
          </a:p>
        </p:txBody>
      </p:sp>
      <p:sp>
        <p:nvSpPr>
          <p:cNvPr id="11" name="Oval 10">
            <a:extLst>
              <a:ext uri="{FF2B5EF4-FFF2-40B4-BE49-F238E27FC236}">
                <a16:creationId xmlns:a16="http://schemas.microsoft.com/office/drawing/2014/main" id="{72899515-07A3-961B-10FD-F1FB1C479621}"/>
              </a:ext>
            </a:extLst>
          </p:cNvPr>
          <p:cNvSpPr/>
          <p:nvPr/>
        </p:nvSpPr>
        <p:spPr>
          <a:xfrm>
            <a:off x="6872829" y="3748380"/>
            <a:ext cx="663161" cy="663161"/>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Lightbulb with solid fill">
            <a:extLst>
              <a:ext uri="{FF2B5EF4-FFF2-40B4-BE49-F238E27FC236}">
                <a16:creationId xmlns:a16="http://schemas.microsoft.com/office/drawing/2014/main" id="{AB1C9B39-498D-1019-697E-BE3272B536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3838" y="3803716"/>
            <a:ext cx="543690" cy="543690"/>
          </a:xfrm>
          <a:prstGeom prst="rect">
            <a:avLst/>
          </a:prstGeom>
        </p:spPr>
      </p:pic>
      <p:sp>
        <p:nvSpPr>
          <p:cNvPr id="5" name="Title 1">
            <a:extLst>
              <a:ext uri="{FF2B5EF4-FFF2-40B4-BE49-F238E27FC236}">
                <a16:creationId xmlns:a16="http://schemas.microsoft.com/office/drawing/2014/main" id="{8BEEC3A2-2EB5-0A9E-D969-336DAF7FAF6F}"/>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28024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FAC090">
              <a:alpha val="4274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1279774002"/>
              </p:ext>
            </p:extLst>
          </p:nvPr>
        </p:nvGraphicFramePr>
        <p:xfrm>
          <a:off x="12096" y="1643255"/>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429150" y="826222"/>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Community College to University Transfer</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7226345" y="2394923"/>
            <a:ext cx="4180471" cy="1200329"/>
          </a:xfrm>
          <a:prstGeom prst="rect">
            <a:avLst/>
          </a:prstGeom>
          <a:noFill/>
        </p:spPr>
        <p:txBody>
          <a:bodyPr wrap="square" lIns="91440" tIns="45720" rIns="91440" bIns="45720" rtlCol="0" anchor="t">
            <a:spAutoFit/>
          </a:bodyPr>
          <a:lstStyle/>
          <a:p>
            <a:pPr algn="ctr"/>
            <a:r>
              <a:rPr lang="en-US" dirty="0">
                <a:solidFill>
                  <a:srgbClr val="F1582D"/>
                </a:solidFill>
                <a:latin typeface="Open Sans" panose="020B0606030504020204" pitchFamily="34" charset="0"/>
                <a:ea typeface="Open Sans" panose="020B0606030504020204" pitchFamily="34" charset="0"/>
                <a:cs typeface="Open Sans" panose="020B0606030504020204" pitchFamily="34" charset="0"/>
              </a:rPr>
              <a:t>Two-thirds of participants said they (or their child) has considered enrolling in a community college to later transfer to a university.</a:t>
            </a:r>
          </a:p>
        </p:txBody>
      </p:sp>
      <p:sp>
        <p:nvSpPr>
          <p:cNvPr id="9" name="Rectangle 8">
            <a:extLst>
              <a:ext uri="{FF2B5EF4-FFF2-40B4-BE49-F238E27FC236}">
                <a16:creationId xmlns:a16="http://schemas.microsoft.com/office/drawing/2014/main" id="{2AA165FF-CFDE-45D5-1D53-B7E5913B1722}"/>
              </a:ext>
            </a:extLst>
          </p:cNvPr>
          <p:cNvSpPr/>
          <p:nvPr/>
        </p:nvSpPr>
        <p:spPr>
          <a:xfrm>
            <a:off x="7204410" y="4095881"/>
            <a:ext cx="4224340" cy="2099019"/>
          </a:xfrm>
          <a:prstGeom prst="rect">
            <a:avLst/>
          </a:prstGeom>
          <a:solidFill>
            <a:srgbClr val="0A7A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kern="1200" dirty="0">
                <a:latin typeface="Open Sans" panose="020B0606030504020204" pitchFamily="34" charset="0"/>
                <a:ea typeface="Open Sans" panose="020B0606030504020204" pitchFamily="34" charset="0"/>
                <a:cs typeface="Open Sans" panose="020B0606030504020204" pitchFamily="34" charset="0"/>
              </a:rPr>
              <a:t>Participants whose parents have bachelor’s or post-bachelor’s degrees were significantly more likely to have (or their child) consider enrolling in a community college to later transfer to a 4-year institution.</a:t>
            </a:r>
            <a:endParaRPr lang="en-US" dirty="0"/>
          </a:p>
        </p:txBody>
      </p:sp>
      <p:sp>
        <p:nvSpPr>
          <p:cNvPr id="11" name="Oval 10">
            <a:extLst>
              <a:ext uri="{FF2B5EF4-FFF2-40B4-BE49-F238E27FC236}">
                <a16:creationId xmlns:a16="http://schemas.microsoft.com/office/drawing/2014/main" id="{72899515-07A3-961B-10FD-F1FB1C479621}"/>
              </a:ext>
            </a:extLst>
          </p:cNvPr>
          <p:cNvSpPr/>
          <p:nvPr/>
        </p:nvSpPr>
        <p:spPr>
          <a:xfrm>
            <a:off x="6872829" y="3748380"/>
            <a:ext cx="663161" cy="663161"/>
          </a:xfrm>
          <a:prstGeom prst="ellipse">
            <a:avLst/>
          </a:prstGeom>
          <a:solidFill>
            <a:srgbClr val="EB85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Clipboard with solid fill">
            <a:extLst>
              <a:ext uri="{FF2B5EF4-FFF2-40B4-BE49-F238E27FC236}">
                <a16:creationId xmlns:a16="http://schemas.microsoft.com/office/drawing/2014/main" id="{03DFBC08-C1E5-CEC2-29E8-292A0A6A63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75809" y="3825077"/>
            <a:ext cx="457200" cy="457200"/>
          </a:xfrm>
          <a:prstGeom prst="rect">
            <a:avLst/>
          </a:prstGeom>
        </p:spPr>
      </p:pic>
      <p:sp>
        <p:nvSpPr>
          <p:cNvPr id="5" name="Title 1">
            <a:extLst>
              <a:ext uri="{FF2B5EF4-FFF2-40B4-BE49-F238E27FC236}">
                <a16:creationId xmlns:a16="http://schemas.microsoft.com/office/drawing/2014/main" id="{514F13F1-C18C-9166-D250-30AFB63F6738}"/>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87025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281419" y="1443242"/>
            <a:ext cx="11629162" cy="5110340"/>
          </a:xfrm>
          <a:prstGeom prst="rect">
            <a:avLst/>
          </a:prstGeom>
          <a:solidFill>
            <a:srgbClr val="FAC090">
              <a:alpha val="4274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4016275938"/>
              </p:ext>
            </p:extLst>
          </p:nvPr>
        </p:nvGraphicFramePr>
        <p:xfrm>
          <a:off x="429393" y="1820776"/>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Transfer Students and Parental Education</a:t>
            </a:r>
            <a:endParaRPr lang="en-US" sz="350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6B4F3F71-188E-6D23-1111-5EE9B8FC9BB3}"/>
              </a:ext>
            </a:extLst>
          </p:cNvPr>
          <p:cNvSpPr/>
          <p:nvPr/>
        </p:nvSpPr>
        <p:spPr>
          <a:xfrm>
            <a:off x="8867246" y="4011367"/>
            <a:ext cx="2865698" cy="2179517"/>
          </a:xfrm>
          <a:prstGeom prst="rect">
            <a:avLst/>
          </a:prstGeom>
          <a:solidFill>
            <a:srgbClr val="28536B">
              <a:alpha val="6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latin typeface="Open Sans" panose="020B0606030504020204" pitchFamily="34" charset="0"/>
                <a:ea typeface="Open Sans" panose="020B0606030504020204" pitchFamily="34" charset="0"/>
                <a:cs typeface="Open Sans" panose="020B0606030504020204" pitchFamily="34" charset="0"/>
              </a:rPr>
              <a:t>Community college as a transfer pathway is strong and local K–12, community colleges, and universities should consider how to improve this path since it is a strong consideration not just for first-generation students but for all.</a:t>
            </a:r>
          </a:p>
          <a:p>
            <a:pPr algn="ctr"/>
            <a:endParaRPr lang="en-US" dirty="0"/>
          </a:p>
        </p:txBody>
      </p:sp>
      <p:grpSp>
        <p:nvGrpSpPr>
          <p:cNvPr id="12" name="Group 11">
            <a:extLst>
              <a:ext uri="{FF2B5EF4-FFF2-40B4-BE49-F238E27FC236}">
                <a16:creationId xmlns:a16="http://schemas.microsoft.com/office/drawing/2014/main" id="{E7F1BDB8-8BEF-2183-13A4-DF6E5FC4800D}"/>
              </a:ext>
            </a:extLst>
          </p:cNvPr>
          <p:cNvGrpSpPr/>
          <p:nvPr/>
        </p:nvGrpSpPr>
        <p:grpSpPr>
          <a:xfrm>
            <a:off x="8411342" y="3548219"/>
            <a:ext cx="663161" cy="663161"/>
            <a:chOff x="6872829" y="3748380"/>
            <a:chExt cx="663161" cy="663161"/>
          </a:xfrm>
        </p:grpSpPr>
        <p:sp>
          <p:nvSpPr>
            <p:cNvPr id="13" name="Oval 12">
              <a:extLst>
                <a:ext uri="{FF2B5EF4-FFF2-40B4-BE49-F238E27FC236}">
                  <a16:creationId xmlns:a16="http://schemas.microsoft.com/office/drawing/2014/main" id="{18B82C30-CF4C-DB58-1B94-EB503A16A741}"/>
                </a:ext>
              </a:extLst>
            </p:cNvPr>
            <p:cNvSpPr/>
            <p:nvPr/>
          </p:nvSpPr>
          <p:spPr>
            <a:xfrm>
              <a:off x="6872829" y="3748380"/>
              <a:ext cx="663161" cy="663161"/>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Lightbulb with solid fill">
              <a:extLst>
                <a:ext uri="{FF2B5EF4-FFF2-40B4-BE49-F238E27FC236}">
                  <a16:creationId xmlns:a16="http://schemas.microsoft.com/office/drawing/2014/main" id="{C9CA9939-DD96-35A7-174C-9970408D8B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3838" y="3803716"/>
              <a:ext cx="543690" cy="543690"/>
            </a:xfrm>
            <a:prstGeom prst="rect">
              <a:avLst/>
            </a:prstGeom>
          </p:spPr>
        </p:pic>
      </p:grpSp>
      <p:sp>
        <p:nvSpPr>
          <p:cNvPr id="5" name="TextBox 4">
            <a:extLst>
              <a:ext uri="{FF2B5EF4-FFF2-40B4-BE49-F238E27FC236}">
                <a16:creationId xmlns:a16="http://schemas.microsoft.com/office/drawing/2014/main" id="{41D985C2-C336-38A9-7322-FD9391904699}"/>
              </a:ext>
            </a:extLst>
          </p:cNvPr>
          <p:cNvSpPr txBox="1"/>
          <p:nvPr/>
        </p:nvSpPr>
        <p:spPr>
          <a:xfrm>
            <a:off x="8962677" y="1938692"/>
            <a:ext cx="2622375" cy="1815882"/>
          </a:xfrm>
          <a:prstGeom prst="rect">
            <a:avLst/>
          </a:prstGeom>
          <a:noFill/>
        </p:spPr>
        <p:txBody>
          <a:bodyPr wrap="square" lIns="91440" tIns="45720" rIns="91440" bIns="45720" rtlCol="0" anchor="t">
            <a:spAutoFit/>
          </a:bodyPr>
          <a:lstStyle/>
          <a:p>
            <a:pPr algn="ctr"/>
            <a:r>
              <a:rPr lang="en-US" sz="1400" dirty="0">
                <a:solidFill>
                  <a:srgbClr val="F55822"/>
                </a:solidFill>
                <a:latin typeface="Open Sans" panose="020B0606030504020204" pitchFamily="34" charset="0"/>
                <a:ea typeface="Open Sans" panose="020B0606030504020204" pitchFamily="34" charset="0"/>
                <a:cs typeface="Open Sans" panose="020B0606030504020204" pitchFamily="34" charset="0"/>
              </a:rPr>
              <a:t>Participants whose parents have bachelor’s or post-bachelor’s degrees were significantly more likely to have (or their child) consider enrolling in a community college to later transfer to a university.</a:t>
            </a:r>
          </a:p>
        </p:txBody>
      </p:sp>
      <p:sp>
        <p:nvSpPr>
          <p:cNvPr id="8" name="Title 1">
            <a:extLst>
              <a:ext uri="{FF2B5EF4-FFF2-40B4-BE49-F238E27FC236}">
                <a16:creationId xmlns:a16="http://schemas.microsoft.com/office/drawing/2014/main" id="{76655B0F-872B-519A-B54C-AF70851294DF}"/>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0170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FAC090">
              <a:alpha val="4431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198923792"/>
              </p:ext>
            </p:extLst>
          </p:nvPr>
        </p:nvGraphicFramePr>
        <p:xfrm>
          <a:off x="552150" y="1757336"/>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429150" y="799420"/>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Community College to University Transfer</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8806374" y="1714476"/>
            <a:ext cx="2622375" cy="2246769"/>
          </a:xfrm>
          <a:prstGeom prst="rect">
            <a:avLst/>
          </a:prstGeom>
          <a:noFill/>
        </p:spPr>
        <p:txBody>
          <a:bodyPr wrap="square" lIns="91440" tIns="45720" rIns="91440" bIns="45720" rtlCol="0" anchor="t">
            <a:spAutoFit/>
          </a:bodyPr>
          <a:lstStyle/>
          <a:p>
            <a:pPr algn="ctr"/>
            <a:r>
              <a:rPr lang="en-US" sz="1400" dirty="0">
                <a:solidFill>
                  <a:srgbClr val="28536B"/>
                </a:solidFill>
                <a:latin typeface="Open Sans" panose="020B0606030504020204" pitchFamily="34" charset="0"/>
                <a:ea typeface="Open Sans" panose="020B0606030504020204" pitchFamily="34" charset="0"/>
                <a:cs typeface="Open Sans" panose="020B0606030504020204" pitchFamily="34" charset="0"/>
              </a:rPr>
              <a:t>Finances are the primary reason why potential students would choose to enroll in a community college to later transfer to a university, with nearly two-thirds believing that community college will provide better financial aid to pay for college. </a:t>
            </a:r>
          </a:p>
        </p:txBody>
      </p:sp>
      <p:sp>
        <p:nvSpPr>
          <p:cNvPr id="9" name="Rectangle 8">
            <a:extLst>
              <a:ext uri="{FF2B5EF4-FFF2-40B4-BE49-F238E27FC236}">
                <a16:creationId xmlns:a16="http://schemas.microsoft.com/office/drawing/2014/main" id="{2AA165FF-CFDE-45D5-1D53-B7E5913B1722}"/>
              </a:ext>
            </a:extLst>
          </p:cNvPr>
          <p:cNvSpPr/>
          <p:nvPr/>
        </p:nvSpPr>
        <p:spPr>
          <a:xfrm>
            <a:off x="8806374" y="4095881"/>
            <a:ext cx="2622375" cy="2099019"/>
          </a:xfrm>
          <a:prstGeom prst="rect">
            <a:avLst/>
          </a:prstGeom>
          <a:solidFill>
            <a:srgbClr val="28536B">
              <a:alpha val="6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0" i="0" kern="1200" dirty="0">
                <a:latin typeface="Open Sans" panose="020B0606030504020204" pitchFamily="34" charset="0"/>
                <a:ea typeface="Open Sans" panose="020B0606030504020204" pitchFamily="34" charset="0"/>
                <a:cs typeface="Open Sans" panose="020B0606030504020204" pitchFamily="34" charset="0"/>
              </a:rPr>
              <a:t>K–12, colleges, and universities should consider how to better communicate costs and how potential students can increase their financial aid and decrease debt.</a:t>
            </a:r>
            <a:endParaRPr lang="en-US" sz="1200" dirty="0"/>
          </a:p>
        </p:txBody>
      </p:sp>
      <p:grpSp>
        <p:nvGrpSpPr>
          <p:cNvPr id="5" name="Group 4">
            <a:extLst>
              <a:ext uri="{FF2B5EF4-FFF2-40B4-BE49-F238E27FC236}">
                <a16:creationId xmlns:a16="http://schemas.microsoft.com/office/drawing/2014/main" id="{FE420ECD-658E-6E4B-F13A-54B3D2B1F9F8}"/>
              </a:ext>
            </a:extLst>
          </p:cNvPr>
          <p:cNvGrpSpPr/>
          <p:nvPr/>
        </p:nvGrpSpPr>
        <p:grpSpPr>
          <a:xfrm>
            <a:off x="8482810" y="3918704"/>
            <a:ext cx="663161" cy="663161"/>
            <a:chOff x="6872829" y="3748380"/>
            <a:chExt cx="663161" cy="663161"/>
          </a:xfrm>
        </p:grpSpPr>
        <p:sp>
          <p:nvSpPr>
            <p:cNvPr id="12" name="Oval 11">
              <a:extLst>
                <a:ext uri="{FF2B5EF4-FFF2-40B4-BE49-F238E27FC236}">
                  <a16:creationId xmlns:a16="http://schemas.microsoft.com/office/drawing/2014/main" id="{6AC37D09-008F-E45F-E866-842E34DAD616}"/>
                </a:ext>
              </a:extLst>
            </p:cNvPr>
            <p:cNvSpPr/>
            <p:nvPr/>
          </p:nvSpPr>
          <p:spPr>
            <a:xfrm>
              <a:off x="6872829" y="3748380"/>
              <a:ext cx="663161" cy="663161"/>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with solid fill">
              <a:extLst>
                <a:ext uri="{FF2B5EF4-FFF2-40B4-BE49-F238E27FC236}">
                  <a16:creationId xmlns:a16="http://schemas.microsoft.com/office/drawing/2014/main" id="{75D70A0C-A192-7E08-6472-E59CF620F0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3838" y="3803716"/>
              <a:ext cx="543690" cy="543690"/>
            </a:xfrm>
            <a:prstGeom prst="rect">
              <a:avLst/>
            </a:prstGeom>
          </p:spPr>
        </p:pic>
      </p:grpSp>
      <p:sp>
        <p:nvSpPr>
          <p:cNvPr id="10" name="Title 1">
            <a:extLst>
              <a:ext uri="{FF2B5EF4-FFF2-40B4-BE49-F238E27FC236}">
                <a16:creationId xmlns:a16="http://schemas.microsoft.com/office/drawing/2014/main" id="{C0C61DC1-21E2-3445-B50D-FDF4F97A33DD}"/>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44017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FAC090">
              <a:alpha val="4352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303488525"/>
              </p:ext>
            </p:extLst>
          </p:nvPr>
        </p:nvGraphicFramePr>
        <p:xfrm>
          <a:off x="552150" y="1757336"/>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341160" y="858375"/>
            <a:ext cx="10181427" cy="791966"/>
          </a:xfrm>
          <a:prstGeom prst="rect">
            <a:avLst/>
          </a:prstGeom>
        </p:spPr>
        <p:txBody>
          <a:bodyPr>
            <a:normAutofit fontScale="85000" lnSpcReduction="10000"/>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Where to Enroll if Completing a Bachelor’s Degree Only</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8806374" y="1714476"/>
            <a:ext cx="2622375" cy="2031325"/>
          </a:xfrm>
          <a:prstGeom prst="rect">
            <a:avLst/>
          </a:prstGeom>
          <a:noFill/>
        </p:spPr>
        <p:txBody>
          <a:bodyPr wrap="square" lIns="91440" tIns="45720" rIns="91440" bIns="45720" rtlCol="0" anchor="t">
            <a:spAutoFit/>
          </a:bodyPr>
          <a:lstStyle/>
          <a:p>
            <a:pPr algn="ctr"/>
            <a:r>
              <a:rPr lang="en-US" sz="1400" dirty="0">
                <a:solidFill>
                  <a:srgbClr val="28536B"/>
                </a:solidFill>
                <a:latin typeface="Open Sans" panose="020B0606030504020204" pitchFamily="34" charset="0"/>
                <a:ea typeface="Open Sans" panose="020B0606030504020204" pitchFamily="34" charset="0"/>
                <a:cs typeface="Open Sans" panose="020B0606030504020204" pitchFamily="34" charset="0"/>
              </a:rPr>
              <a:t>Participants are more likely to say someone should enroll at a CSU than a UC if they eventually want to go into a field that would allow them to begin working after completing their bachelor’s, such as teaching, business, engineering, or nursing. </a:t>
            </a:r>
          </a:p>
        </p:txBody>
      </p:sp>
      <p:sp>
        <p:nvSpPr>
          <p:cNvPr id="9" name="Rectangle 8">
            <a:extLst>
              <a:ext uri="{FF2B5EF4-FFF2-40B4-BE49-F238E27FC236}">
                <a16:creationId xmlns:a16="http://schemas.microsoft.com/office/drawing/2014/main" id="{2AA165FF-CFDE-45D5-1D53-B7E5913B1722}"/>
              </a:ext>
            </a:extLst>
          </p:cNvPr>
          <p:cNvSpPr/>
          <p:nvPr/>
        </p:nvSpPr>
        <p:spPr>
          <a:xfrm>
            <a:off x="8806374" y="3918974"/>
            <a:ext cx="2622375" cy="2449099"/>
          </a:xfrm>
          <a:prstGeom prst="rect">
            <a:avLst/>
          </a:prstGeom>
          <a:solidFill>
            <a:srgbClr val="28536B">
              <a:alpha val="6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0" i="0" kern="12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200" b="0" i="0" kern="1200" dirty="0">
                <a:latin typeface="Open Sans" panose="020B0606030504020204" pitchFamily="34" charset="0"/>
                <a:ea typeface="Open Sans" panose="020B0606030504020204" pitchFamily="34" charset="0"/>
                <a:cs typeface="Open Sans" panose="020B0606030504020204" pitchFamily="34" charset="0"/>
              </a:rPr>
              <a:t>Nearly half the potential students and parents of potential students believe community colleges are where students should enroll if they eventually want to seek their bachelor’s. Communicating the length of time it takes to complete a bachelor’s degree when starting at a community college versus a four-year college could increase enrollment.</a:t>
            </a:r>
          </a:p>
          <a:p>
            <a:pPr algn="ctr"/>
            <a:endParaRPr lang="en-US" sz="1200" dirty="0"/>
          </a:p>
        </p:txBody>
      </p:sp>
      <p:grpSp>
        <p:nvGrpSpPr>
          <p:cNvPr id="5" name="Group 4">
            <a:extLst>
              <a:ext uri="{FF2B5EF4-FFF2-40B4-BE49-F238E27FC236}">
                <a16:creationId xmlns:a16="http://schemas.microsoft.com/office/drawing/2014/main" id="{FE420ECD-658E-6E4B-F13A-54B3D2B1F9F8}"/>
              </a:ext>
            </a:extLst>
          </p:cNvPr>
          <p:cNvGrpSpPr/>
          <p:nvPr/>
        </p:nvGrpSpPr>
        <p:grpSpPr>
          <a:xfrm>
            <a:off x="8347203" y="3498072"/>
            <a:ext cx="663161" cy="663161"/>
            <a:chOff x="6872829" y="3748380"/>
            <a:chExt cx="663161" cy="663161"/>
          </a:xfrm>
        </p:grpSpPr>
        <p:sp>
          <p:nvSpPr>
            <p:cNvPr id="12" name="Oval 11">
              <a:extLst>
                <a:ext uri="{FF2B5EF4-FFF2-40B4-BE49-F238E27FC236}">
                  <a16:creationId xmlns:a16="http://schemas.microsoft.com/office/drawing/2014/main" id="{6AC37D09-008F-E45F-E866-842E34DAD616}"/>
                </a:ext>
              </a:extLst>
            </p:cNvPr>
            <p:cNvSpPr/>
            <p:nvPr/>
          </p:nvSpPr>
          <p:spPr>
            <a:xfrm>
              <a:off x="6872829" y="3748380"/>
              <a:ext cx="663161" cy="663161"/>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with solid fill">
              <a:extLst>
                <a:ext uri="{FF2B5EF4-FFF2-40B4-BE49-F238E27FC236}">
                  <a16:creationId xmlns:a16="http://schemas.microsoft.com/office/drawing/2014/main" id="{75D70A0C-A192-7E08-6472-E59CF620F0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3838" y="3803716"/>
              <a:ext cx="543690" cy="543690"/>
            </a:xfrm>
            <a:prstGeom prst="rect">
              <a:avLst/>
            </a:prstGeom>
          </p:spPr>
        </p:pic>
      </p:grpSp>
      <p:sp>
        <p:nvSpPr>
          <p:cNvPr id="10" name="Title 1">
            <a:extLst>
              <a:ext uri="{FF2B5EF4-FFF2-40B4-BE49-F238E27FC236}">
                <a16:creationId xmlns:a16="http://schemas.microsoft.com/office/drawing/2014/main" id="{EF117110-E9F5-1B0B-163C-6E1EFCBEA359}"/>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12970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FAC090">
              <a:alpha val="4352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3890555426"/>
              </p:ext>
            </p:extLst>
          </p:nvPr>
        </p:nvGraphicFramePr>
        <p:xfrm>
          <a:off x="552150" y="1757336"/>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429150" y="830048"/>
            <a:ext cx="10181427" cy="791966"/>
          </a:xfrm>
          <a:prstGeom prst="rect">
            <a:avLst/>
          </a:prstGeom>
        </p:spPr>
        <p:txBody>
          <a:bodyPr>
            <a:normAutofit fontScale="85000" lnSpcReduction="10000"/>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Where to Enroll If Completing a Post-Bachelor’s Degree</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8784441" y="1997848"/>
            <a:ext cx="2622375" cy="3785652"/>
          </a:xfrm>
          <a:prstGeom prst="rect">
            <a:avLst/>
          </a:prstGeom>
          <a:noFill/>
        </p:spPr>
        <p:txBody>
          <a:bodyPr wrap="square" lIns="91440" tIns="45720" rIns="91440" bIns="45720" rtlCol="0" anchor="t">
            <a:spAutoFit/>
          </a:bodyPr>
          <a:lstStyle/>
          <a:p>
            <a:pPr algn="ctr"/>
            <a:r>
              <a:rPr lang="en-US" sz="2000" dirty="0">
                <a:solidFill>
                  <a:srgbClr val="F55822"/>
                </a:solidFill>
                <a:latin typeface="Open Sans" panose="020B0606030504020204" pitchFamily="34" charset="0"/>
                <a:ea typeface="Open Sans" panose="020B0606030504020204" pitchFamily="34" charset="0"/>
                <a:cs typeface="Open Sans" panose="020B0606030504020204" pitchFamily="34" charset="0"/>
              </a:rPr>
              <a:t>Participants are more likely to say someone should enroll at a UC than a CSU if they eventually want to enter a field requiring post-bachelor’s education such as doctor, scientist, or lawyer.</a:t>
            </a:r>
          </a:p>
        </p:txBody>
      </p:sp>
      <p:sp>
        <p:nvSpPr>
          <p:cNvPr id="5" name="Title 1">
            <a:extLst>
              <a:ext uri="{FF2B5EF4-FFF2-40B4-BE49-F238E27FC236}">
                <a16:creationId xmlns:a16="http://schemas.microsoft.com/office/drawing/2014/main" id="{6F2D1EC8-8DE9-9BF7-8811-6CA2A6589913}"/>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99902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301E2FC-0FF9-7C2D-7165-058CB0C14D56}"/>
              </a:ext>
            </a:extLst>
          </p:cNvPr>
          <p:cNvSpPr/>
          <p:nvPr/>
        </p:nvSpPr>
        <p:spPr>
          <a:xfrm>
            <a:off x="471345" y="855419"/>
            <a:ext cx="11291505" cy="5811388"/>
          </a:xfrm>
          <a:prstGeom prst="rect">
            <a:avLst/>
          </a:prstGeom>
          <a:solidFill>
            <a:srgbClr val="28536B">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8F5AC1C8-1DC4-A914-8E63-6647D00A62F5}"/>
              </a:ext>
            </a:extLst>
          </p:cNvPr>
          <p:cNvSpPr>
            <a:spLocks noGrp="1"/>
          </p:cNvSpPr>
          <p:nvPr>
            <p:ph idx="4294967295"/>
          </p:nvPr>
        </p:nvSpPr>
        <p:spPr>
          <a:xfrm>
            <a:off x="3069583" y="2764325"/>
            <a:ext cx="2650332" cy="459760"/>
          </a:xfrm>
        </p:spPr>
        <p:txBody>
          <a:bodyPr>
            <a:noAutofit/>
          </a:bodyPr>
          <a:lstStyle/>
          <a:p>
            <a:pPr marL="0" indent="0" algn="ctr">
              <a:buNone/>
            </a:pPr>
            <a:r>
              <a:rPr lang="en-US" sz="2000">
                <a:solidFill>
                  <a:srgbClr val="28536B"/>
                </a:solidFill>
                <a:latin typeface="Open Sans" panose="020B0606030504020204" pitchFamily="34" charset="0"/>
                <a:ea typeface="Open Sans" panose="020B0606030504020204" pitchFamily="34" charset="0"/>
                <a:cs typeface="Open Sans" panose="020B0606030504020204" pitchFamily="34" charset="0"/>
              </a:rPr>
              <a:t>Must reside in San Bernardino or Riverside county</a:t>
            </a:r>
          </a:p>
          <a:p>
            <a:pPr marL="0" indent="0" algn="ctr">
              <a:buNone/>
            </a:pP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C435B2A9-9B80-EE38-10D4-535882801E03}"/>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146B4BFE-5A20-70B8-9092-72ED2F463DDE}"/>
              </a:ext>
            </a:extLst>
          </p:cNvPr>
          <p:cNvPicPr>
            <a:picLocks noChangeAspect="1"/>
          </p:cNvPicPr>
          <p:nvPr/>
        </p:nvPicPr>
        <p:blipFill>
          <a:blip r:embed="rId3"/>
          <a:stretch>
            <a:fillRect/>
          </a:stretch>
        </p:blipFill>
        <p:spPr>
          <a:xfrm>
            <a:off x="10732169" y="336884"/>
            <a:ext cx="674647" cy="682090"/>
          </a:xfrm>
          <a:prstGeom prst="rect">
            <a:avLst/>
          </a:prstGeom>
        </p:spPr>
      </p:pic>
      <p:sp>
        <p:nvSpPr>
          <p:cNvPr id="4" name="Content Placeholder 7">
            <a:extLst>
              <a:ext uri="{FF2B5EF4-FFF2-40B4-BE49-F238E27FC236}">
                <a16:creationId xmlns:a16="http://schemas.microsoft.com/office/drawing/2014/main" id="{93F3F68C-1BEE-3D01-F904-6F2D1BD64D65}"/>
              </a:ext>
            </a:extLst>
          </p:cNvPr>
          <p:cNvSpPr txBox="1">
            <a:spLocks/>
          </p:cNvSpPr>
          <p:nvPr/>
        </p:nvSpPr>
        <p:spPr>
          <a:xfrm>
            <a:off x="7222331" y="2764325"/>
            <a:ext cx="3688556" cy="4597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rgbClr val="28536B"/>
                </a:solidFill>
                <a:latin typeface="Open Sans" panose="020B0606030504020204" pitchFamily="34" charset="0"/>
                <a:ea typeface="Open Sans" panose="020B0606030504020204" pitchFamily="34" charset="0"/>
                <a:cs typeface="Open Sans" panose="020B0606030504020204" pitchFamily="34" charset="0"/>
              </a:rPr>
              <a:t>Potential student (18-35-yrs) and not currently enrolled</a:t>
            </a:r>
          </a:p>
        </p:txBody>
      </p:sp>
      <p:sp>
        <p:nvSpPr>
          <p:cNvPr id="5" name="Content Placeholder 7">
            <a:extLst>
              <a:ext uri="{FF2B5EF4-FFF2-40B4-BE49-F238E27FC236}">
                <a16:creationId xmlns:a16="http://schemas.microsoft.com/office/drawing/2014/main" id="{292CBF96-503C-4A76-4ADF-7BBCE82BFB03}"/>
              </a:ext>
            </a:extLst>
          </p:cNvPr>
          <p:cNvSpPr txBox="1">
            <a:spLocks/>
          </p:cNvSpPr>
          <p:nvPr/>
        </p:nvSpPr>
        <p:spPr>
          <a:xfrm>
            <a:off x="2723041" y="4767180"/>
            <a:ext cx="2650332" cy="7966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rgbClr val="28536B"/>
                </a:solidFill>
                <a:latin typeface="Open Sans" panose="020B0606030504020204" pitchFamily="34" charset="0"/>
                <a:ea typeface="Open Sans" panose="020B0606030504020204" pitchFamily="34" charset="0"/>
                <a:cs typeface="Open Sans" panose="020B0606030504020204" pitchFamily="34" charset="0"/>
              </a:rPr>
              <a:t>Parent (36-65-yrs) of potential student aged 13–25-yrs</a:t>
            </a:r>
          </a:p>
        </p:txBody>
      </p:sp>
      <p:sp>
        <p:nvSpPr>
          <p:cNvPr id="6" name="Content Placeholder 7">
            <a:extLst>
              <a:ext uri="{FF2B5EF4-FFF2-40B4-BE49-F238E27FC236}">
                <a16:creationId xmlns:a16="http://schemas.microsoft.com/office/drawing/2014/main" id="{1C2B10A0-906B-B496-CAD0-A3167E0D0444}"/>
              </a:ext>
            </a:extLst>
          </p:cNvPr>
          <p:cNvSpPr txBox="1">
            <a:spLocks/>
          </p:cNvSpPr>
          <p:nvPr/>
        </p:nvSpPr>
        <p:spPr>
          <a:xfrm>
            <a:off x="7743825" y="3792174"/>
            <a:ext cx="3167062" cy="221040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rgbClr val="28536B"/>
                </a:solidFill>
                <a:latin typeface="Open Sans" panose="020B0606030504020204" pitchFamily="34" charset="0"/>
                <a:ea typeface="Open Sans" panose="020B0606030504020204" pitchFamily="34" charset="0"/>
                <a:cs typeface="Open Sans" panose="020B0606030504020204" pitchFamily="34" charset="0"/>
              </a:rPr>
              <a:t>Representative sample </a:t>
            </a:r>
          </a:p>
          <a:p>
            <a:pPr marL="457200" lvl="1" indent="0" algn="ctr">
              <a:buFont typeface="Arial" panose="020B0604020202020204" pitchFamily="34" charset="0"/>
              <a:buNone/>
            </a:pPr>
            <a:r>
              <a:rPr lang="en-US" sz="1600">
                <a:solidFill>
                  <a:srgbClr val="0A7ABF"/>
                </a:solidFill>
                <a:latin typeface="Open Sans" panose="020B0606030504020204" pitchFamily="34" charset="0"/>
                <a:ea typeface="Open Sans" panose="020B0606030504020204" pitchFamily="34" charset="0"/>
                <a:cs typeface="Open Sans" panose="020B0606030504020204" pitchFamily="34" charset="0"/>
              </a:rPr>
              <a:t>Hispanic/Latinx, Race, Gender, Highest Ed completed, FAFSA (completed, incomplete, never, unfamiliar), HH income, Number of children in HH, Number of adults in HH, Living Wage (MCM)</a:t>
            </a:r>
          </a:p>
          <a:p>
            <a:pPr marL="0" indent="0" algn="ctr">
              <a:buFont typeface="Arial" panose="020B0604020202020204" pitchFamily="34" charset="0"/>
              <a:buNone/>
            </a:pPr>
            <a:endParaRPr lang="en-US">
              <a:latin typeface="Open Sans" panose="020B0606030504020204" pitchFamily="34" charset="0"/>
              <a:ea typeface="Open Sans" panose="020B0606030504020204" pitchFamily="34" charset="0"/>
              <a:cs typeface="Open Sans" panose="020B0606030504020204" pitchFamily="34" charset="0"/>
            </a:endParaRPr>
          </a:p>
        </p:txBody>
      </p:sp>
      <p:grpSp>
        <p:nvGrpSpPr>
          <p:cNvPr id="23" name="Group 22">
            <a:extLst>
              <a:ext uri="{FF2B5EF4-FFF2-40B4-BE49-F238E27FC236}">
                <a16:creationId xmlns:a16="http://schemas.microsoft.com/office/drawing/2014/main" id="{C4A5F9FB-448E-1184-EF54-C659C1C267EF}"/>
              </a:ext>
            </a:extLst>
          </p:cNvPr>
          <p:cNvGrpSpPr/>
          <p:nvPr/>
        </p:nvGrpSpPr>
        <p:grpSpPr>
          <a:xfrm>
            <a:off x="1281113" y="4444538"/>
            <a:ext cx="1441928" cy="1441928"/>
            <a:chOff x="1281113" y="4444538"/>
            <a:chExt cx="1441928" cy="1441928"/>
          </a:xfrm>
        </p:grpSpPr>
        <p:sp>
          <p:nvSpPr>
            <p:cNvPr id="10" name="Oval 9">
              <a:extLst>
                <a:ext uri="{FF2B5EF4-FFF2-40B4-BE49-F238E27FC236}">
                  <a16:creationId xmlns:a16="http://schemas.microsoft.com/office/drawing/2014/main" id="{16A0A07B-19E3-AAFC-27A2-E7EEE6373C6D}"/>
                </a:ext>
              </a:extLst>
            </p:cNvPr>
            <p:cNvSpPr/>
            <p:nvPr/>
          </p:nvSpPr>
          <p:spPr>
            <a:xfrm>
              <a:off x="1281113" y="4444538"/>
              <a:ext cx="1441928" cy="1441928"/>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Family with girl with solid fill">
              <a:extLst>
                <a:ext uri="{FF2B5EF4-FFF2-40B4-BE49-F238E27FC236}">
                  <a16:creationId xmlns:a16="http://schemas.microsoft.com/office/drawing/2014/main" id="{EFAD0FD8-20A2-346D-A9FC-B3A2EE8733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55026" y="4649424"/>
              <a:ext cx="914400" cy="914400"/>
            </a:xfrm>
            <a:prstGeom prst="rect">
              <a:avLst/>
            </a:prstGeom>
          </p:spPr>
        </p:pic>
      </p:grpSp>
      <p:grpSp>
        <p:nvGrpSpPr>
          <p:cNvPr id="22" name="Group 21">
            <a:extLst>
              <a:ext uri="{FF2B5EF4-FFF2-40B4-BE49-F238E27FC236}">
                <a16:creationId xmlns:a16="http://schemas.microsoft.com/office/drawing/2014/main" id="{10861C70-E854-9CDC-279D-40BF62136F80}"/>
              </a:ext>
            </a:extLst>
          </p:cNvPr>
          <p:cNvGrpSpPr/>
          <p:nvPr/>
        </p:nvGrpSpPr>
        <p:grpSpPr>
          <a:xfrm>
            <a:off x="1627655" y="2424906"/>
            <a:ext cx="1441928" cy="1441928"/>
            <a:chOff x="1627655" y="2424906"/>
            <a:chExt cx="1441928" cy="1441928"/>
          </a:xfrm>
        </p:grpSpPr>
        <p:sp>
          <p:nvSpPr>
            <p:cNvPr id="9" name="Oval 8">
              <a:extLst>
                <a:ext uri="{FF2B5EF4-FFF2-40B4-BE49-F238E27FC236}">
                  <a16:creationId xmlns:a16="http://schemas.microsoft.com/office/drawing/2014/main" id="{A9855D64-FB96-6156-B8E3-B7D443ECDB5E}"/>
                </a:ext>
              </a:extLst>
            </p:cNvPr>
            <p:cNvSpPr/>
            <p:nvPr/>
          </p:nvSpPr>
          <p:spPr>
            <a:xfrm>
              <a:off x="1627655" y="2424906"/>
              <a:ext cx="1441928" cy="1441928"/>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Map with pin with solid fill">
              <a:extLst>
                <a:ext uri="{FF2B5EF4-FFF2-40B4-BE49-F238E27FC236}">
                  <a16:creationId xmlns:a16="http://schemas.microsoft.com/office/drawing/2014/main" id="{4BE594B5-602D-FAF8-F9E1-E98F008D7E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91419" y="2623404"/>
              <a:ext cx="914400" cy="914400"/>
            </a:xfrm>
            <a:prstGeom prst="rect">
              <a:avLst/>
            </a:prstGeom>
          </p:spPr>
        </p:pic>
      </p:grpSp>
      <p:grpSp>
        <p:nvGrpSpPr>
          <p:cNvPr id="24" name="Group 23">
            <a:extLst>
              <a:ext uri="{FF2B5EF4-FFF2-40B4-BE49-F238E27FC236}">
                <a16:creationId xmlns:a16="http://schemas.microsoft.com/office/drawing/2014/main" id="{198DD469-438A-0D48-447D-EAAB3FFE8C40}"/>
              </a:ext>
            </a:extLst>
          </p:cNvPr>
          <p:cNvGrpSpPr/>
          <p:nvPr/>
        </p:nvGrpSpPr>
        <p:grpSpPr>
          <a:xfrm>
            <a:off x="8227177" y="1307485"/>
            <a:ext cx="1441928" cy="1441928"/>
            <a:chOff x="8227177" y="1307485"/>
            <a:chExt cx="1441928" cy="1441928"/>
          </a:xfrm>
        </p:grpSpPr>
        <p:sp>
          <p:nvSpPr>
            <p:cNvPr id="12" name="Oval 11">
              <a:extLst>
                <a:ext uri="{FF2B5EF4-FFF2-40B4-BE49-F238E27FC236}">
                  <a16:creationId xmlns:a16="http://schemas.microsoft.com/office/drawing/2014/main" id="{DEAB908F-2EFC-B530-3E18-E8E258F438DD}"/>
                </a:ext>
              </a:extLst>
            </p:cNvPr>
            <p:cNvSpPr/>
            <p:nvPr/>
          </p:nvSpPr>
          <p:spPr>
            <a:xfrm>
              <a:off x="8227177" y="1307485"/>
              <a:ext cx="1441928" cy="1441928"/>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School boy with solid fill">
              <a:extLst>
                <a:ext uri="{FF2B5EF4-FFF2-40B4-BE49-F238E27FC236}">
                  <a16:creationId xmlns:a16="http://schemas.microsoft.com/office/drawing/2014/main" id="{99B16029-BC0C-9AB3-44C5-4BC6F7BA10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90941" y="1565881"/>
              <a:ext cx="914400" cy="914400"/>
            </a:xfrm>
            <a:prstGeom prst="rect">
              <a:avLst/>
            </a:prstGeom>
          </p:spPr>
        </p:pic>
      </p:grpSp>
      <p:pic>
        <p:nvPicPr>
          <p:cNvPr id="19" name="Graphic 18" descr="Woman outline">
            <a:extLst>
              <a:ext uri="{FF2B5EF4-FFF2-40B4-BE49-F238E27FC236}">
                <a16:creationId xmlns:a16="http://schemas.microsoft.com/office/drawing/2014/main" id="{727820BB-46ED-E87A-7F52-28285110CCC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92209" y="4649424"/>
            <a:ext cx="914400" cy="914400"/>
          </a:xfrm>
          <a:prstGeom prst="rect">
            <a:avLst/>
          </a:prstGeom>
        </p:spPr>
      </p:pic>
      <p:grpSp>
        <p:nvGrpSpPr>
          <p:cNvPr id="25" name="Group 24">
            <a:extLst>
              <a:ext uri="{FF2B5EF4-FFF2-40B4-BE49-F238E27FC236}">
                <a16:creationId xmlns:a16="http://schemas.microsoft.com/office/drawing/2014/main" id="{C10E2229-AF6F-2C59-9BB9-9EB3A451F9B4}"/>
              </a:ext>
            </a:extLst>
          </p:cNvPr>
          <p:cNvGrpSpPr/>
          <p:nvPr/>
        </p:nvGrpSpPr>
        <p:grpSpPr>
          <a:xfrm>
            <a:off x="6853913" y="4430177"/>
            <a:ext cx="1441928" cy="1441928"/>
            <a:chOff x="6853913" y="4430177"/>
            <a:chExt cx="1441928" cy="1441928"/>
          </a:xfrm>
        </p:grpSpPr>
        <p:sp>
          <p:nvSpPr>
            <p:cNvPr id="13" name="Oval 12">
              <a:extLst>
                <a:ext uri="{FF2B5EF4-FFF2-40B4-BE49-F238E27FC236}">
                  <a16:creationId xmlns:a16="http://schemas.microsoft.com/office/drawing/2014/main" id="{DB3441CD-1D6D-E6AF-3E4B-343A7DEA0A61}"/>
                </a:ext>
              </a:extLst>
            </p:cNvPr>
            <p:cNvSpPr/>
            <p:nvPr/>
          </p:nvSpPr>
          <p:spPr>
            <a:xfrm>
              <a:off x="6853913" y="4430177"/>
              <a:ext cx="1441928" cy="1441928"/>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Man with solid fill">
              <a:extLst>
                <a:ext uri="{FF2B5EF4-FFF2-40B4-BE49-F238E27FC236}">
                  <a16:creationId xmlns:a16="http://schemas.microsoft.com/office/drawing/2014/main" id="{DE591E03-0733-C3E2-DB62-F925C19BE8C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01940" y="4649424"/>
              <a:ext cx="914400" cy="914400"/>
            </a:xfrm>
            <a:prstGeom prst="rect">
              <a:avLst/>
            </a:prstGeom>
          </p:spPr>
        </p:pic>
      </p:grpSp>
      <p:pic>
        <p:nvPicPr>
          <p:cNvPr id="30" name="Graphic 29" descr="Checkmark with solid fill">
            <a:extLst>
              <a:ext uri="{FF2B5EF4-FFF2-40B4-BE49-F238E27FC236}">
                <a16:creationId xmlns:a16="http://schemas.microsoft.com/office/drawing/2014/main" id="{003828DB-B4A3-0C0D-F256-34090075081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92079" y="2398828"/>
            <a:ext cx="416156" cy="416156"/>
          </a:xfrm>
          <a:prstGeom prst="rect">
            <a:avLst/>
          </a:prstGeom>
        </p:spPr>
      </p:pic>
      <p:pic>
        <p:nvPicPr>
          <p:cNvPr id="31" name="Graphic 30" descr="Checkmark with solid fill">
            <a:extLst>
              <a:ext uri="{FF2B5EF4-FFF2-40B4-BE49-F238E27FC236}">
                <a16:creationId xmlns:a16="http://schemas.microsoft.com/office/drawing/2014/main" id="{092B1DA5-F632-D6B4-62BC-A93B76529D0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62236" y="4260263"/>
            <a:ext cx="416156" cy="416156"/>
          </a:xfrm>
          <a:prstGeom prst="rect">
            <a:avLst/>
          </a:prstGeom>
        </p:spPr>
      </p:pic>
      <p:pic>
        <p:nvPicPr>
          <p:cNvPr id="32" name="Graphic 31" descr="Checkmark with solid fill">
            <a:extLst>
              <a:ext uri="{FF2B5EF4-FFF2-40B4-BE49-F238E27FC236}">
                <a16:creationId xmlns:a16="http://schemas.microsoft.com/office/drawing/2014/main" id="{8558067F-0EE1-9CAB-F710-97F95F2697E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35520" y="2691443"/>
            <a:ext cx="416156" cy="416156"/>
          </a:xfrm>
          <a:prstGeom prst="rect">
            <a:avLst/>
          </a:prstGeom>
        </p:spPr>
      </p:pic>
      <p:pic>
        <p:nvPicPr>
          <p:cNvPr id="33" name="Graphic 32" descr="Checkmark with solid fill">
            <a:extLst>
              <a:ext uri="{FF2B5EF4-FFF2-40B4-BE49-F238E27FC236}">
                <a16:creationId xmlns:a16="http://schemas.microsoft.com/office/drawing/2014/main" id="{207BE7DF-EAC2-83CD-25DC-5385C9F4EA4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535747" y="3741146"/>
            <a:ext cx="416156" cy="416156"/>
          </a:xfrm>
          <a:prstGeom prst="rect">
            <a:avLst/>
          </a:prstGeom>
        </p:spPr>
      </p:pic>
      <p:sp>
        <p:nvSpPr>
          <p:cNvPr id="7" name="Title 1">
            <a:extLst>
              <a:ext uri="{FF2B5EF4-FFF2-40B4-BE49-F238E27FC236}">
                <a16:creationId xmlns:a16="http://schemas.microsoft.com/office/drawing/2014/main" id="{6979460C-B676-471D-FA3A-6DC3ACC815E7}"/>
              </a:ext>
            </a:extLst>
          </p:cNvPr>
          <p:cNvSpPr txBox="1">
            <a:spLocks/>
          </p:cNvSpPr>
          <p:nvPr/>
        </p:nvSpPr>
        <p:spPr>
          <a:xfrm>
            <a:off x="429148" y="782365"/>
            <a:ext cx="7334250" cy="127000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STUDY GENERAL REQUIREMENTS</a:t>
            </a:r>
          </a:p>
        </p:txBody>
      </p:sp>
    </p:spTree>
    <p:extLst>
      <p:ext uri="{BB962C8B-B14F-4D97-AF65-F5344CB8AC3E}">
        <p14:creationId xmlns:p14="http://schemas.microsoft.com/office/powerpoint/2010/main" val="1906081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D6F3AB-DF18-0346-A20C-9FC8C7DD54A0}"/>
              </a:ext>
            </a:extLst>
          </p:cNvPr>
          <p:cNvSpPr/>
          <p:nvPr/>
        </p:nvSpPr>
        <p:spPr>
          <a:xfrm>
            <a:off x="334647" y="855419"/>
            <a:ext cx="11495366" cy="5811388"/>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8FAFE-3672-B8FE-3220-0F3B57568FB6}"/>
              </a:ext>
            </a:extLst>
          </p:cNvPr>
          <p:cNvSpPr>
            <a:spLocks noGrp="1"/>
          </p:cNvSpPr>
          <p:nvPr>
            <p:ph type="title" idx="4294967295"/>
          </p:nvPr>
        </p:nvSpPr>
        <p:spPr>
          <a:xfrm>
            <a:off x="1646237" y="1994826"/>
            <a:ext cx="8899525" cy="2593975"/>
          </a:xfrm>
        </p:spPr>
        <p:txBody>
          <a:bodyPr>
            <a:normAutofit/>
          </a:bodyPr>
          <a:lstStyle/>
          <a:p>
            <a:pPr algn="ctr"/>
            <a:r>
              <a:rPr lang="en-US" sz="4800" dirty="0">
                <a:solidFill>
                  <a:srgbClr val="0A7ABF"/>
                </a:solidFill>
                <a:latin typeface="Open Sans" panose="020B0606030504020204" pitchFamily="34" charset="0"/>
                <a:ea typeface="Open Sans" panose="020B0606030504020204" pitchFamily="34" charset="0"/>
                <a:cs typeface="Open Sans" panose="020B0606030504020204" pitchFamily="34" charset="0"/>
              </a:rPr>
              <a:t>Local Impact</a:t>
            </a:r>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sp>
        <p:nvSpPr>
          <p:cNvPr id="8" name="Oval 7">
            <a:extLst>
              <a:ext uri="{FF2B5EF4-FFF2-40B4-BE49-F238E27FC236}">
                <a16:creationId xmlns:a16="http://schemas.microsoft.com/office/drawing/2014/main" id="{521D915C-94EE-D7D6-1E7E-41028055FF39}"/>
              </a:ext>
            </a:extLst>
          </p:cNvPr>
          <p:cNvSpPr/>
          <p:nvPr/>
        </p:nvSpPr>
        <p:spPr>
          <a:xfrm>
            <a:off x="5365062" y="3220933"/>
            <a:ext cx="1434535" cy="1434535"/>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2BCC4028-062E-C846-F645-CDB518F03E25}"/>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Map with pin with solid fill">
            <a:extLst>
              <a:ext uri="{FF2B5EF4-FFF2-40B4-BE49-F238E27FC236}">
                <a16:creationId xmlns:a16="http://schemas.microsoft.com/office/drawing/2014/main" id="{DEAAE602-9366-0D27-B869-E41CB20A15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799" y="3429000"/>
            <a:ext cx="914400" cy="914400"/>
          </a:xfrm>
          <a:prstGeom prst="rect">
            <a:avLst/>
          </a:prstGeom>
        </p:spPr>
      </p:pic>
    </p:spTree>
    <p:extLst>
      <p:ext uri="{BB962C8B-B14F-4D97-AF65-F5344CB8AC3E}">
        <p14:creationId xmlns:p14="http://schemas.microsoft.com/office/powerpoint/2010/main" val="1286806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DC622-6A0D-EA6E-9F69-21005B203903}"/>
              </a:ext>
            </a:extLst>
          </p:cNvPr>
          <p:cNvSpPr>
            <a:spLocks noGrp="1"/>
          </p:cNvSpPr>
          <p:nvPr>
            <p:ph idx="4294967295"/>
          </p:nvPr>
        </p:nvSpPr>
        <p:spPr>
          <a:xfrm>
            <a:off x="748145" y="976927"/>
            <a:ext cx="10695709" cy="782572"/>
          </a:xfrm>
        </p:spPr>
        <p:txBody>
          <a:bodyPr vert="horz" lIns="91440" tIns="45720" rIns="91440" bIns="45720" rtlCol="0" anchor="t">
            <a:noAutofit/>
          </a:bodyPr>
          <a:lstStyle/>
          <a:p>
            <a:pPr marL="0" indent="0">
              <a:buNone/>
            </a:pPr>
            <a:r>
              <a:rPr lang="en-US" dirty="0">
                <a:solidFill>
                  <a:srgbClr val="F55822"/>
                </a:solidFill>
                <a:latin typeface="Open Sans" panose="020B0606030504020204" pitchFamily="34" charset="0"/>
                <a:ea typeface="Open Sans" panose="020B0606030504020204" pitchFamily="34" charset="0"/>
                <a:cs typeface="Open Sans" panose="020B0606030504020204" pitchFamily="34" charset="0"/>
              </a:rPr>
              <a:t>When we asked participants about where it is better to live while attending college or university…</a:t>
            </a:r>
          </a:p>
          <a:p>
            <a:pPr marL="0" indent="0">
              <a:buNone/>
            </a:pPr>
            <a:endParaRPr lang="en-US" dirty="0">
              <a:solidFill>
                <a:srgbClr val="F5582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solidFill>
                <a:srgbClr val="F5582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E48F06CC-7CAB-5530-77DA-04E99CB1050A}"/>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D0663A84-A171-7947-D761-A74CA865A32F}"/>
              </a:ext>
            </a:extLst>
          </p:cNvPr>
          <p:cNvPicPr>
            <a:picLocks noChangeAspect="1"/>
          </p:cNvPicPr>
          <p:nvPr/>
        </p:nvPicPr>
        <p:blipFill>
          <a:blip r:embed="rId3"/>
          <a:stretch>
            <a:fillRect/>
          </a:stretch>
        </p:blipFill>
        <p:spPr>
          <a:xfrm>
            <a:off x="10732169" y="336884"/>
            <a:ext cx="674647" cy="682090"/>
          </a:xfrm>
          <a:prstGeom prst="rect">
            <a:avLst/>
          </a:prstGeom>
        </p:spPr>
      </p:pic>
      <p:sp>
        <p:nvSpPr>
          <p:cNvPr id="5" name="Rectangle 4">
            <a:extLst>
              <a:ext uri="{FF2B5EF4-FFF2-40B4-BE49-F238E27FC236}">
                <a16:creationId xmlns:a16="http://schemas.microsoft.com/office/drawing/2014/main" id="{3B2C7F72-FFF3-831C-6EC4-60DEE3571785}"/>
              </a:ext>
            </a:extLst>
          </p:cNvPr>
          <p:cNvSpPr/>
          <p:nvPr/>
        </p:nvSpPr>
        <p:spPr>
          <a:xfrm>
            <a:off x="1623058" y="5058846"/>
            <a:ext cx="9406289" cy="1015795"/>
          </a:xfrm>
          <a:prstGeom prst="rect">
            <a:avLst/>
          </a:prstGeom>
          <a:solidFill>
            <a:srgbClr val="0A7A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5BD77E3C-DBB1-D3F9-0641-64D42B1163DD}"/>
              </a:ext>
            </a:extLst>
          </p:cNvPr>
          <p:cNvSpPr/>
          <p:nvPr/>
        </p:nvSpPr>
        <p:spPr>
          <a:xfrm>
            <a:off x="1623058" y="3598556"/>
            <a:ext cx="9406289" cy="1040109"/>
          </a:xfrm>
          <a:prstGeom prst="rect">
            <a:avLst/>
          </a:prstGeom>
          <a:solidFill>
            <a:srgbClr val="2853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FE039C74-5DAF-96E0-5EBB-DB934422D391}"/>
              </a:ext>
            </a:extLst>
          </p:cNvPr>
          <p:cNvSpPr/>
          <p:nvPr/>
        </p:nvSpPr>
        <p:spPr>
          <a:xfrm>
            <a:off x="1623058" y="2138266"/>
            <a:ext cx="9406289" cy="1040109"/>
          </a:xfrm>
          <a:prstGeom prst="rect">
            <a:avLst/>
          </a:prstGeom>
          <a:solidFill>
            <a:srgbClr val="85C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 name="Oval 7">
            <a:extLst>
              <a:ext uri="{FF2B5EF4-FFF2-40B4-BE49-F238E27FC236}">
                <a16:creationId xmlns:a16="http://schemas.microsoft.com/office/drawing/2014/main" id="{BA98E9F3-3D26-1DFF-CA25-3DF0644CA138}"/>
              </a:ext>
            </a:extLst>
          </p:cNvPr>
          <p:cNvSpPr/>
          <p:nvPr/>
        </p:nvSpPr>
        <p:spPr>
          <a:xfrm>
            <a:off x="1177892" y="1953048"/>
            <a:ext cx="1278887" cy="1278887"/>
          </a:xfrm>
          <a:prstGeom prst="ellipse">
            <a:avLst/>
          </a:prstGeom>
          <a:solidFill>
            <a:srgbClr val="EB85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8C9B3CB-7BA2-567E-D6CE-F596254C0960}"/>
              </a:ext>
            </a:extLst>
          </p:cNvPr>
          <p:cNvSpPr/>
          <p:nvPr/>
        </p:nvSpPr>
        <p:spPr>
          <a:xfrm>
            <a:off x="1177894" y="4965120"/>
            <a:ext cx="1278887" cy="1278887"/>
          </a:xfrm>
          <a:prstGeom prst="ellipse">
            <a:avLst/>
          </a:prstGeom>
          <a:solidFill>
            <a:srgbClr val="EB85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3E930F8A-4272-309D-80B5-FFD47867E8E2}"/>
              </a:ext>
            </a:extLst>
          </p:cNvPr>
          <p:cNvSpPr txBox="1">
            <a:spLocks/>
          </p:cNvSpPr>
          <p:nvPr/>
        </p:nvSpPr>
        <p:spPr>
          <a:xfrm>
            <a:off x="2247901" y="2489529"/>
            <a:ext cx="8484267" cy="78257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Half the participants believed it is better to live at home while attending.</a:t>
            </a:r>
          </a:p>
        </p:txBody>
      </p:sp>
      <p:sp>
        <p:nvSpPr>
          <p:cNvPr id="12" name="Content Placeholder 2">
            <a:extLst>
              <a:ext uri="{FF2B5EF4-FFF2-40B4-BE49-F238E27FC236}">
                <a16:creationId xmlns:a16="http://schemas.microsoft.com/office/drawing/2014/main" id="{5286F60C-98B7-8853-885C-2B117FA2B23B}"/>
              </a:ext>
            </a:extLst>
          </p:cNvPr>
          <p:cNvSpPr txBox="1">
            <a:spLocks/>
          </p:cNvSpPr>
          <p:nvPr/>
        </p:nvSpPr>
        <p:spPr>
          <a:xfrm>
            <a:off x="2247901" y="3762772"/>
            <a:ext cx="8484267" cy="78257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 fourth believed it is better to be a short drive from home but living separately in a dorm or apartment.</a:t>
            </a:r>
          </a:p>
        </p:txBody>
      </p:sp>
      <p:sp>
        <p:nvSpPr>
          <p:cNvPr id="13" name="Content Placeholder 2">
            <a:extLst>
              <a:ext uri="{FF2B5EF4-FFF2-40B4-BE49-F238E27FC236}">
                <a16:creationId xmlns:a16="http://schemas.microsoft.com/office/drawing/2014/main" id="{887DE63C-6E4E-FC07-B388-9053B80DB088}"/>
              </a:ext>
            </a:extLst>
          </p:cNvPr>
          <p:cNvSpPr txBox="1">
            <a:spLocks/>
          </p:cNvSpPr>
          <p:nvPr/>
        </p:nvSpPr>
        <p:spPr>
          <a:xfrm>
            <a:off x="2247901" y="5292069"/>
            <a:ext cx="8484267" cy="782572"/>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Only one in nine (11.76%) said it was better to live away from his or her current neighborhood/city (4.46%) or away from the Inland Empire (7.30%).</a:t>
            </a:r>
          </a:p>
        </p:txBody>
      </p:sp>
      <p:sp>
        <p:nvSpPr>
          <p:cNvPr id="9" name="Oval 8">
            <a:extLst>
              <a:ext uri="{FF2B5EF4-FFF2-40B4-BE49-F238E27FC236}">
                <a16:creationId xmlns:a16="http://schemas.microsoft.com/office/drawing/2014/main" id="{4D5DF77A-0976-8B7E-97B4-025177675D78}"/>
              </a:ext>
            </a:extLst>
          </p:cNvPr>
          <p:cNvSpPr/>
          <p:nvPr/>
        </p:nvSpPr>
        <p:spPr>
          <a:xfrm>
            <a:off x="1177893" y="3447652"/>
            <a:ext cx="1278887" cy="1278887"/>
          </a:xfrm>
          <a:prstGeom prst="ellipse">
            <a:avLst/>
          </a:prstGeom>
          <a:solidFill>
            <a:srgbClr val="EB85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House with solid fill">
            <a:extLst>
              <a:ext uri="{FF2B5EF4-FFF2-40B4-BE49-F238E27FC236}">
                <a16:creationId xmlns:a16="http://schemas.microsoft.com/office/drawing/2014/main" id="{0E508AA0-7182-A646-F193-732B3E14DB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60135" y="2070426"/>
            <a:ext cx="914400" cy="914400"/>
          </a:xfrm>
          <a:prstGeom prst="rect">
            <a:avLst/>
          </a:prstGeom>
        </p:spPr>
      </p:pic>
      <p:pic>
        <p:nvPicPr>
          <p:cNvPr id="23" name="Graphic 22" descr="Building with solid fill">
            <a:extLst>
              <a:ext uri="{FF2B5EF4-FFF2-40B4-BE49-F238E27FC236}">
                <a16:creationId xmlns:a16="http://schemas.microsoft.com/office/drawing/2014/main" id="{64969296-893B-9C06-BB15-21F4DA9F3A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60135" y="3609873"/>
            <a:ext cx="914400" cy="914400"/>
          </a:xfrm>
          <a:prstGeom prst="rect">
            <a:avLst/>
          </a:prstGeom>
        </p:spPr>
      </p:pic>
      <p:pic>
        <p:nvPicPr>
          <p:cNvPr id="25" name="Graphic 24" descr="Flip Flops with solid fill">
            <a:extLst>
              <a:ext uri="{FF2B5EF4-FFF2-40B4-BE49-F238E27FC236}">
                <a16:creationId xmlns:a16="http://schemas.microsoft.com/office/drawing/2014/main" id="{7D279A61-55EF-7D20-3573-EB95938AD1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810301" y="1081785"/>
            <a:ext cx="914400" cy="914400"/>
          </a:xfrm>
          <a:prstGeom prst="rect">
            <a:avLst/>
          </a:prstGeom>
        </p:spPr>
      </p:pic>
      <p:pic>
        <p:nvPicPr>
          <p:cNvPr id="27" name="Graphic 26" descr="Road with solid fill">
            <a:extLst>
              <a:ext uri="{FF2B5EF4-FFF2-40B4-BE49-F238E27FC236}">
                <a16:creationId xmlns:a16="http://schemas.microsoft.com/office/drawing/2014/main" id="{16A69118-78F6-283B-C432-885AEDC2529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33501" y="5109543"/>
            <a:ext cx="914400" cy="914400"/>
          </a:xfrm>
          <a:prstGeom prst="rect">
            <a:avLst/>
          </a:prstGeom>
        </p:spPr>
      </p:pic>
      <p:sp>
        <p:nvSpPr>
          <p:cNvPr id="14" name="Title 1">
            <a:extLst>
              <a:ext uri="{FF2B5EF4-FFF2-40B4-BE49-F238E27FC236}">
                <a16:creationId xmlns:a16="http://schemas.microsoft.com/office/drawing/2014/main" id="{8D3C6A23-AFB9-4785-0418-08F21EC288AB}"/>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4403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D9B989">
              <a:alpha val="4352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1413087046"/>
              </p:ext>
            </p:extLst>
          </p:nvPr>
        </p:nvGraphicFramePr>
        <p:xfrm>
          <a:off x="552150" y="1757336"/>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471345" y="805324"/>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UCR and CSUSB Are Top Considerations</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8811642" y="2537494"/>
            <a:ext cx="2622375" cy="2246769"/>
          </a:xfrm>
          <a:prstGeom prst="rect">
            <a:avLst/>
          </a:prstGeom>
          <a:noFill/>
        </p:spPr>
        <p:txBody>
          <a:bodyPr wrap="square" lIns="91440" tIns="45720" rIns="91440" bIns="45720" rtlCol="0" anchor="t">
            <a:spAutoFit/>
          </a:bodyPr>
          <a:lstStyle/>
          <a:p>
            <a:pPr algn="ctr"/>
            <a:r>
              <a:rPr lang="en-US" sz="2000" dirty="0">
                <a:solidFill>
                  <a:srgbClr val="F55822"/>
                </a:solidFill>
                <a:latin typeface="Open Sans" panose="020B0606030504020204" pitchFamily="34" charset="0"/>
                <a:ea typeface="Open Sans" panose="020B0606030504020204" pitchFamily="34" charset="0"/>
                <a:cs typeface="Open Sans" panose="020B0606030504020204" pitchFamily="34" charset="0"/>
              </a:rPr>
              <a:t>UCR and CSUSB are the top consideration with more than half considering UCR and nearly as many considering CSUSB.</a:t>
            </a:r>
          </a:p>
        </p:txBody>
      </p:sp>
      <p:sp>
        <p:nvSpPr>
          <p:cNvPr id="5" name="Title 1">
            <a:extLst>
              <a:ext uri="{FF2B5EF4-FFF2-40B4-BE49-F238E27FC236}">
                <a16:creationId xmlns:a16="http://schemas.microsoft.com/office/drawing/2014/main" id="{E94296D6-F9BE-E5D4-DF86-F6A983E39AA7}"/>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16560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D9B989">
              <a:alpha val="4352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3232253075"/>
              </p:ext>
            </p:extLst>
          </p:nvPr>
        </p:nvGraphicFramePr>
        <p:xfrm>
          <a:off x="552150" y="1757336"/>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75371" y="799420"/>
            <a:ext cx="10181427" cy="791966"/>
          </a:xfrm>
          <a:prstGeom prst="rect">
            <a:avLst/>
          </a:prstGeom>
        </p:spPr>
        <p:txBody>
          <a:bodyPr>
            <a:normAutofit fontScale="92500"/>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Why Choose a University Outside the Inland Empire</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8784441" y="1933892"/>
            <a:ext cx="2622375" cy="4093428"/>
          </a:xfrm>
          <a:prstGeom prst="rect">
            <a:avLst/>
          </a:prstGeom>
          <a:noFill/>
        </p:spPr>
        <p:txBody>
          <a:bodyPr wrap="square" lIns="91440" tIns="45720" rIns="91440" bIns="45720" rtlCol="0" anchor="t">
            <a:spAutoFit/>
          </a:bodyPr>
          <a:lstStyle/>
          <a:p>
            <a:pPr algn="ctr"/>
            <a:r>
              <a:rPr lang="en-US" sz="2000" dirty="0">
                <a:solidFill>
                  <a:srgbClr val="F55822"/>
                </a:solidFill>
                <a:latin typeface="Open Sans" panose="020B0606030504020204" pitchFamily="34" charset="0"/>
                <a:ea typeface="Open Sans" panose="020B0606030504020204" pitchFamily="34" charset="0"/>
                <a:cs typeface="Open Sans" panose="020B0606030504020204" pitchFamily="34" charset="0"/>
              </a:rPr>
              <a:t>Of the participants who indicated they (or their child) have/would consider a university outside the </a:t>
            </a:r>
            <a:r>
              <a:rPr lang="en-US" sz="2000">
                <a:solidFill>
                  <a:srgbClr val="F55822"/>
                </a:solidFill>
                <a:latin typeface="Open Sans" panose="020B0606030504020204" pitchFamily="34" charset="0"/>
                <a:ea typeface="Open Sans" panose="020B0606030504020204" pitchFamily="34" charset="0"/>
                <a:cs typeface="Open Sans" panose="020B0606030504020204" pitchFamily="34" charset="0"/>
              </a:rPr>
              <a:t>Inland Empire, </a:t>
            </a:r>
            <a:r>
              <a:rPr lang="en-US" sz="2000" dirty="0">
                <a:solidFill>
                  <a:srgbClr val="F55822"/>
                </a:solidFill>
                <a:latin typeface="Open Sans" panose="020B0606030504020204" pitchFamily="34" charset="0"/>
                <a:ea typeface="Open Sans" panose="020B0606030504020204" pitchFamily="34" charset="0"/>
                <a:cs typeface="Open Sans" panose="020B0606030504020204" pitchFamily="34" charset="0"/>
              </a:rPr>
              <a:t>we see a mix of reasons. The most common is “I think universities are better outside the Inland Empire.”</a:t>
            </a:r>
          </a:p>
        </p:txBody>
      </p:sp>
      <p:sp>
        <p:nvSpPr>
          <p:cNvPr id="5" name="Title 1">
            <a:extLst>
              <a:ext uri="{FF2B5EF4-FFF2-40B4-BE49-F238E27FC236}">
                <a16:creationId xmlns:a16="http://schemas.microsoft.com/office/drawing/2014/main" id="{EAE7CE5A-70A8-38CF-7D60-D9B226337566}"/>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77829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8B0792-9E0E-FA40-8669-3E58B345470C}"/>
              </a:ext>
            </a:extLst>
          </p:cNvPr>
          <p:cNvSpPr>
            <a:spLocks noGrp="1"/>
          </p:cNvSpPr>
          <p:nvPr>
            <p:ph idx="4294967295"/>
          </p:nvPr>
        </p:nvSpPr>
        <p:spPr>
          <a:xfrm>
            <a:off x="726789" y="834828"/>
            <a:ext cx="10656988" cy="1035536"/>
          </a:xfrm>
        </p:spPr>
        <p:txBody>
          <a:bodyPr>
            <a:normAutofit/>
          </a:bodyPr>
          <a:lstStyle/>
          <a:p>
            <a:pPr marL="0" indent="0">
              <a:buNone/>
            </a:pPr>
            <a:r>
              <a:rPr lang="en-US" sz="2800" b="1">
                <a:solidFill>
                  <a:srgbClr val="0A7ABF"/>
                </a:solidFill>
                <a:latin typeface="Open Sans" panose="020B0606030504020204" pitchFamily="34" charset="0"/>
                <a:ea typeface="Open Sans" panose="020B0606030504020204" pitchFamily="34" charset="0"/>
                <a:cs typeface="Open Sans" panose="020B0606030504020204" pitchFamily="34" charset="0"/>
              </a:rPr>
              <a:t>Recommended </a:t>
            </a:r>
            <a:r>
              <a:rPr lang="en-US" sz="2800">
                <a:solidFill>
                  <a:srgbClr val="F55822"/>
                </a:solidFill>
                <a:latin typeface="Open Sans" panose="020B0606030504020204" pitchFamily="34" charset="0"/>
                <a:ea typeface="Open Sans" panose="020B0606030504020204" pitchFamily="34" charset="0"/>
                <a:cs typeface="Open Sans" panose="020B0606030504020204" pitchFamily="34" charset="0"/>
              </a:rPr>
              <a:t>Action Items </a:t>
            </a:r>
            <a:r>
              <a:rPr lang="en-US" sz="2800" b="1">
                <a:solidFill>
                  <a:srgbClr val="0A7ABF"/>
                </a:solidFill>
                <a:latin typeface="Open Sans" panose="020B0606030504020204" pitchFamily="34" charset="0"/>
                <a:ea typeface="Open Sans" panose="020B0606030504020204" pitchFamily="34" charset="0"/>
                <a:cs typeface="Open Sans" panose="020B0606030504020204" pitchFamily="34" charset="0"/>
              </a:rPr>
              <a:t>to positively impact college-going in the IE</a:t>
            </a:r>
            <a:endParaRPr lang="en-US" sz="280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7D4C76DF-1EE7-2CC8-31CE-64B282B74F3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00925278-FCA6-0796-6353-0B326C3EFACA}"/>
              </a:ext>
            </a:extLst>
          </p:cNvPr>
          <p:cNvPicPr>
            <a:picLocks noChangeAspect="1"/>
          </p:cNvPicPr>
          <p:nvPr/>
        </p:nvPicPr>
        <p:blipFill>
          <a:blip r:embed="rId3"/>
          <a:stretch>
            <a:fillRect/>
          </a:stretch>
        </p:blipFill>
        <p:spPr>
          <a:xfrm>
            <a:off x="10732169" y="336884"/>
            <a:ext cx="674647" cy="682090"/>
          </a:xfrm>
          <a:prstGeom prst="rect">
            <a:avLst/>
          </a:prstGeom>
        </p:spPr>
      </p:pic>
      <p:sp>
        <p:nvSpPr>
          <p:cNvPr id="5" name="Rectangle 4">
            <a:extLst>
              <a:ext uri="{FF2B5EF4-FFF2-40B4-BE49-F238E27FC236}">
                <a16:creationId xmlns:a16="http://schemas.microsoft.com/office/drawing/2014/main" id="{54C481A0-1C7C-9994-AEB4-B6A45179A53D}"/>
              </a:ext>
            </a:extLst>
          </p:cNvPr>
          <p:cNvSpPr/>
          <p:nvPr/>
        </p:nvSpPr>
        <p:spPr>
          <a:xfrm>
            <a:off x="470695" y="2614027"/>
            <a:ext cx="2754923" cy="3762878"/>
          </a:xfrm>
          <a:prstGeom prst="rect">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24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400" b="1" i="0" kern="1200" dirty="0">
                <a:solidFill>
                  <a:schemeClr val="bg1"/>
                </a:solidFill>
                <a:latin typeface="Open Sans"/>
                <a:ea typeface="Open Sans"/>
                <a:cs typeface="Open Sans"/>
              </a:rPr>
              <a:t>HIGHLIGHT</a:t>
            </a:r>
          </a:p>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sz="1800" dirty="0">
                <a:latin typeface="Neue Haas Grotesk Text Pro"/>
              </a:rPr>
              <a:t>How</a:t>
            </a:r>
            <a:r>
              <a:rPr lang="en-US" sz="1800" dirty="0"/>
              <a:t> higher ed </a:t>
            </a:r>
            <a:r>
              <a:rPr lang="en-US" sz="1800" dirty="0">
                <a:latin typeface="Neue Haas Grotesk Text Pro"/>
              </a:rPr>
              <a:t>improves</a:t>
            </a:r>
            <a:r>
              <a:rPr lang="en-US" sz="1800" dirty="0"/>
              <a:t> job prospects – we must better communicate potential </a:t>
            </a:r>
            <a:r>
              <a:rPr lang="en-US" sz="1800" dirty="0">
                <a:latin typeface="Neue Haas Grotesk Text Pro"/>
              </a:rPr>
              <a:t>career pathways.</a:t>
            </a:r>
            <a:r>
              <a:rPr lang="en-US" dirty="0"/>
              <a:t> </a:t>
            </a:r>
            <a:br>
              <a:rPr lang="en-US" dirty="0"/>
            </a:br>
            <a:endParaRPr lang="en-US" b="1"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dirty="0">
                <a:latin typeface="Neue Haas Grotesk Text Pro"/>
              </a:rPr>
              <a:t>Close</a:t>
            </a:r>
            <a:r>
              <a:rPr lang="en-US" sz="1800" dirty="0">
                <a:latin typeface="Neue Haas Grotesk Text Pro"/>
              </a:rPr>
              <a:t> to home options.</a:t>
            </a:r>
            <a:endParaRPr lang="en-US" sz="1800" b="1" i="0" kern="1200" dirty="0">
              <a:latin typeface="Open Sans" panose="020B0606030504020204" pitchFamily="34" charset="0"/>
              <a:ea typeface="Open Sans" panose="020B0606030504020204" pitchFamily="34" charset="0"/>
              <a:cs typeface="Open Sans" panose="020B0606030504020204" pitchFamily="34" charset="0"/>
            </a:endParaRPr>
          </a:p>
          <a:p>
            <a:pPr algn="ctr"/>
            <a:endParaRPr lang="en-US" dirty="0"/>
          </a:p>
        </p:txBody>
      </p:sp>
      <p:sp>
        <p:nvSpPr>
          <p:cNvPr id="6" name="Rectangle 5">
            <a:extLst>
              <a:ext uri="{FF2B5EF4-FFF2-40B4-BE49-F238E27FC236}">
                <a16:creationId xmlns:a16="http://schemas.microsoft.com/office/drawing/2014/main" id="{E9BBD7E1-48EB-23C2-3FED-B04D451783FD}"/>
              </a:ext>
            </a:extLst>
          </p:cNvPr>
          <p:cNvSpPr/>
          <p:nvPr/>
        </p:nvSpPr>
        <p:spPr>
          <a:xfrm>
            <a:off x="3300360" y="2614027"/>
            <a:ext cx="2754923" cy="3762878"/>
          </a:xfrm>
          <a:prstGeom prst="rect">
            <a:avLst/>
          </a:prstGeom>
          <a:solidFill>
            <a:srgbClr val="2853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2400" b="1">
              <a:latin typeface="Open Sans" panose="020B0606030504020204" pitchFamily="34" charset="0"/>
              <a:ea typeface="Open Sans" panose="020B0606030504020204" pitchFamily="34" charset="0"/>
              <a:cs typeface="Open Sans" panose="020B0606030504020204" pitchFamily="34" charset="0"/>
            </a:endParaRPr>
          </a:p>
          <a:p>
            <a:pPr algn="ctr"/>
            <a:r>
              <a:rPr lang="en-US" sz="2400" b="1">
                <a:latin typeface="Open Sans" panose="020B0606030504020204" pitchFamily="34" charset="0"/>
                <a:ea typeface="Open Sans" panose="020B0606030504020204" pitchFamily="34" charset="0"/>
                <a:cs typeface="Open Sans" panose="020B0606030504020204" pitchFamily="34" charset="0"/>
              </a:rPr>
              <a:t>COMMUNICATE</a:t>
            </a: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r>
              <a:rPr lang="en-US" sz="1800" b="0" i="0" kern="1200">
                <a:latin typeface="Open Sans" panose="020B0606030504020204" pitchFamily="34" charset="0"/>
                <a:ea typeface="Open Sans" panose="020B0606030504020204" pitchFamily="34" charset="0"/>
                <a:cs typeface="Open Sans" panose="020B0606030504020204" pitchFamily="34" charset="0"/>
              </a:rPr>
              <a:t>Low-income households receive low/no cost tuition. </a:t>
            </a: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r>
              <a:rPr lang="en-US" sz="1800" b="0" i="0" kern="1200">
                <a:latin typeface="Open Sans" panose="020B0606030504020204" pitchFamily="34" charset="0"/>
                <a:ea typeface="Open Sans" panose="020B0606030504020204" pitchFamily="34" charset="0"/>
                <a:cs typeface="Open Sans" panose="020B0606030504020204" pitchFamily="34" charset="0"/>
              </a:rPr>
              <a:t>Pros &amp; cons of college/university choices based on both short-term finances AND long-term goals.</a:t>
            </a: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endParaRPr lang="en-US"/>
          </a:p>
        </p:txBody>
      </p:sp>
      <p:sp>
        <p:nvSpPr>
          <p:cNvPr id="7" name="Rectangle 6">
            <a:extLst>
              <a:ext uri="{FF2B5EF4-FFF2-40B4-BE49-F238E27FC236}">
                <a16:creationId xmlns:a16="http://schemas.microsoft.com/office/drawing/2014/main" id="{BEB9EB76-49A7-B2C7-1E56-0044C6D58492}"/>
              </a:ext>
            </a:extLst>
          </p:cNvPr>
          <p:cNvSpPr/>
          <p:nvPr/>
        </p:nvSpPr>
        <p:spPr>
          <a:xfrm>
            <a:off x="6130025" y="2618510"/>
            <a:ext cx="2754923" cy="3762878"/>
          </a:xfrm>
          <a:prstGeom prst="rect">
            <a:avLst/>
          </a:prstGeom>
          <a:solidFill>
            <a:srgbClr val="EB85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2400" b="1" i="0" kern="1200">
              <a:latin typeface="Open Sans" panose="020B0606030504020204" pitchFamily="34" charset="0"/>
              <a:ea typeface="Open Sans" panose="020B0606030504020204" pitchFamily="34" charset="0"/>
              <a:cs typeface="Open Sans" panose="020B0606030504020204" pitchFamily="34" charset="0"/>
            </a:endParaRPr>
          </a:p>
          <a:p>
            <a:pPr algn="ctr"/>
            <a:r>
              <a:rPr lang="en-US" sz="2400" b="1" i="0" kern="1200">
                <a:latin typeface="Open Sans" panose="020B0606030504020204" pitchFamily="34" charset="0"/>
                <a:ea typeface="Open Sans" panose="020B0606030504020204" pitchFamily="34" charset="0"/>
                <a:cs typeface="Open Sans" panose="020B0606030504020204" pitchFamily="34" charset="0"/>
              </a:rPr>
              <a:t>LEVERAGE</a:t>
            </a:r>
          </a:p>
          <a:p>
            <a:pPr algn="ctr"/>
            <a:endParaRPr lang="en-US">
              <a:latin typeface="Neue Haas Grotesk Text Pro"/>
              <a:cs typeface="Calibri"/>
            </a:endParaRPr>
          </a:p>
          <a:p>
            <a:pPr algn="ctr"/>
            <a:r>
              <a:rPr lang="en-US" sz="1800" b="0" i="0" kern="1200">
                <a:latin typeface="Open Sans" panose="020B0606030504020204" pitchFamily="34" charset="0"/>
                <a:ea typeface="Open Sans" panose="020B0606030504020204" pitchFamily="34" charset="0"/>
                <a:cs typeface="Open Sans" panose="020B0606030504020204" pitchFamily="34" charset="0"/>
              </a:rPr>
              <a:t>Parents and their influence on children.</a:t>
            </a: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r>
              <a:rPr lang="en-US" sz="1800" b="0" i="0" kern="1200">
                <a:latin typeface="Open Sans" panose="020B0606030504020204" pitchFamily="34" charset="0"/>
                <a:ea typeface="Open Sans" panose="020B0606030504020204" pitchFamily="34" charset="0"/>
                <a:cs typeface="Open Sans" panose="020B0606030504020204" pitchFamily="34" charset="0"/>
              </a:rPr>
              <a:t>Benefit of being able to live at (or close to) home.</a:t>
            </a: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endParaRPr lang="en-US"/>
          </a:p>
        </p:txBody>
      </p:sp>
      <p:sp>
        <p:nvSpPr>
          <p:cNvPr id="9" name="Rectangle 8">
            <a:extLst>
              <a:ext uri="{FF2B5EF4-FFF2-40B4-BE49-F238E27FC236}">
                <a16:creationId xmlns:a16="http://schemas.microsoft.com/office/drawing/2014/main" id="{46BFC69E-1D9B-9A7A-72DF-06F3402DD632}"/>
              </a:ext>
            </a:extLst>
          </p:cNvPr>
          <p:cNvSpPr/>
          <p:nvPr/>
        </p:nvSpPr>
        <p:spPr>
          <a:xfrm>
            <a:off x="8959690" y="2618510"/>
            <a:ext cx="2754923" cy="3762878"/>
          </a:xfrm>
          <a:prstGeom prst="rect">
            <a:avLst/>
          </a:prstGeom>
          <a:solidFill>
            <a:srgbClr val="0A7AB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2400" b="1" i="0" kern="1200">
              <a:latin typeface="Open Sans" panose="020B0606030504020204" pitchFamily="34" charset="0"/>
              <a:ea typeface="Open Sans" panose="020B0606030504020204" pitchFamily="34" charset="0"/>
              <a:cs typeface="Open Sans" panose="020B0606030504020204" pitchFamily="34" charset="0"/>
            </a:endParaRPr>
          </a:p>
          <a:p>
            <a:pPr algn="ctr"/>
            <a:r>
              <a:rPr lang="en-US" sz="2400" b="1" i="0" kern="1200">
                <a:latin typeface="Open Sans" panose="020B0606030504020204" pitchFamily="34" charset="0"/>
                <a:ea typeface="Open Sans" panose="020B0606030504020204" pitchFamily="34" charset="0"/>
                <a:cs typeface="Open Sans" panose="020B0606030504020204" pitchFamily="34" charset="0"/>
              </a:rPr>
              <a:t>SUPPORT</a:t>
            </a:r>
          </a:p>
          <a:p>
            <a:pPr algn="ctr"/>
            <a:endParaRPr lang="en-US">
              <a:latin typeface="Neue Haas Grotesk Text Pro"/>
              <a:cs typeface="Calibri"/>
            </a:endParaRPr>
          </a:p>
          <a:p>
            <a:pPr algn="ctr"/>
            <a:r>
              <a:rPr lang="en-US">
                <a:latin typeface="Open Sans"/>
                <a:ea typeface="Open Sans"/>
                <a:cs typeface="Open Sans"/>
              </a:rPr>
              <a:t>Increased</a:t>
            </a:r>
            <a:r>
              <a:rPr lang="en-US" sz="1800" b="0" i="0" kern="1200">
                <a:latin typeface="Open Sans"/>
                <a:ea typeface="Open Sans"/>
                <a:cs typeface="Open Sans"/>
              </a:rPr>
              <a:t> student academic confidence and reduce fear with on-campus support services information (e.g., tutoring).</a:t>
            </a:r>
          </a:p>
          <a:p>
            <a:pPr algn="ctr"/>
            <a:endParaRPr lang="en-US"/>
          </a:p>
        </p:txBody>
      </p:sp>
      <p:sp>
        <p:nvSpPr>
          <p:cNvPr id="10" name="Oval 9">
            <a:extLst>
              <a:ext uri="{FF2B5EF4-FFF2-40B4-BE49-F238E27FC236}">
                <a16:creationId xmlns:a16="http://schemas.microsoft.com/office/drawing/2014/main" id="{A2562206-43E8-C836-3FCB-ADD91654DFCA}"/>
              </a:ext>
            </a:extLst>
          </p:cNvPr>
          <p:cNvSpPr/>
          <p:nvPr/>
        </p:nvSpPr>
        <p:spPr>
          <a:xfrm>
            <a:off x="1427143" y="2031424"/>
            <a:ext cx="842026" cy="842026"/>
          </a:xfrm>
          <a:prstGeom prst="ellipse">
            <a:avLst/>
          </a:prstGeom>
          <a:solidFill>
            <a:schemeClr val="bg1"/>
          </a:solidFill>
          <a:ln w="9525">
            <a:solidFill>
              <a:srgbClr val="F558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E338F02-5536-DF55-E7CE-6C1B46160684}"/>
              </a:ext>
            </a:extLst>
          </p:cNvPr>
          <p:cNvSpPr/>
          <p:nvPr/>
        </p:nvSpPr>
        <p:spPr>
          <a:xfrm>
            <a:off x="4256809" y="2006160"/>
            <a:ext cx="842026" cy="842026"/>
          </a:xfrm>
          <a:prstGeom prst="ellipse">
            <a:avLst/>
          </a:prstGeom>
          <a:solidFill>
            <a:schemeClr val="bg1"/>
          </a:solidFill>
          <a:ln w="9525">
            <a:solidFill>
              <a:srgbClr val="2853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524C9A-F408-5FCB-B5BF-7DC0965A996A}"/>
              </a:ext>
            </a:extLst>
          </p:cNvPr>
          <p:cNvSpPr/>
          <p:nvPr/>
        </p:nvSpPr>
        <p:spPr>
          <a:xfrm>
            <a:off x="7071193" y="2031424"/>
            <a:ext cx="842026" cy="842026"/>
          </a:xfrm>
          <a:prstGeom prst="ellipse">
            <a:avLst/>
          </a:prstGeom>
          <a:solidFill>
            <a:schemeClr val="bg1"/>
          </a:solidFill>
          <a:ln w="9525">
            <a:solidFill>
              <a:srgbClr val="EB85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1AA18BB-8F21-751D-B8D5-145E5AAE11EB}"/>
              </a:ext>
            </a:extLst>
          </p:cNvPr>
          <p:cNvSpPr/>
          <p:nvPr/>
        </p:nvSpPr>
        <p:spPr>
          <a:xfrm>
            <a:off x="9914352" y="2031424"/>
            <a:ext cx="842026" cy="842026"/>
          </a:xfrm>
          <a:prstGeom prst="ellipse">
            <a:avLst/>
          </a:prstGeom>
          <a:solidFill>
            <a:schemeClr val="bg1"/>
          </a:solidFill>
          <a:ln w="9525">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Lights On outline">
            <a:extLst>
              <a:ext uri="{FF2B5EF4-FFF2-40B4-BE49-F238E27FC236}">
                <a16:creationId xmlns:a16="http://schemas.microsoft.com/office/drawing/2014/main" id="{CD9D8DC2-D760-6D74-DC13-FFC6F2980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5394" y="2119836"/>
            <a:ext cx="665201" cy="665201"/>
          </a:xfrm>
          <a:prstGeom prst="rect">
            <a:avLst/>
          </a:prstGeom>
        </p:spPr>
      </p:pic>
      <p:pic>
        <p:nvPicPr>
          <p:cNvPr id="19" name="Graphic 18" descr="Megaphone outline">
            <a:extLst>
              <a:ext uri="{FF2B5EF4-FFF2-40B4-BE49-F238E27FC236}">
                <a16:creationId xmlns:a16="http://schemas.microsoft.com/office/drawing/2014/main" id="{BD1C5150-C172-DB43-F43E-EC05E40F37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88693" y="2164202"/>
            <a:ext cx="576468" cy="576468"/>
          </a:xfrm>
          <a:prstGeom prst="rect">
            <a:avLst/>
          </a:prstGeom>
        </p:spPr>
      </p:pic>
      <p:pic>
        <p:nvPicPr>
          <p:cNvPr id="21" name="Graphic 20" descr="Family with girl outline">
            <a:extLst>
              <a:ext uri="{FF2B5EF4-FFF2-40B4-BE49-F238E27FC236}">
                <a16:creationId xmlns:a16="http://schemas.microsoft.com/office/drawing/2014/main" id="{1F10AA45-D24F-761F-67A5-07555A1D3B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57553" y="2216411"/>
            <a:ext cx="499866" cy="499866"/>
          </a:xfrm>
          <a:prstGeom prst="rect">
            <a:avLst/>
          </a:prstGeom>
        </p:spPr>
      </p:pic>
      <p:pic>
        <p:nvPicPr>
          <p:cNvPr id="23" name="Graphic 22" descr="Information outline">
            <a:extLst>
              <a:ext uri="{FF2B5EF4-FFF2-40B4-BE49-F238E27FC236}">
                <a16:creationId xmlns:a16="http://schemas.microsoft.com/office/drawing/2014/main" id="{7B06440E-BFAB-B4C5-B532-722130921F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06521" y="2127350"/>
            <a:ext cx="657687" cy="657687"/>
          </a:xfrm>
          <a:prstGeom prst="rect">
            <a:avLst/>
          </a:prstGeom>
        </p:spPr>
      </p:pic>
      <p:sp>
        <p:nvSpPr>
          <p:cNvPr id="8" name="Title 1">
            <a:extLst>
              <a:ext uri="{FF2B5EF4-FFF2-40B4-BE49-F238E27FC236}">
                <a16:creationId xmlns:a16="http://schemas.microsoft.com/office/drawing/2014/main" id="{7AB5EE33-6687-F967-3C32-B323A51B1376}"/>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69422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1AFCAC-19C1-CE88-726E-DB4BEA8456DC}"/>
              </a:ext>
            </a:extLst>
          </p:cNvPr>
          <p:cNvSpPr/>
          <p:nvPr/>
        </p:nvSpPr>
        <p:spPr>
          <a:xfrm>
            <a:off x="471345" y="1436414"/>
            <a:ext cx="11291505" cy="5099362"/>
          </a:xfrm>
          <a:prstGeom prst="rect">
            <a:avLst/>
          </a:prstGeom>
          <a:solidFill>
            <a:srgbClr val="28536B">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78000-BB50-4FA9-3C93-2D979828BFE1}"/>
              </a:ext>
            </a:extLst>
          </p:cNvPr>
          <p:cNvSpPr>
            <a:spLocks noGrp="1"/>
          </p:cNvSpPr>
          <p:nvPr>
            <p:ph type="title" idx="4294967295"/>
          </p:nvPr>
        </p:nvSpPr>
        <p:spPr>
          <a:xfrm>
            <a:off x="429148" y="782365"/>
            <a:ext cx="7334250" cy="1270000"/>
          </a:xfrm>
        </p:spPr>
        <p:txBody>
          <a:bodyPr>
            <a:normAutofit/>
          </a:body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METHODOLOGICAL OVERVIEW</a:t>
            </a:r>
          </a:p>
        </p:txBody>
      </p:sp>
      <p:sp>
        <p:nvSpPr>
          <p:cNvPr id="3" name="Text Placeholder 2">
            <a:extLst>
              <a:ext uri="{FF2B5EF4-FFF2-40B4-BE49-F238E27FC236}">
                <a16:creationId xmlns:a16="http://schemas.microsoft.com/office/drawing/2014/main" id="{20B687BB-BE1B-00C6-723C-48E739AB3CB7}"/>
              </a:ext>
            </a:extLst>
          </p:cNvPr>
          <p:cNvSpPr>
            <a:spLocks noGrp="1"/>
          </p:cNvSpPr>
          <p:nvPr>
            <p:ph type="body" idx="4294967295"/>
          </p:nvPr>
        </p:nvSpPr>
        <p:spPr>
          <a:xfrm>
            <a:off x="1242913" y="1609051"/>
            <a:ext cx="3078350" cy="823913"/>
          </a:xfrm>
        </p:spPr>
        <p:txBody>
          <a:bodyPr>
            <a:normAutofit/>
          </a:bodyPr>
          <a:lstStyle/>
          <a:p>
            <a:pPr marL="0" indent="0">
              <a:buNone/>
            </a:pPr>
            <a:r>
              <a:rPr lang="en-US" b="1">
                <a:solidFill>
                  <a:srgbClr val="08B2E3"/>
                </a:solidFill>
                <a:latin typeface="Open Sans" panose="020B0606030504020204" pitchFamily="34" charset="0"/>
                <a:ea typeface="Open Sans" panose="020B0606030504020204" pitchFamily="34" charset="0"/>
                <a:cs typeface="Open Sans" panose="020B0606030504020204" pitchFamily="34" charset="0"/>
              </a:rPr>
              <a:t>Quantitative Study</a:t>
            </a:r>
          </a:p>
        </p:txBody>
      </p:sp>
      <p:sp>
        <p:nvSpPr>
          <p:cNvPr id="4" name="Content Placeholder 3">
            <a:extLst>
              <a:ext uri="{FF2B5EF4-FFF2-40B4-BE49-F238E27FC236}">
                <a16:creationId xmlns:a16="http://schemas.microsoft.com/office/drawing/2014/main" id="{1FA050BB-F264-1752-ACF0-605266196180}"/>
              </a:ext>
            </a:extLst>
          </p:cNvPr>
          <p:cNvSpPr>
            <a:spLocks noGrp="1"/>
          </p:cNvSpPr>
          <p:nvPr>
            <p:ph sz="half" idx="4294967295"/>
          </p:nvPr>
        </p:nvSpPr>
        <p:spPr>
          <a:xfrm>
            <a:off x="1591514" y="2027289"/>
            <a:ext cx="2729749" cy="437272"/>
          </a:xfrm>
        </p:spPr>
        <p:txBody>
          <a:bodyPr>
            <a:normAutofit/>
          </a:bodyPr>
          <a:lstStyle/>
          <a:p>
            <a:pPr marL="0" indent="0" algn="r">
              <a:buNone/>
            </a:pPr>
            <a:r>
              <a:rPr lang="en-US" sz="1600">
                <a:solidFill>
                  <a:srgbClr val="F1582D"/>
                </a:solidFill>
                <a:latin typeface="Open Sans" panose="020B0606030504020204" pitchFamily="34" charset="0"/>
                <a:ea typeface="Open Sans" panose="020B0606030504020204" pitchFamily="34" charset="0"/>
                <a:cs typeface="Open Sans" panose="020B0606030504020204" pitchFamily="34" charset="0"/>
              </a:rPr>
              <a:t>May 19-31, 2023</a:t>
            </a:r>
          </a:p>
          <a:p>
            <a:pPr marL="0" indent="0">
              <a:buNone/>
            </a:pPr>
            <a:endParaRPr lang="en-US" sz="1600">
              <a:solidFill>
                <a:srgbClr val="F158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a:extLst>
              <a:ext uri="{FF2B5EF4-FFF2-40B4-BE49-F238E27FC236}">
                <a16:creationId xmlns:a16="http://schemas.microsoft.com/office/drawing/2014/main" id="{D1BF9907-9499-5779-F959-7F154C017FF5}"/>
              </a:ext>
            </a:extLst>
          </p:cNvPr>
          <p:cNvSpPr>
            <a:spLocks noGrp="1"/>
          </p:cNvSpPr>
          <p:nvPr>
            <p:ph type="body" sz="quarter" idx="4294967295"/>
          </p:nvPr>
        </p:nvSpPr>
        <p:spPr>
          <a:xfrm>
            <a:off x="6377157" y="1591842"/>
            <a:ext cx="5238750" cy="524005"/>
          </a:xfrm>
        </p:spPr>
        <p:txBody>
          <a:bodyPr>
            <a:normAutofit fontScale="92500"/>
          </a:bodyPr>
          <a:lstStyle/>
          <a:p>
            <a:pPr marL="0" indent="0">
              <a:buNone/>
            </a:pPr>
            <a:r>
              <a:rPr lang="en-US" sz="2600" b="1">
                <a:solidFill>
                  <a:srgbClr val="08B2E3"/>
                </a:solidFill>
                <a:latin typeface="Open Sans" panose="020B0606030504020204" pitchFamily="34" charset="0"/>
                <a:ea typeface="Open Sans" panose="020B0606030504020204" pitchFamily="34" charset="0"/>
                <a:cs typeface="Open Sans" panose="020B0606030504020204" pitchFamily="34" charset="0"/>
              </a:rPr>
              <a:t>Multimodal</a:t>
            </a:r>
            <a:r>
              <a:rPr lang="en-US" sz="2800" b="1">
                <a:solidFill>
                  <a:srgbClr val="08B2E3"/>
                </a:solidFill>
                <a:latin typeface="Open Sans" panose="020B0606030504020204" pitchFamily="34" charset="0"/>
                <a:ea typeface="Open Sans" panose="020B0606030504020204" pitchFamily="34" charset="0"/>
                <a:cs typeface="Open Sans" panose="020B0606030504020204" pitchFamily="34" charset="0"/>
              </a:rPr>
              <a:t> Cognitive Method</a:t>
            </a:r>
          </a:p>
        </p:txBody>
      </p:sp>
      <p:sp>
        <p:nvSpPr>
          <p:cNvPr id="6" name="Content Placeholder 5">
            <a:extLst>
              <a:ext uri="{FF2B5EF4-FFF2-40B4-BE49-F238E27FC236}">
                <a16:creationId xmlns:a16="http://schemas.microsoft.com/office/drawing/2014/main" id="{339CBBA3-7C92-6863-5609-231FB49CC517}"/>
              </a:ext>
            </a:extLst>
          </p:cNvPr>
          <p:cNvSpPr>
            <a:spLocks noGrp="1"/>
          </p:cNvSpPr>
          <p:nvPr>
            <p:ph sz="quarter" idx="4294967295"/>
          </p:nvPr>
        </p:nvSpPr>
        <p:spPr>
          <a:xfrm>
            <a:off x="8754593" y="2027289"/>
            <a:ext cx="2615711" cy="495786"/>
          </a:xfrm>
        </p:spPr>
        <p:txBody>
          <a:bodyPr>
            <a:noAutofit/>
          </a:bodyPr>
          <a:lstStyle/>
          <a:p>
            <a:pPr marL="0" indent="0" algn="r">
              <a:buNone/>
            </a:pPr>
            <a:r>
              <a:rPr lang="en-US" sz="1600">
                <a:solidFill>
                  <a:srgbClr val="F1582D"/>
                </a:solidFill>
                <a:latin typeface="Open Sans" panose="020B0606030504020204" pitchFamily="34" charset="0"/>
                <a:ea typeface="Open Sans" panose="020B0606030504020204" pitchFamily="34" charset="0"/>
                <a:cs typeface="Open Sans" panose="020B0606030504020204" pitchFamily="34" charset="0"/>
              </a:rPr>
              <a:t>June 13-15, 2023</a:t>
            </a:r>
          </a:p>
        </p:txBody>
      </p:sp>
      <p:sp>
        <p:nvSpPr>
          <p:cNvPr id="7" name="Rectangle 6">
            <a:extLst>
              <a:ext uri="{FF2B5EF4-FFF2-40B4-BE49-F238E27FC236}">
                <a16:creationId xmlns:a16="http://schemas.microsoft.com/office/drawing/2014/main" id="{74D58083-D746-10C7-A79B-3BE58A82BF14}"/>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98249440-1515-61CC-28B3-08F360CACF75}"/>
              </a:ext>
            </a:extLst>
          </p:cNvPr>
          <p:cNvPicPr>
            <a:picLocks noChangeAspect="1"/>
          </p:cNvPicPr>
          <p:nvPr/>
        </p:nvPicPr>
        <p:blipFill>
          <a:blip r:embed="rId3"/>
          <a:stretch>
            <a:fillRect/>
          </a:stretch>
        </p:blipFill>
        <p:spPr>
          <a:xfrm>
            <a:off x="10732169" y="336884"/>
            <a:ext cx="674647" cy="682090"/>
          </a:xfrm>
          <a:prstGeom prst="rect">
            <a:avLst/>
          </a:prstGeom>
        </p:spPr>
      </p:pic>
      <p:sp>
        <p:nvSpPr>
          <p:cNvPr id="9" name="Content Placeholder 3">
            <a:extLst>
              <a:ext uri="{FF2B5EF4-FFF2-40B4-BE49-F238E27FC236}">
                <a16:creationId xmlns:a16="http://schemas.microsoft.com/office/drawing/2014/main" id="{D6CA81F8-610E-B925-F711-42ADE5FC08EB}"/>
              </a:ext>
            </a:extLst>
          </p:cNvPr>
          <p:cNvSpPr txBox="1">
            <a:spLocks/>
          </p:cNvSpPr>
          <p:nvPr/>
        </p:nvSpPr>
        <p:spPr>
          <a:xfrm>
            <a:off x="937819" y="3135237"/>
            <a:ext cx="1629057" cy="9746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rPr>
              <a:t>Potential students and parents </a:t>
            </a:r>
          </a:p>
          <a:p>
            <a:pPr marL="0" indent="0" algn="ctr">
              <a:buNone/>
            </a:pPr>
            <a:endPar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Content Placeholder 3">
            <a:extLst>
              <a:ext uri="{FF2B5EF4-FFF2-40B4-BE49-F238E27FC236}">
                <a16:creationId xmlns:a16="http://schemas.microsoft.com/office/drawing/2014/main" id="{D044F278-EC5A-7248-B6E1-AFBFE234056E}"/>
              </a:ext>
            </a:extLst>
          </p:cNvPr>
          <p:cNvSpPr txBox="1">
            <a:spLocks/>
          </p:cNvSpPr>
          <p:nvPr/>
        </p:nvSpPr>
        <p:spPr>
          <a:xfrm>
            <a:off x="1115385" y="2847867"/>
            <a:ext cx="1273927" cy="49578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rPr>
              <a:t>740</a:t>
            </a:r>
          </a:p>
          <a:p>
            <a:pPr marL="0" indent="0" algn="ctr">
              <a:buNone/>
            </a:pPr>
            <a:endParaRPr lang="en-US" sz="2000">
              <a:solidFill>
                <a:srgbClr val="F158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Content Placeholder 3">
            <a:extLst>
              <a:ext uri="{FF2B5EF4-FFF2-40B4-BE49-F238E27FC236}">
                <a16:creationId xmlns:a16="http://schemas.microsoft.com/office/drawing/2014/main" id="{5872B543-BBEA-2E44-44E7-D8773CDE8435}"/>
              </a:ext>
            </a:extLst>
          </p:cNvPr>
          <p:cNvSpPr txBox="1">
            <a:spLocks/>
          </p:cNvSpPr>
          <p:nvPr/>
        </p:nvSpPr>
        <p:spPr>
          <a:xfrm>
            <a:off x="2879335" y="5020253"/>
            <a:ext cx="1839962" cy="58963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rPr>
              <a:t>online survey</a:t>
            </a:r>
          </a:p>
          <a:p>
            <a:pPr algn="ctr"/>
            <a:endPar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Content Placeholder 3">
            <a:extLst>
              <a:ext uri="{FF2B5EF4-FFF2-40B4-BE49-F238E27FC236}">
                <a16:creationId xmlns:a16="http://schemas.microsoft.com/office/drawing/2014/main" id="{BA2E775A-1E12-8A9A-421C-0B5CD0EC2E61}"/>
              </a:ext>
            </a:extLst>
          </p:cNvPr>
          <p:cNvSpPr txBox="1">
            <a:spLocks/>
          </p:cNvSpPr>
          <p:nvPr/>
        </p:nvSpPr>
        <p:spPr>
          <a:xfrm>
            <a:off x="2796723" y="4747709"/>
            <a:ext cx="1839962" cy="49578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rPr>
              <a:t>10-minute</a:t>
            </a:r>
          </a:p>
          <a:p>
            <a:pPr algn="ctr"/>
            <a:endPar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Content Placeholder 5">
            <a:extLst>
              <a:ext uri="{FF2B5EF4-FFF2-40B4-BE49-F238E27FC236}">
                <a16:creationId xmlns:a16="http://schemas.microsoft.com/office/drawing/2014/main" id="{51265D0B-0573-F58E-4C20-133B27B5AEED}"/>
              </a:ext>
            </a:extLst>
          </p:cNvPr>
          <p:cNvSpPr txBox="1">
            <a:spLocks/>
          </p:cNvSpPr>
          <p:nvPr/>
        </p:nvSpPr>
        <p:spPr>
          <a:xfrm>
            <a:off x="9608417" y="3995343"/>
            <a:ext cx="1902285" cy="87371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rPr>
              <a:t>confidential online study</a:t>
            </a:r>
          </a:p>
        </p:txBody>
      </p:sp>
      <p:sp>
        <p:nvSpPr>
          <p:cNvPr id="17" name="Content Placeholder 5">
            <a:extLst>
              <a:ext uri="{FF2B5EF4-FFF2-40B4-BE49-F238E27FC236}">
                <a16:creationId xmlns:a16="http://schemas.microsoft.com/office/drawing/2014/main" id="{3DC77562-1F00-446D-F2C4-AA76CD564366}"/>
              </a:ext>
            </a:extLst>
          </p:cNvPr>
          <p:cNvSpPr txBox="1">
            <a:spLocks/>
          </p:cNvSpPr>
          <p:nvPr/>
        </p:nvSpPr>
        <p:spPr>
          <a:xfrm>
            <a:off x="8049155" y="4813181"/>
            <a:ext cx="1902285" cy="87371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rPr>
              <a:t>Daily 45-60 minutes</a:t>
            </a:r>
          </a:p>
        </p:txBody>
      </p:sp>
      <p:grpSp>
        <p:nvGrpSpPr>
          <p:cNvPr id="21" name="Group 20">
            <a:extLst>
              <a:ext uri="{FF2B5EF4-FFF2-40B4-BE49-F238E27FC236}">
                <a16:creationId xmlns:a16="http://schemas.microsoft.com/office/drawing/2014/main" id="{AA5AAC07-F598-6A24-3FC6-C570AB9544E7}"/>
              </a:ext>
            </a:extLst>
          </p:cNvPr>
          <p:cNvGrpSpPr/>
          <p:nvPr/>
        </p:nvGrpSpPr>
        <p:grpSpPr>
          <a:xfrm>
            <a:off x="6479410" y="2562021"/>
            <a:ext cx="1697540" cy="1281942"/>
            <a:chOff x="5104355" y="3057336"/>
            <a:chExt cx="1697540" cy="1281942"/>
          </a:xfrm>
        </p:grpSpPr>
        <p:sp>
          <p:nvSpPr>
            <p:cNvPr id="15" name="Content Placeholder 5">
              <a:extLst>
                <a:ext uri="{FF2B5EF4-FFF2-40B4-BE49-F238E27FC236}">
                  <a16:creationId xmlns:a16="http://schemas.microsoft.com/office/drawing/2014/main" id="{86F6CC30-A057-9095-DE89-6148B41295E9}"/>
                </a:ext>
              </a:extLst>
            </p:cNvPr>
            <p:cNvSpPr txBox="1">
              <a:spLocks/>
            </p:cNvSpPr>
            <p:nvPr/>
          </p:nvSpPr>
          <p:spPr>
            <a:xfrm>
              <a:off x="5104355" y="3356464"/>
              <a:ext cx="1697540" cy="98281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rPr>
                <a:t>potential students and parents</a:t>
              </a:r>
            </a:p>
          </p:txBody>
        </p:sp>
        <p:sp>
          <p:nvSpPr>
            <p:cNvPr id="18" name="Content Placeholder 5">
              <a:extLst>
                <a:ext uri="{FF2B5EF4-FFF2-40B4-BE49-F238E27FC236}">
                  <a16:creationId xmlns:a16="http://schemas.microsoft.com/office/drawing/2014/main" id="{E737AC2D-3B97-93C0-16C7-F3B02B6A1827}"/>
                </a:ext>
              </a:extLst>
            </p:cNvPr>
            <p:cNvSpPr txBox="1">
              <a:spLocks/>
            </p:cNvSpPr>
            <p:nvPr/>
          </p:nvSpPr>
          <p:spPr>
            <a:xfrm>
              <a:off x="5598588" y="3057336"/>
              <a:ext cx="709074" cy="52541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rPr>
                <a:t>30</a:t>
              </a:r>
            </a:p>
          </p:txBody>
        </p:sp>
      </p:grpSp>
      <p:sp>
        <p:nvSpPr>
          <p:cNvPr id="19" name="Content Placeholder 5">
            <a:extLst>
              <a:ext uri="{FF2B5EF4-FFF2-40B4-BE49-F238E27FC236}">
                <a16:creationId xmlns:a16="http://schemas.microsoft.com/office/drawing/2014/main" id="{C3A25A77-4688-9DAB-2019-98608B49BCCB}"/>
              </a:ext>
            </a:extLst>
          </p:cNvPr>
          <p:cNvSpPr txBox="1">
            <a:spLocks/>
          </p:cNvSpPr>
          <p:nvPr/>
        </p:nvSpPr>
        <p:spPr>
          <a:xfrm>
            <a:off x="9839815" y="3600395"/>
            <a:ext cx="1439487" cy="4750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rPr>
              <a:t>3-day</a:t>
            </a:r>
          </a:p>
        </p:txBody>
      </p:sp>
      <p:sp>
        <p:nvSpPr>
          <p:cNvPr id="20" name="Content Placeholder 5">
            <a:extLst>
              <a:ext uri="{FF2B5EF4-FFF2-40B4-BE49-F238E27FC236}">
                <a16:creationId xmlns:a16="http://schemas.microsoft.com/office/drawing/2014/main" id="{64B2FDEE-7C26-9046-7646-4EDD9B098D20}"/>
              </a:ext>
            </a:extLst>
          </p:cNvPr>
          <p:cNvSpPr txBox="1">
            <a:spLocks/>
          </p:cNvSpPr>
          <p:nvPr/>
        </p:nvSpPr>
        <p:spPr>
          <a:xfrm>
            <a:off x="7576785" y="5439749"/>
            <a:ext cx="2839495" cy="74365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rPr>
              <a:t>of activities yielding 4,000-5,000 minutes of data interactions</a:t>
            </a:r>
          </a:p>
        </p:txBody>
      </p:sp>
      <p:sp>
        <p:nvSpPr>
          <p:cNvPr id="22" name="Oval 21">
            <a:extLst>
              <a:ext uri="{FF2B5EF4-FFF2-40B4-BE49-F238E27FC236}">
                <a16:creationId xmlns:a16="http://schemas.microsoft.com/office/drawing/2014/main" id="{1B8EA8E5-187A-B948-7F55-457B6B23D150}"/>
              </a:ext>
            </a:extLst>
          </p:cNvPr>
          <p:cNvSpPr/>
          <p:nvPr/>
        </p:nvSpPr>
        <p:spPr>
          <a:xfrm>
            <a:off x="2620712" y="2741732"/>
            <a:ext cx="1441928" cy="1441928"/>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0C87890-ABBE-66E7-56D6-FEB2CC52B9E1}"/>
              </a:ext>
            </a:extLst>
          </p:cNvPr>
          <p:cNvSpPr/>
          <p:nvPr/>
        </p:nvSpPr>
        <p:spPr>
          <a:xfrm>
            <a:off x="1408341" y="4566966"/>
            <a:ext cx="1212371" cy="1212371"/>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BBD61DB-1540-4F63-DEF9-1042AA56A510}"/>
              </a:ext>
            </a:extLst>
          </p:cNvPr>
          <p:cNvSpPr/>
          <p:nvPr/>
        </p:nvSpPr>
        <p:spPr>
          <a:xfrm>
            <a:off x="6568828" y="3870668"/>
            <a:ext cx="1444400" cy="1444400"/>
          </a:xfrm>
          <a:prstGeom prst="ellipse">
            <a:avLst/>
          </a:prstGeom>
          <a:solidFill>
            <a:srgbClr val="F1582D">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750A066-7A0A-CFBB-1790-5B03126C5B4D}"/>
              </a:ext>
            </a:extLst>
          </p:cNvPr>
          <p:cNvSpPr/>
          <p:nvPr/>
        </p:nvSpPr>
        <p:spPr>
          <a:xfrm>
            <a:off x="10101398" y="2588947"/>
            <a:ext cx="916319" cy="916319"/>
          </a:xfrm>
          <a:prstGeom prst="ellipse">
            <a:avLst/>
          </a:prstGeom>
          <a:solidFill>
            <a:srgbClr val="F1582D">
              <a:alpha val="2235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0805D92-A7FF-475B-7FF3-83223D3838B3}"/>
              </a:ext>
            </a:extLst>
          </p:cNvPr>
          <p:cNvSpPr/>
          <p:nvPr/>
        </p:nvSpPr>
        <p:spPr>
          <a:xfrm>
            <a:off x="10101397" y="4963307"/>
            <a:ext cx="916319" cy="916319"/>
          </a:xfrm>
          <a:prstGeom prst="ellipse">
            <a:avLst/>
          </a:prstGeom>
          <a:solidFill>
            <a:srgbClr val="F1582D">
              <a:alpha val="2156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Woman with baby with solid fill">
            <a:extLst>
              <a:ext uri="{FF2B5EF4-FFF2-40B4-BE49-F238E27FC236}">
                <a16:creationId xmlns:a16="http://schemas.microsoft.com/office/drawing/2014/main" id="{F1DD1760-9EED-8482-4014-E5AB810C4B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64428" y="3004311"/>
            <a:ext cx="914400" cy="914400"/>
          </a:xfrm>
          <a:prstGeom prst="rect">
            <a:avLst/>
          </a:prstGeom>
        </p:spPr>
      </p:pic>
      <p:pic>
        <p:nvPicPr>
          <p:cNvPr id="32" name="Graphic 31" descr="Children with solid fill">
            <a:extLst>
              <a:ext uri="{FF2B5EF4-FFF2-40B4-BE49-F238E27FC236}">
                <a16:creationId xmlns:a16="http://schemas.microsoft.com/office/drawing/2014/main" id="{187C4CEB-0341-65C3-5BBE-55D4492DF41D}"/>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48510"/>
          <a:stretch/>
        </p:blipFill>
        <p:spPr>
          <a:xfrm>
            <a:off x="7418663" y="4029236"/>
            <a:ext cx="563577" cy="1094529"/>
          </a:xfrm>
          <a:prstGeom prst="rect">
            <a:avLst/>
          </a:prstGeom>
        </p:spPr>
      </p:pic>
      <p:pic>
        <p:nvPicPr>
          <p:cNvPr id="34" name="Graphic 33" descr="Online Network with solid fill">
            <a:extLst>
              <a:ext uri="{FF2B5EF4-FFF2-40B4-BE49-F238E27FC236}">
                <a16:creationId xmlns:a16="http://schemas.microsoft.com/office/drawing/2014/main" id="{3B5FFB8E-739D-ADC2-9544-AA1F344ACD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79275" y="4469905"/>
            <a:ext cx="914400" cy="914400"/>
          </a:xfrm>
          <a:prstGeom prst="rect">
            <a:avLst/>
          </a:prstGeom>
        </p:spPr>
      </p:pic>
      <p:pic>
        <p:nvPicPr>
          <p:cNvPr id="36" name="Graphic 35" descr="Family with girl with solid fill">
            <a:extLst>
              <a:ext uri="{FF2B5EF4-FFF2-40B4-BE49-F238E27FC236}">
                <a16:creationId xmlns:a16="http://schemas.microsoft.com/office/drawing/2014/main" id="{FCA9DAFC-F5B1-CD4C-61B8-60B4538B869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68828" y="3786225"/>
            <a:ext cx="914400" cy="914400"/>
          </a:xfrm>
          <a:prstGeom prst="rect">
            <a:avLst/>
          </a:prstGeom>
        </p:spPr>
      </p:pic>
      <p:pic>
        <p:nvPicPr>
          <p:cNvPr id="37" name="Graphic 36" descr="Children with solid fill">
            <a:extLst>
              <a:ext uri="{FF2B5EF4-FFF2-40B4-BE49-F238E27FC236}">
                <a16:creationId xmlns:a16="http://schemas.microsoft.com/office/drawing/2014/main" id="{AD10CA43-BF6D-C541-9E7D-910F350CF29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15149" y="2983501"/>
            <a:ext cx="1257358" cy="1257358"/>
          </a:xfrm>
          <a:prstGeom prst="rect">
            <a:avLst/>
          </a:prstGeom>
        </p:spPr>
      </p:pic>
      <p:pic>
        <p:nvPicPr>
          <p:cNvPr id="38" name="Graphic 37" descr="Online Network with solid fill">
            <a:extLst>
              <a:ext uri="{FF2B5EF4-FFF2-40B4-BE49-F238E27FC236}">
                <a16:creationId xmlns:a16="http://schemas.microsoft.com/office/drawing/2014/main" id="{1C862161-7651-3AAE-B7C0-02CA7F6F5D7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338211" y="2493818"/>
            <a:ext cx="914400" cy="914400"/>
          </a:xfrm>
          <a:prstGeom prst="rect">
            <a:avLst/>
          </a:prstGeom>
        </p:spPr>
      </p:pic>
      <p:pic>
        <p:nvPicPr>
          <p:cNvPr id="40" name="Graphic 39" descr="Clipboard with solid fill">
            <a:extLst>
              <a:ext uri="{FF2B5EF4-FFF2-40B4-BE49-F238E27FC236}">
                <a16:creationId xmlns:a16="http://schemas.microsoft.com/office/drawing/2014/main" id="{52B1A500-9EBE-F327-3549-2C0A606B8C5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47965" y="5117114"/>
            <a:ext cx="914400" cy="914400"/>
          </a:xfrm>
          <a:prstGeom prst="rect">
            <a:avLst/>
          </a:prstGeom>
        </p:spPr>
      </p:pic>
      <p:cxnSp>
        <p:nvCxnSpPr>
          <p:cNvPr id="41" name="Straight Connector 40">
            <a:extLst>
              <a:ext uri="{FF2B5EF4-FFF2-40B4-BE49-F238E27FC236}">
                <a16:creationId xmlns:a16="http://schemas.microsoft.com/office/drawing/2014/main" id="{79C298EC-533A-4EC3-76BC-271122EEADE2}"/>
              </a:ext>
            </a:extLst>
          </p:cNvPr>
          <p:cNvCxnSpPr>
            <a:cxnSpLocks/>
          </p:cNvCxnSpPr>
          <p:nvPr/>
        </p:nvCxnSpPr>
        <p:spPr>
          <a:xfrm>
            <a:off x="5737559" y="2493818"/>
            <a:ext cx="0" cy="380697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24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D6F3AB-DF18-0346-A20C-9FC8C7DD54A0}"/>
              </a:ext>
            </a:extLst>
          </p:cNvPr>
          <p:cNvSpPr/>
          <p:nvPr/>
        </p:nvSpPr>
        <p:spPr>
          <a:xfrm>
            <a:off x="334647" y="855419"/>
            <a:ext cx="11495366" cy="5811388"/>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8FAFE-3672-B8FE-3220-0F3B57568FB6}"/>
              </a:ext>
            </a:extLst>
          </p:cNvPr>
          <p:cNvSpPr>
            <a:spLocks noGrp="1"/>
          </p:cNvSpPr>
          <p:nvPr>
            <p:ph type="title" idx="4294967295"/>
          </p:nvPr>
        </p:nvSpPr>
        <p:spPr>
          <a:xfrm>
            <a:off x="1646237" y="1994826"/>
            <a:ext cx="8899525" cy="2593975"/>
          </a:xfrm>
        </p:spPr>
        <p:txBody>
          <a:bodyPr>
            <a:normAutofit/>
          </a:bodyPr>
          <a:lstStyle/>
          <a:p>
            <a:r>
              <a:rPr lang="en-US" sz="4800" dirty="0">
                <a:solidFill>
                  <a:srgbClr val="0A7ABF"/>
                </a:solidFill>
                <a:latin typeface="Open Sans" panose="020B0606030504020204" pitchFamily="34" charset="0"/>
                <a:ea typeface="Open Sans" panose="020B0606030504020204" pitchFamily="34" charset="0"/>
                <a:cs typeface="Open Sans" panose="020B0606030504020204" pitchFamily="34" charset="0"/>
              </a:rPr>
              <a:t>Value of Higher Education in the Inland Empire</a:t>
            </a:r>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sp>
        <p:nvSpPr>
          <p:cNvPr id="8" name="Oval 7">
            <a:extLst>
              <a:ext uri="{FF2B5EF4-FFF2-40B4-BE49-F238E27FC236}">
                <a16:creationId xmlns:a16="http://schemas.microsoft.com/office/drawing/2014/main" id="{521D915C-94EE-D7D6-1E7E-41028055FF39}"/>
              </a:ext>
            </a:extLst>
          </p:cNvPr>
          <p:cNvSpPr/>
          <p:nvPr/>
        </p:nvSpPr>
        <p:spPr>
          <a:xfrm>
            <a:off x="5365062" y="4193268"/>
            <a:ext cx="1434535" cy="1434535"/>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iploma roll with solid fill">
            <a:extLst>
              <a:ext uri="{FF2B5EF4-FFF2-40B4-BE49-F238E27FC236}">
                <a16:creationId xmlns:a16="http://schemas.microsoft.com/office/drawing/2014/main" id="{A1E388EC-78FA-DBD2-BB93-2DA2FD58C2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5129" y="4453335"/>
            <a:ext cx="914400" cy="914400"/>
          </a:xfrm>
          <a:prstGeom prst="rect">
            <a:avLst/>
          </a:prstGeom>
        </p:spPr>
      </p:pic>
      <p:sp>
        <p:nvSpPr>
          <p:cNvPr id="9" name="Title 1">
            <a:extLst>
              <a:ext uri="{FF2B5EF4-FFF2-40B4-BE49-F238E27FC236}">
                <a16:creationId xmlns:a16="http://schemas.microsoft.com/office/drawing/2014/main" id="{5773182F-B5F7-11F3-8BF3-050F4D425BD0}"/>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2794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D9B989">
              <a:alpha val="333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3806885818"/>
              </p:ext>
            </p:extLst>
          </p:nvPr>
        </p:nvGraphicFramePr>
        <p:xfrm>
          <a:off x="3198709" y="1643255"/>
          <a:ext cx="7914139" cy="4467775"/>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Need for Higher Education in the Inland Empire</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867536" y="2168982"/>
            <a:ext cx="3104857" cy="3416320"/>
          </a:xfrm>
          <a:prstGeom prst="rect">
            <a:avLst/>
          </a:prstGeom>
          <a:noFill/>
        </p:spPr>
        <p:txBody>
          <a:bodyPr wrap="square" lIns="91440" tIns="45720" rIns="91440" bIns="45720" rtlCol="0" anchor="t">
            <a:spAutoFit/>
          </a:bodyPr>
          <a:lstStyle/>
          <a:p>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Nearly two-thirds of the participants in our study disagreed that the Inland Empire has high-paying jobs that decrease the need for education beyond high school.</a:t>
            </a:r>
          </a:p>
        </p:txBody>
      </p:sp>
      <p:sp>
        <p:nvSpPr>
          <p:cNvPr id="5" name="Title 1">
            <a:extLst>
              <a:ext uri="{FF2B5EF4-FFF2-40B4-BE49-F238E27FC236}">
                <a16:creationId xmlns:a16="http://schemas.microsoft.com/office/drawing/2014/main" id="{5805331A-F3DF-825C-44DB-68FFE7BFF34D}"/>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34738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D9B989">
              <a:alpha val="3254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2549111471"/>
              </p:ext>
            </p:extLst>
          </p:nvPr>
        </p:nvGraphicFramePr>
        <p:xfrm>
          <a:off x="2999959" y="1752619"/>
          <a:ext cx="7893233" cy="4455973"/>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Need for Higher Education in the Inland Empire</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1100155" y="2146055"/>
            <a:ext cx="2602416" cy="3785652"/>
          </a:xfrm>
          <a:prstGeom prst="rect">
            <a:avLst/>
          </a:prstGeom>
          <a:noFill/>
        </p:spPr>
        <p:txBody>
          <a:bodyPr wrap="square" lIns="91440" tIns="45720" rIns="91440" bIns="45720" rtlCol="0" anchor="t">
            <a:spAutoFit/>
          </a:bodyPr>
          <a:lstStyle/>
          <a:p>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People were divided on the need for a four-year degree to succeed in the Inland Empire. Nearly as many believe it is not needed as those who believe it is.</a:t>
            </a:r>
          </a:p>
        </p:txBody>
      </p:sp>
      <p:sp>
        <p:nvSpPr>
          <p:cNvPr id="5" name="Title 1">
            <a:extLst>
              <a:ext uri="{FF2B5EF4-FFF2-40B4-BE49-F238E27FC236}">
                <a16:creationId xmlns:a16="http://schemas.microsoft.com/office/drawing/2014/main" id="{2FDCB62A-449C-8DA6-5E5F-5B630C30C3C3}"/>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2370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D9B989">
              <a:alpha val="333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nvGraphicFramePr>
        <p:xfrm>
          <a:off x="768104" y="2484749"/>
          <a:ext cx="6175901" cy="3486486"/>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Value of College Degree Today</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7374262" y="2702427"/>
            <a:ext cx="3214147" cy="3170099"/>
          </a:xfrm>
          <a:prstGeom prst="rect">
            <a:avLst/>
          </a:prstGeom>
          <a:noFill/>
        </p:spPr>
        <p:txBody>
          <a:bodyPr wrap="square" lIns="91440" tIns="45720" rIns="91440" bIns="45720" rtlCol="0" anchor="t">
            <a:spAutoFit/>
          </a:bodyPr>
          <a:lstStyle/>
          <a:p>
            <a:pPr algn="r"/>
            <a:r>
              <a:rPr lang="en-US" sz="2000" dirty="0">
                <a:solidFill>
                  <a:srgbClr val="F55822"/>
                </a:solidFill>
                <a:latin typeface="Open Sans" panose="020B0606030504020204" pitchFamily="34" charset="0"/>
                <a:ea typeface="Open Sans" panose="020B0606030504020204" pitchFamily="34" charset="0"/>
                <a:cs typeface="Open Sans" panose="020B0606030504020204" pitchFamily="34" charset="0"/>
              </a:rPr>
              <a:t>Overall, potential students and parents of potential students were split in their perceptions on the value of a college degree today. Nearly as many said it is somewhat valuable as those who said it is very valuable.</a:t>
            </a:r>
          </a:p>
          <a:p>
            <a:pPr algn="r"/>
            <a:endParaRPr lang="en-US" sz="2000" dirty="0">
              <a:solidFill>
                <a:srgbClr val="F5582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1">
            <a:extLst>
              <a:ext uri="{FF2B5EF4-FFF2-40B4-BE49-F238E27FC236}">
                <a16:creationId xmlns:a16="http://schemas.microsoft.com/office/drawing/2014/main" id="{B448A8A3-05ED-E849-208F-C963AA711422}"/>
              </a:ext>
            </a:extLst>
          </p:cNvPr>
          <p:cNvSpPr txBox="1"/>
          <p:nvPr/>
        </p:nvSpPr>
        <p:spPr>
          <a:xfrm>
            <a:off x="3856055" y="2268181"/>
            <a:ext cx="1263316" cy="4331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rgbClr val="F55822"/>
                </a:solidFill>
                <a:latin typeface="Open Sans" panose="020B0606030504020204" pitchFamily="34" charset="0"/>
                <a:ea typeface="Open Sans" panose="020B0606030504020204" pitchFamily="34" charset="0"/>
                <a:cs typeface="Open Sans" panose="020B0606030504020204" pitchFamily="34" charset="0"/>
              </a:rPr>
              <a:t>Not</a:t>
            </a:r>
            <a:r>
              <a:rPr lang="en-US" sz="1100" dirty="0">
                <a:solidFill>
                  <a:srgbClr val="F55822"/>
                </a:solidFill>
                <a:latin typeface="Open Sans" panose="020B0606030504020204" pitchFamily="34" charset="0"/>
                <a:ea typeface="Open Sans" panose="020B0606030504020204" pitchFamily="34" charset="0"/>
                <a:cs typeface="Open Sans" panose="020B0606030504020204" pitchFamily="34" charset="0"/>
              </a:rPr>
              <a:t> valuable</a:t>
            </a:r>
          </a:p>
          <a:p>
            <a:pPr algn="ctr"/>
            <a:r>
              <a:rPr lang="en-US" dirty="0">
                <a:solidFill>
                  <a:srgbClr val="F55822"/>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10" name="TextBox 1">
            <a:extLst>
              <a:ext uri="{FF2B5EF4-FFF2-40B4-BE49-F238E27FC236}">
                <a16:creationId xmlns:a16="http://schemas.microsoft.com/office/drawing/2014/main" id="{B448A8A3-05ED-E849-208F-C963AA711422}"/>
              </a:ext>
            </a:extLst>
          </p:cNvPr>
          <p:cNvSpPr txBox="1"/>
          <p:nvPr/>
        </p:nvSpPr>
        <p:spPr>
          <a:xfrm>
            <a:off x="2719491" y="2207796"/>
            <a:ext cx="1263316" cy="4331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rgbClr val="F55822"/>
                </a:solidFill>
                <a:latin typeface="Open Sans" panose="020B0606030504020204" pitchFamily="34" charset="0"/>
                <a:ea typeface="Open Sans" panose="020B0606030504020204" pitchFamily="34" charset="0"/>
                <a:cs typeface="Open Sans" panose="020B0606030504020204" pitchFamily="34" charset="0"/>
              </a:rPr>
              <a:t>Don’t know</a:t>
            </a:r>
          </a:p>
          <a:p>
            <a:pPr algn="ctr"/>
            <a:r>
              <a:rPr lang="en-US" sz="1100" dirty="0">
                <a:solidFill>
                  <a:srgbClr val="F55822"/>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1" name="Title 1">
            <a:extLst>
              <a:ext uri="{FF2B5EF4-FFF2-40B4-BE49-F238E27FC236}">
                <a16:creationId xmlns:a16="http://schemas.microsoft.com/office/drawing/2014/main" id="{7AC6A567-67F3-13D0-BD13-4CFE74D6B6C7}"/>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4345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D9B989">
              <a:alpha val="333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2402936558"/>
              </p:ext>
            </p:extLst>
          </p:nvPr>
        </p:nvGraphicFramePr>
        <p:xfrm>
          <a:off x="3478192" y="1785133"/>
          <a:ext cx="7893233" cy="4455973"/>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Value of College Degree Today</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1298808" y="2501630"/>
            <a:ext cx="2860380" cy="3046988"/>
          </a:xfrm>
          <a:prstGeom prst="rect">
            <a:avLst/>
          </a:prstGeom>
          <a:noFill/>
        </p:spPr>
        <p:txBody>
          <a:bodyPr wrap="square" lIns="91440" tIns="45720" rIns="91440" bIns="45720" rtlCol="0" anchor="t">
            <a:spAutoFit/>
          </a:bodyPr>
          <a:lstStyle/>
          <a:p>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Though more than half did not believe a degree is very valuable, most believe education beyond high school is necessary.</a:t>
            </a:r>
          </a:p>
        </p:txBody>
      </p:sp>
      <p:sp>
        <p:nvSpPr>
          <p:cNvPr id="5" name="Title 1">
            <a:extLst>
              <a:ext uri="{FF2B5EF4-FFF2-40B4-BE49-F238E27FC236}">
                <a16:creationId xmlns:a16="http://schemas.microsoft.com/office/drawing/2014/main" id="{5251051E-226C-4867-8F44-06355130AC68}"/>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2051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FCCD54-EB49-4160-4DED-B1772FA1EE55}"/>
              </a:ext>
            </a:extLst>
          </p:cNvPr>
          <p:cNvSpPr/>
          <p:nvPr/>
        </p:nvSpPr>
        <p:spPr>
          <a:xfrm>
            <a:off x="471345" y="1425436"/>
            <a:ext cx="11291505" cy="5110340"/>
          </a:xfrm>
          <a:prstGeom prst="rect">
            <a:avLst/>
          </a:prstGeom>
          <a:solidFill>
            <a:srgbClr val="D9B989">
              <a:alpha val="333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156D69-D4A0-D5EA-4D95-16DBBB21A548}"/>
              </a:ext>
            </a:extLst>
          </p:cNvPr>
          <p:cNvSpPr>
            <a:spLocks noGrp="1"/>
          </p:cNvSpPr>
          <p:nvPr>
            <p:ph idx="4294967295"/>
          </p:nvPr>
        </p:nvSpPr>
        <p:spPr>
          <a:xfrm>
            <a:off x="351691" y="864598"/>
            <a:ext cx="10431463" cy="620712"/>
          </a:xfrm>
        </p:spPr>
        <p:txBody>
          <a:bodyPr vert="horz" lIns="91440" tIns="45720" rIns="91440" bIns="45720" rtlCol="0" anchor="t">
            <a:noAutofit/>
          </a:bodyPr>
          <a:lstStyle/>
          <a:p>
            <a:pPr marL="0" indent="0">
              <a:lnSpc>
                <a:spcPct val="90000"/>
              </a:lnSpc>
              <a:buNone/>
            </a:pPr>
            <a:r>
              <a:rPr lang="en-US" sz="2800" b="1" dirty="0">
                <a:solidFill>
                  <a:srgbClr val="0A7ABF"/>
                </a:solidFill>
                <a:latin typeface="Open Sans" panose="020B0606030504020204" pitchFamily="34" charset="0"/>
                <a:ea typeface="Open Sans" panose="020B0606030504020204" pitchFamily="34" charset="0"/>
                <a:cs typeface="Open Sans" panose="020B0606030504020204" pitchFamily="34" charset="0"/>
              </a:rPr>
              <a:t>Value of College Degree Today </a:t>
            </a:r>
            <a:r>
              <a:rPr lang="en-US" sz="2800" dirty="0">
                <a:solidFill>
                  <a:srgbClr val="0A7ABF"/>
                </a:solidFill>
                <a:latin typeface="Open Sans" panose="020B0606030504020204" pitchFamily="34" charset="0"/>
                <a:ea typeface="Open Sans" panose="020B0606030504020204" pitchFamily="34" charset="0"/>
                <a:cs typeface="Open Sans" panose="020B0606030504020204" pitchFamily="34" charset="0"/>
              </a:rPr>
              <a:t>(by age)</a:t>
            </a:r>
          </a:p>
        </p:txBody>
      </p:sp>
      <p:sp>
        <p:nvSpPr>
          <p:cNvPr id="4" name="TextBox 3">
            <a:extLst>
              <a:ext uri="{FF2B5EF4-FFF2-40B4-BE49-F238E27FC236}">
                <a16:creationId xmlns:a16="http://schemas.microsoft.com/office/drawing/2014/main" id="{96F76144-6375-9E0C-02FB-4739AA6967E7}"/>
              </a:ext>
            </a:extLst>
          </p:cNvPr>
          <p:cNvSpPr txBox="1"/>
          <p:nvPr/>
        </p:nvSpPr>
        <p:spPr>
          <a:xfrm>
            <a:off x="8330612" y="2302383"/>
            <a:ext cx="274906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90000"/>
              </a:lnSpc>
              <a:spcBef>
                <a:spcPts val="900"/>
              </a:spcBef>
            </a:pPr>
            <a:r>
              <a:rPr lang="en-US" sz="2000" dirty="0">
                <a:solidFill>
                  <a:srgbClr val="28536B"/>
                </a:solidFill>
                <a:latin typeface="Open Sans" panose="020B0606030504020204" pitchFamily="34" charset="0"/>
                <a:ea typeface="Open Sans" panose="020B0606030504020204" pitchFamily="34" charset="0"/>
                <a:cs typeface="Open Sans" panose="020B0606030504020204" pitchFamily="34" charset="0"/>
              </a:rPr>
              <a:t>When we compare participants’ responses by age, we find potential students were significantly less likely than parents of potential students to say a college/university degree today is very valuable.</a:t>
            </a:r>
          </a:p>
        </p:txBody>
      </p:sp>
      <p:sp>
        <p:nvSpPr>
          <p:cNvPr id="2" name="Rectangle 1">
            <a:extLst>
              <a:ext uri="{FF2B5EF4-FFF2-40B4-BE49-F238E27FC236}">
                <a16:creationId xmlns:a16="http://schemas.microsoft.com/office/drawing/2014/main" id="{2BF7A378-B91B-7331-C070-C3B876974BFB}"/>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E0D95B9-E2AA-955F-8050-0AF12F48B5AE}"/>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8" name="Chart 7">
            <a:extLst>
              <a:ext uri="{FF2B5EF4-FFF2-40B4-BE49-F238E27FC236}">
                <a16:creationId xmlns:a16="http://schemas.microsoft.com/office/drawing/2014/main" id="{A9FF05DB-5013-9B00-A44A-D057FCB6CEAB}"/>
              </a:ext>
            </a:extLst>
          </p:cNvPr>
          <p:cNvGraphicFramePr/>
          <p:nvPr>
            <p:extLst>
              <p:ext uri="{D42A27DB-BD31-4B8C-83A1-F6EECF244321}">
                <p14:modId xmlns:p14="http://schemas.microsoft.com/office/powerpoint/2010/main" val="1214313295"/>
              </p:ext>
            </p:extLst>
          </p:nvPr>
        </p:nvGraphicFramePr>
        <p:xfrm>
          <a:off x="1477108" y="1739584"/>
          <a:ext cx="6733850" cy="4416295"/>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F27BB5B1-F9FC-A9CD-EA56-004C403B577E}"/>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2-YEAR OR 4-YEAR EDUCATION? WHAT PARENTS AND POTENTIAL STUDENTS NEED TO KNOW</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34367268"/>
      </p:ext>
    </p:extLst>
  </p:cSld>
  <p:clrMapOvr>
    <a:masterClrMapping/>
  </p:clrMapOvr>
</p:sld>
</file>

<file path=ppt/theme/theme1.xml><?xml version="1.0" encoding="utf-8"?>
<a:theme xmlns:a="http://schemas.openxmlformats.org/drawingml/2006/main" name="PunchcardVTI">
  <a:themeElements>
    <a:clrScheme name="Punchcard">
      <a:dk1>
        <a:srgbClr val="000000"/>
      </a:dk1>
      <a:lt1>
        <a:srgbClr val="FFFFFF"/>
      </a:lt1>
      <a:dk2>
        <a:srgbClr val="00224B"/>
      </a:dk2>
      <a:lt2>
        <a:srgbClr val="EFF0EF"/>
      </a:lt2>
      <a:accent1>
        <a:srgbClr val="00B2F3"/>
      </a:accent1>
      <a:accent2>
        <a:srgbClr val="0471CC"/>
      </a:accent2>
      <a:accent3>
        <a:srgbClr val="14BBA9"/>
      </a:accent3>
      <a:accent4>
        <a:srgbClr val="8BB93B"/>
      </a:accent4>
      <a:accent5>
        <a:srgbClr val="EC970C"/>
      </a:accent5>
      <a:accent6>
        <a:srgbClr val="F55822"/>
      </a:accent6>
      <a:hlink>
        <a:srgbClr val="008EE6"/>
      </a:hlink>
      <a:folHlink>
        <a:srgbClr val="808C8E"/>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C3C6B965DEBA41B69F219713BAE6EA" ma:contentTypeVersion="17" ma:contentTypeDescription="Create a new document." ma:contentTypeScope="" ma:versionID="827081002e94fa74b2f1f2f9b490258a">
  <xsd:schema xmlns:xsd="http://www.w3.org/2001/XMLSchema" xmlns:xs="http://www.w3.org/2001/XMLSchema" xmlns:p="http://schemas.microsoft.com/office/2006/metadata/properties" xmlns:ns2="e1b4bfb0-7b9f-4edf-b10c-cf5030ca6b38" xmlns:ns3="44aee368-3444-4f17-aea2-f64b0d961291" targetNamespace="http://schemas.microsoft.com/office/2006/metadata/properties" ma:root="true" ma:fieldsID="40d50ba6f198b1d67125be125d1b28d7" ns2:_="" ns3:_="">
    <xsd:import namespace="e1b4bfb0-7b9f-4edf-b10c-cf5030ca6b38"/>
    <xsd:import namespace="44aee368-3444-4f17-aea2-f64b0d9612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b4bfb0-7b9f-4edf-b10c-cf5030ca6b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8074b78-ba15-4f1c-ac57-d098fdbf1909"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aee368-3444-4f17-aea2-f64b0d9612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c96c39e-f973-4b7a-83a3-73e02ff9b6f5}" ma:internalName="TaxCatchAll" ma:showField="CatchAllData" ma:web="44aee368-3444-4f17-aea2-f64b0d9612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4aee368-3444-4f17-aea2-f64b0d961291">
      <UserInfo>
        <DisplayName>Sorrel Stielstra</DisplayName>
        <AccountId>28</AccountId>
        <AccountType/>
      </UserInfo>
      <UserInfo>
        <DisplayName>Paula Di Dio</DisplayName>
        <AccountId>1879</AccountId>
        <AccountType/>
      </UserInfo>
    </SharedWithUsers>
    <lcf76f155ced4ddcb4097134ff3c332f xmlns="e1b4bfb0-7b9f-4edf-b10c-cf5030ca6b38">
      <Terms xmlns="http://schemas.microsoft.com/office/infopath/2007/PartnerControls"/>
    </lcf76f155ced4ddcb4097134ff3c332f>
    <TaxCatchAll xmlns="44aee368-3444-4f17-aea2-f64b0d961291" xsi:nil="true"/>
  </documentManagement>
</p:properties>
</file>

<file path=customXml/itemProps1.xml><?xml version="1.0" encoding="utf-8"?>
<ds:datastoreItem xmlns:ds="http://schemas.openxmlformats.org/officeDocument/2006/customXml" ds:itemID="{8C6F5EAC-8DD9-4BC0-96C0-3E977EBAD9C9}">
  <ds:schemaRefs>
    <ds:schemaRef ds:uri="http://schemas.microsoft.com/sharepoint/v3/contenttype/forms"/>
  </ds:schemaRefs>
</ds:datastoreItem>
</file>

<file path=customXml/itemProps2.xml><?xml version="1.0" encoding="utf-8"?>
<ds:datastoreItem xmlns:ds="http://schemas.openxmlformats.org/officeDocument/2006/customXml" ds:itemID="{DB6AAE92-8CE0-426C-8C59-6B019ED5D962}">
  <ds:schemaRefs>
    <ds:schemaRef ds:uri="44aee368-3444-4f17-aea2-f64b0d961291"/>
    <ds:schemaRef ds:uri="e1b4bfb0-7b9f-4edf-b10c-cf5030ca6b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9AF9B81-428E-4B7E-9655-126C32998E94}">
  <ds:schemaRefs>
    <ds:schemaRef ds:uri="44aee368-3444-4f17-aea2-f64b0d961291"/>
    <ds:schemaRef ds:uri="e1b4bfb0-7b9f-4edf-b10c-cf5030ca6b3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35970</TotalTime>
  <Words>1715</Words>
  <Application>Microsoft Macintosh PowerPoint</Application>
  <PresentationFormat>Widescreen</PresentationFormat>
  <Paragraphs>163</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Neue Haas Grotesk Text Pro</vt:lpstr>
      <vt:lpstr>Open Sans</vt:lpstr>
      <vt:lpstr>PunchcardVTI</vt:lpstr>
      <vt:lpstr>Perceptions of Inland Empire Higher Education</vt:lpstr>
      <vt:lpstr>PowerPoint Presentation</vt:lpstr>
      <vt:lpstr>METHODOLOGICAL OVERVIEW</vt:lpstr>
      <vt:lpstr>Value of Higher Education in the Inland Empire</vt:lpstr>
      <vt:lpstr>PowerPoint Presentation</vt:lpstr>
      <vt:lpstr>PowerPoint Presentation</vt:lpstr>
      <vt:lpstr>PowerPoint Presentation</vt:lpstr>
      <vt:lpstr>PowerPoint Presentation</vt:lpstr>
      <vt:lpstr>PowerPoint Presentation</vt:lpstr>
      <vt:lpstr>What matters in the IE when making plans for after high school?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Impact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Olivares</dc:creator>
  <cp:lastModifiedBy>Paula Di Dio</cp:lastModifiedBy>
  <cp:revision>48</cp:revision>
  <dcterms:created xsi:type="dcterms:W3CDTF">2023-08-28T15:48:23Z</dcterms:created>
  <dcterms:modified xsi:type="dcterms:W3CDTF">2024-03-01T21:43:05Z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0x01010016C3C6B965DEBA41B69F219713BAE6EA</vt:lpwstr>
  </property>
  <property fmtid="{D5CDD505-2E9C-101B-9397-08002B2CF9AE}" pid="3" name="MediaServiceImageTags">
    <vt:lpwstr/>
  </property>
</Properties>
</file>