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charts/chart1.xml" ContentType="application/vnd.openxmlformats-officedocument.drawingml.chart+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charts/chart2.xml" ContentType="application/vnd.openxmlformats-officedocument.drawingml.chart+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charts/chart3.xml" ContentType="application/vnd.openxmlformats-officedocument.drawingml.chart+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charts/chart6.xml" ContentType="application/vnd.openxmlformats-officedocument.drawingml.chart+xml"/>
  <Override PartName="/ppt/charts/chart7.xml" ContentType="application/vnd.openxmlformats-officedocument.drawingml.chart+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810" r:id="rId5"/>
  </p:sldMasterIdLst>
  <p:notesMasterIdLst>
    <p:notesMasterId r:id="rId58"/>
  </p:notesMasterIdLst>
  <p:handoutMasterIdLst>
    <p:handoutMasterId r:id="rId59"/>
  </p:handoutMasterIdLst>
  <p:sldIdLst>
    <p:sldId id="1499" r:id="rId6"/>
    <p:sldId id="2308" r:id="rId7"/>
    <p:sldId id="2309" r:id="rId8"/>
    <p:sldId id="359" r:id="rId9"/>
    <p:sldId id="367" r:id="rId10"/>
    <p:sldId id="499" r:id="rId11"/>
    <p:sldId id="495" r:id="rId12"/>
    <p:sldId id="505" r:id="rId13"/>
    <p:sldId id="2291" r:id="rId14"/>
    <p:sldId id="497" r:id="rId15"/>
    <p:sldId id="351" r:id="rId16"/>
    <p:sldId id="2288" r:id="rId17"/>
    <p:sldId id="504" r:id="rId18"/>
    <p:sldId id="2310" r:id="rId19"/>
    <p:sldId id="2315" r:id="rId20"/>
    <p:sldId id="2219" r:id="rId21"/>
    <p:sldId id="2209" r:id="rId22"/>
    <p:sldId id="2276" r:id="rId23"/>
    <p:sldId id="2253" r:id="rId24"/>
    <p:sldId id="2303" r:id="rId25"/>
    <p:sldId id="278" r:id="rId26"/>
    <p:sldId id="2286" r:id="rId27"/>
    <p:sldId id="2317" r:id="rId28"/>
    <p:sldId id="2314" r:id="rId29"/>
    <p:sldId id="2321" r:id="rId30"/>
    <p:sldId id="2205" r:id="rId31"/>
    <p:sldId id="2296" r:id="rId32"/>
    <p:sldId id="2297" r:id="rId33"/>
    <p:sldId id="2322" r:id="rId34"/>
    <p:sldId id="2316" r:id="rId35"/>
    <p:sldId id="2330" r:id="rId36"/>
    <p:sldId id="2311" r:id="rId37"/>
    <p:sldId id="2289" r:id="rId38"/>
    <p:sldId id="2294" r:id="rId39"/>
    <p:sldId id="2298" r:id="rId40"/>
    <p:sldId id="2312" r:id="rId41"/>
    <p:sldId id="2283" r:id="rId42"/>
    <p:sldId id="355" r:id="rId43"/>
    <p:sldId id="365" r:id="rId44"/>
    <p:sldId id="267" r:id="rId45"/>
    <p:sldId id="2323" r:id="rId46"/>
    <p:sldId id="2299" r:id="rId47"/>
    <p:sldId id="2302" r:id="rId48"/>
    <p:sldId id="2313" r:id="rId49"/>
    <p:sldId id="2188" r:id="rId50"/>
    <p:sldId id="2304" r:id="rId51"/>
    <p:sldId id="2329" r:id="rId52"/>
    <p:sldId id="2306" r:id="rId53"/>
    <p:sldId id="2307" r:id="rId54"/>
    <p:sldId id="2301" r:id="rId55"/>
    <p:sldId id="2300" r:id="rId56"/>
    <p:sldId id="1500" r:id="rId57"/>
  </p:sldIdLst>
  <p:sldSz cx="12192000" cy="6858000"/>
  <p:notesSz cx="6858000" cy="9144000"/>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CAAE43-AA3F-BB4F-7AA6-5658B734AAA1}" name="cbriggs" initials="cb" userId="S::cbriggs_southernstemcenter.org#ext#@completecollegeamerica.onmicrosoft.com::c76180bf-a92d-43fa-ad69-751117bc8e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pp-Ed Innovation" initials="OI" lastIdx="3" clrIdx="0">
    <p:extLst>
      <p:ext uri="{19B8F6BF-5375-455C-9EA6-DF929625EA0E}">
        <p15:presenceInfo xmlns:p15="http://schemas.microsoft.com/office/powerpoint/2012/main" userId="S::admin@opped.onmicrosoft.com::27d2670b-e3c1-4093-bc07-321c479030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E470"/>
    <a:srgbClr val="2D558A"/>
    <a:srgbClr val="279B93"/>
    <a:srgbClr val="BF2D00"/>
    <a:srgbClr val="FD4A4D"/>
    <a:srgbClr val="FEB28E"/>
    <a:srgbClr val="D4D4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89388"/>
  </p:normalViewPr>
  <p:slideViewPr>
    <p:cSldViewPr snapToGrid="0" snapToObjects="1">
      <p:cViewPr varScale="1">
        <p:scale>
          <a:sx n="61" d="100"/>
          <a:sy n="61" d="100"/>
        </p:scale>
        <p:origin x="812" y="5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01" d="100"/>
          <a:sy n="101" d="100"/>
        </p:scale>
        <p:origin x="2704"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1388324135927967E-2"/>
          <c:y val="1.5907005200367086E-2"/>
          <c:w val="0.91722335172814407"/>
          <c:h val="0.89323952278984398"/>
        </c:manualLayout>
      </c:layout>
      <c:scatterChart>
        <c:scatterStyle val="lineMarker"/>
        <c:varyColors val="0"/>
        <c:ser>
          <c:idx val="0"/>
          <c:order val="0"/>
          <c:spPr>
            <a:ln w="76200" algn="ctr">
              <a:solidFill>
                <a:schemeClr val="accent1"/>
              </a:solidFill>
              <a:prstDash val="solid"/>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Sheet1!$A$2:$E$2</c:f>
              <c:numCache>
                <c:formatCode>General</c:formatCode>
                <c:ptCount val="5"/>
                <c:pt idx="0">
                  <c:v>28.166117689618495</c:v>
                </c:pt>
                <c:pt idx="1">
                  <c:v>27.461640486601716</c:v>
                </c:pt>
                <c:pt idx="2">
                  <c:v>29.123493205548762</c:v>
                </c:pt>
                <c:pt idx="3">
                  <c:v>32.456213516517742</c:v>
                </c:pt>
                <c:pt idx="4">
                  <c:v>34.535442492158388</c:v>
                </c:pt>
              </c:numCache>
            </c:numRef>
          </c:yVal>
          <c:smooth val="0"/>
          <c:extLst>
            <c:ext xmlns:c16="http://schemas.microsoft.com/office/drawing/2014/chart" uri="{C3380CC4-5D6E-409C-BE32-E72D297353CC}">
              <c16:uniqueId val="{00000000-FAA5-4721-B1C1-BEB003B188F1}"/>
            </c:ext>
          </c:extLst>
        </c:ser>
        <c:ser>
          <c:idx val="1"/>
          <c:order val="1"/>
          <c:spPr>
            <a:ln w="76200" algn="ctr">
              <a:solidFill>
                <a:schemeClr val="accent2"/>
              </a:solidFill>
              <a:prstDash val="solid"/>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Sheet1!$A$3:$E$3</c:f>
              <c:numCache>
                <c:formatCode>General</c:formatCode>
                <c:ptCount val="5"/>
                <c:pt idx="0">
                  <c:v>10.934377252620386</c:v>
                </c:pt>
                <c:pt idx="1">
                  <c:v>12.950539612254985</c:v>
                </c:pt>
                <c:pt idx="2">
                  <c:v>14.966701971889584</c:v>
                </c:pt>
                <c:pt idx="3">
                  <c:v>17.598851488427158</c:v>
                </c:pt>
                <c:pt idx="4">
                  <c:v>20.036778365811948</c:v>
                </c:pt>
              </c:numCache>
            </c:numRef>
          </c:yVal>
          <c:smooth val="0"/>
          <c:extLst>
            <c:ext xmlns:c16="http://schemas.microsoft.com/office/drawing/2014/chart" uri="{C3380CC4-5D6E-409C-BE32-E72D297353CC}">
              <c16:uniqueId val="{00000001-FAA5-4721-B1C1-BEB003B188F1}"/>
            </c:ext>
          </c:extLst>
        </c:ser>
        <c:ser>
          <c:idx val="2"/>
          <c:order val="2"/>
          <c:spPr>
            <a:ln w="76200" algn="ctr">
              <a:solidFill>
                <a:schemeClr val="accent3"/>
              </a:solidFill>
              <a:prstDash val="solid"/>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Sheet1!$A$4:$E$4</c:f>
              <c:numCache>
                <c:formatCode>General</c:formatCode>
                <c:ptCount val="5"/>
                <c:pt idx="0">
                  <c:v>10.704477203016786</c:v>
                </c:pt>
                <c:pt idx="1">
                  <c:v>12.56964031243308</c:v>
                </c:pt>
                <c:pt idx="2">
                  <c:v>14.999669404606166</c:v>
                </c:pt>
                <c:pt idx="3">
                  <c:v>13.854032221214332</c:v>
                </c:pt>
                <c:pt idx="4">
                  <c:v>15.591764356500782</c:v>
                </c:pt>
              </c:numCache>
            </c:numRef>
          </c:yVal>
          <c:smooth val="0"/>
          <c:extLst>
            <c:ext xmlns:c16="http://schemas.microsoft.com/office/drawing/2014/chart" uri="{C3380CC4-5D6E-409C-BE32-E72D297353CC}">
              <c16:uniqueId val="{00000002-FAA5-4721-B1C1-BEB003B188F1}"/>
            </c:ext>
          </c:extLst>
        </c:ser>
        <c:ser>
          <c:idx val="3"/>
          <c:order val="3"/>
          <c:spPr>
            <a:ln w="76200" algn="ctr">
              <a:solidFill>
                <a:schemeClr val="accent4"/>
              </a:solidFill>
              <a:prstDash val="solid"/>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Sheet1!$A$5:$E$5</c:f>
              <c:numCache>
                <c:formatCode>General</c:formatCode>
                <c:ptCount val="5"/>
                <c:pt idx="0">
                  <c:v>21.924078788717985</c:v>
                </c:pt>
                <c:pt idx="1">
                  <c:v>21.922438488087749</c:v>
                </c:pt>
                <c:pt idx="2">
                  <c:v>21.551950258861055</c:v>
                </c:pt>
                <c:pt idx="3">
                  <c:v>22.860970678079141</c:v>
                </c:pt>
                <c:pt idx="4">
                  <c:v>24.301047167022119</c:v>
                </c:pt>
              </c:numCache>
            </c:numRef>
          </c:yVal>
          <c:smooth val="0"/>
          <c:extLst>
            <c:ext xmlns:c16="http://schemas.microsoft.com/office/drawing/2014/chart" uri="{C3380CC4-5D6E-409C-BE32-E72D297353CC}">
              <c16:uniqueId val="{00000003-FAA5-4721-B1C1-BEB003B188F1}"/>
            </c:ext>
          </c:extLst>
        </c:ser>
        <c:ser>
          <c:idx val="4"/>
          <c:order val="4"/>
          <c:spPr>
            <a:ln w="76200" algn="ctr">
              <a:solidFill>
                <a:srgbClr val="808080"/>
              </a:solidFill>
              <a:prstDash val="dash"/>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Sheet1!$A$6:$E$6</c:f>
              <c:numCache>
                <c:formatCode>General</c:formatCode>
                <c:ptCount val="5"/>
                <c:pt idx="0">
                  <c:v>20.9665079383837</c:v>
                </c:pt>
                <c:pt idx="1">
                  <c:v>21.888915865305876</c:v>
                </c:pt>
                <c:pt idx="2">
                  <c:v>22.323236915658413</c:v>
                </c:pt>
                <c:pt idx="3">
                  <c:v>24.08995625071001</c:v>
                </c:pt>
                <c:pt idx="4">
                  <c:v>26.410427594006684</c:v>
                </c:pt>
              </c:numCache>
            </c:numRef>
          </c:yVal>
          <c:smooth val="0"/>
          <c:extLst>
            <c:ext xmlns:c16="http://schemas.microsoft.com/office/drawing/2014/chart" uri="{C3380CC4-5D6E-409C-BE32-E72D297353CC}">
              <c16:uniqueId val="{00000004-FAA5-4721-B1C1-BEB003B188F1}"/>
            </c:ext>
          </c:extLst>
        </c:ser>
        <c:dLbls>
          <c:showLegendKey val="0"/>
          <c:showVal val="0"/>
          <c:showCatName val="0"/>
          <c:showSerName val="0"/>
          <c:showPercent val="0"/>
          <c:showBubbleSize val="0"/>
        </c:dLbls>
        <c:axId val="704876672"/>
        <c:axId val="1"/>
      </c:scatterChart>
      <c:valAx>
        <c:axId val="704876672"/>
        <c:scaling>
          <c:orientation val="minMax"/>
          <c:max val="2021"/>
          <c:min val="2017"/>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800" kern="1200">
                <a:solidFill>
                  <a:schemeClr val="tx2"/>
                </a:solidFill>
                <a:latin typeface="+mn-lt"/>
                <a:ea typeface="+mn-ea"/>
                <a:cs typeface="+mn-cs"/>
              </a:defRPr>
            </a:pPr>
            <a:endParaRPr lang="en-US"/>
          </a:p>
        </c:txPr>
        <c:crossAx val="1"/>
        <c:crosses val="min"/>
        <c:crossBetween val="midCat"/>
        <c:majorUnit val="1"/>
      </c:valAx>
      <c:valAx>
        <c:axId val="1"/>
        <c:scaling>
          <c:orientation val="minMax"/>
          <c:max val="35.086261375719623"/>
          <c:min val="1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704876672"/>
        <c:crosses val="min"/>
        <c:crossBetween val="midCat"/>
        <c:majorUnit val="2"/>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1298362556151283E-2"/>
          <c:y val="1.6757976152110859E-2"/>
          <c:w val="0.91740327488769746"/>
          <c:h val="0.88752819851756359"/>
        </c:manualLayout>
      </c:layout>
      <c:scatterChart>
        <c:scatterStyle val="lineMarker"/>
        <c:varyColors val="0"/>
        <c:ser>
          <c:idx val="0"/>
          <c:order val="0"/>
          <c:spPr>
            <a:ln w="76200" algn="ctr">
              <a:solidFill>
                <a:schemeClr val="accent1"/>
              </a:solidFill>
              <a:prstDash val="solid"/>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Sheet1!$A$2:$E$2</c:f>
              <c:numCache>
                <c:formatCode>General</c:formatCode>
                <c:ptCount val="5"/>
                <c:pt idx="0">
                  <c:v>31.644689283429742</c:v>
                </c:pt>
                <c:pt idx="1">
                  <c:v>33.88519818673597</c:v>
                </c:pt>
                <c:pt idx="2">
                  <c:v>34.924388704550665</c:v>
                </c:pt>
                <c:pt idx="3">
                  <c:v>36.120163613989291</c:v>
                </c:pt>
                <c:pt idx="4">
                  <c:v>36.072252977135882</c:v>
                </c:pt>
              </c:numCache>
            </c:numRef>
          </c:yVal>
          <c:smooth val="0"/>
          <c:extLst>
            <c:ext xmlns:c16="http://schemas.microsoft.com/office/drawing/2014/chart" uri="{C3380CC4-5D6E-409C-BE32-E72D297353CC}">
              <c16:uniqueId val="{00000000-2FBB-42C7-A33D-D6620B4FF951}"/>
            </c:ext>
          </c:extLst>
        </c:ser>
        <c:ser>
          <c:idx val="1"/>
          <c:order val="1"/>
          <c:spPr>
            <a:ln w="76200" algn="ctr">
              <a:solidFill>
                <a:schemeClr val="accent2"/>
              </a:solidFill>
              <a:prstDash val="solid"/>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Sheet1!$A$3:$E$3</c:f>
              <c:numCache>
                <c:formatCode>General</c:formatCode>
                <c:ptCount val="5"/>
                <c:pt idx="0">
                  <c:v>10.798947751751731</c:v>
                </c:pt>
                <c:pt idx="1">
                  <c:v>12.375660991722077</c:v>
                </c:pt>
                <c:pt idx="2">
                  <c:v>13.652062672592381</c:v>
                </c:pt>
                <c:pt idx="3">
                  <c:v>13.272078922597297</c:v>
                </c:pt>
                <c:pt idx="4">
                  <c:v>14.9662551380541</c:v>
                </c:pt>
              </c:numCache>
            </c:numRef>
          </c:yVal>
          <c:smooth val="0"/>
          <c:extLst>
            <c:ext xmlns:c16="http://schemas.microsoft.com/office/drawing/2014/chart" uri="{C3380CC4-5D6E-409C-BE32-E72D297353CC}">
              <c16:uniqueId val="{00000001-2FBB-42C7-A33D-D6620B4FF951}"/>
            </c:ext>
          </c:extLst>
        </c:ser>
        <c:ser>
          <c:idx val="2"/>
          <c:order val="2"/>
          <c:spPr>
            <a:ln w="76200" algn="ctr">
              <a:solidFill>
                <a:schemeClr val="accent3"/>
              </a:solidFill>
              <a:prstDash val="solid"/>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Sheet1!$A$4:$E$4</c:f>
              <c:numCache>
                <c:formatCode>General</c:formatCode>
                <c:ptCount val="5"/>
                <c:pt idx="0">
                  <c:v>19.835654215578337</c:v>
                </c:pt>
                <c:pt idx="1">
                  <c:v>20.562636247651874</c:v>
                </c:pt>
                <c:pt idx="2">
                  <c:v>21.697759898918612</c:v>
                </c:pt>
                <c:pt idx="3">
                  <c:v>20.786181648631533</c:v>
                </c:pt>
                <c:pt idx="4">
                  <c:v>21.645435101030237</c:v>
                </c:pt>
              </c:numCache>
            </c:numRef>
          </c:yVal>
          <c:smooth val="0"/>
          <c:extLst>
            <c:ext xmlns:c16="http://schemas.microsoft.com/office/drawing/2014/chart" uri="{C3380CC4-5D6E-409C-BE32-E72D297353CC}">
              <c16:uniqueId val="{00000002-2FBB-42C7-A33D-D6620B4FF951}"/>
            </c:ext>
          </c:extLst>
        </c:ser>
        <c:ser>
          <c:idx val="3"/>
          <c:order val="3"/>
          <c:spPr>
            <a:ln w="76200" algn="ctr">
              <a:solidFill>
                <a:schemeClr val="accent4"/>
              </a:solidFill>
              <a:prstDash val="solid"/>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Sheet1!$A$5:$E$5</c:f>
              <c:numCache>
                <c:formatCode>General</c:formatCode>
                <c:ptCount val="5"/>
                <c:pt idx="0">
                  <c:v>31.530464324791417</c:v>
                </c:pt>
                <c:pt idx="1">
                  <c:v>32.889755619420384</c:v>
                </c:pt>
                <c:pt idx="2">
                  <c:v>34.017016798368736</c:v>
                </c:pt>
                <c:pt idx="3">
                  <c:v>33.505855187040076</c:v>
                </c:pt>
                <c:pt idx="4">
                  <c:v>34.573662762100874</c:v>
                </c:pt>
              </c:numCache>
            </c:numRef>
          </c:yVal>
          <c:smooth val="0"/>
          <c:extLst>
            <c:ext xmlns:c16="http://schemas.microsoft.com/office/drawing/2014/chart" uri="{C3380CC4-5D6E-409C-BE32-E72D297353CC}">
              <c16:uniqueId val="{00000003-2FBB-42C7-A33D-D6620B4FF951}"/>
            </c:ext>
          </c:extLst>
        </c:ser>
        <c:ser>
          <c:idx val="4"/>
          <c:order val="4"/>
          <c:spPr>
            <a:ln w="76200" algn="ctr">
              <a:solidFill>
                <a:srgbClr val="808080"/>
              </a:solidFill>
              <a:prstDash val="dash"/>
            </a:ln>
          </c:spPr>
          <c:marker>
            <c:symbol val="none"/>
          </c:marker>
          <c:xVal>
            <c:numRef>
              <c:f>Sheet1!$A$1:$E$1</c:f>
              <c:numCache>
                <c:formatCode>General</c:formatCode>
                <c:ptCount val="5"/>
                <c:pt idx="0">
                  <c:v>2017</c:v>
                </c:pt>
                <c:pt idx="1">
                  <c:v>2018</c:v>
                </c:pt>
                <c:pt idx="2">
                  <c:v>2019</c:v>
                </c:pt>
                <c:pt idx="3">
                  <c:v>2020</c:v>
                </c:pt>
                <c:pt idx="4">
                  <c:v>2021</c:v>
                </c:pt>
              </c:numCache>
            </c:numRef>
          </c:xVal>
          <c:yVal>
            <c:numRef>
              <c:f>Sheet1!$A$6:$E$6</c:f>
              <c:numCache>
                <c:formatCode>General</c:formatCode>
                <c:ptCount val="5"/>
                <c:pt idx="0">
                  <c:v>25.725018627959244</c:v>
                </c:pt>
                <c:pt idx="1">
                  <c:v>27.100335682520765</c:v>
                </c:pt>
                <c:pt idx="2">
                  <c:v>28.061129782116772</c:v>
                </c:pt>
                <c:pt idx="3">
                  <c:v>27.43470052148561</c:v>
                </c:pt>
                <c:pt idx="4">
                  <c:v>28.418772227547464</c:v>
                </c:pt>
              </c:numCache>
            </c:numRef>
          </c:yVal>
          <c:smooth val="0"/>
          <c:extLst>
            <c:ext xmlns:c16="http://schemas.microsoft.com/office/drawing/2014/chart" uri="{C3380CC4-5D6E-409C-BE32-E72D297353CC}">
              <c16:uniqueId val="{00000004-2FBB-42C7-A33D-D6620B4FF951}"/>
            </c:ext>
          </c:extLst>
        </c:ser>
        <c:dLbls>
          <c:showLegendKey val="0"/>
          <c:showVal val="0"/>
          <c:showCatName val="0"/>
          <c:showSerName val="0"/>
          <c:showPercent val="0"/>
          <c:showBubbleSize val="0"/>
        </c:dLbls>
        <c:axId val="1732807327"/>
        <c:axId val="1"/>
      </c:scatterChart>
      <c:valAx>
        <c:axId val="1732807327"/>
        <c:scaling>
          <c:orientation val="minMax"/>
          <c:max val="2021"/>
          <c:min val="2017"/>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800" kern="1200">
                <a:solidFill>
                  <a:schemeClr val="tx2"/>
                </a:solidFill>
                <a:latin typeface="+mn-lt"/>
                <a:ea typeface="+mn-ea"/>
                <a:cs typeface="+mn-cs"/>
              </a:defRPr>
            </a:pPr>
            <a:endParaRPr lang="en-US"/>
          </a:p>
        </c:txPr>
        <c:crossAx val="1"/>
        <c:crosses val="min"/>
        <c:crossBetween val="midCat"/>
        <c:majorUnit val="1"/>
      </c:valAx>
      <c:valAx>
        <c:axId val="1"/>
        <c:scaling>
          <c:orientation val="minMax"/>
          <c:max val="36.832952540539814"/>
          <c:min val="1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1732807327"/>
        <c:crosses val="min"/>
        <c:crossBetween val="midCat"/>
        <c:majorUnit val="2"/>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207486000589446E-2"/>
          <c:y val="3.0211480362537766E-2"/>
          <c:w val="0.88579428234600643"/>
          <c:h val="0.88006042296072506"/>
        </c:manualLayout>
      </c:layout>
      <c:scatterChart>
        <c:scatterStyle val="lineMarker"/>
        <c:varyColors val="0"/>
        <c:ser>
          <c:idx val="0"/>
          <c:order val="0"/>
          <c:spPr>
            <a:ln w="76200" algn="ctr">
              <a:solidFill>
                <a:schemeClr val="accent1"/>
              </a:solidFill>
              <a:prstDash val="solid"/>
            </a:ln>
          </c:spPr>
          <c:marker>
            <c:symbol val="none"/>
          </c:marker>
          <c:dLbls>
            <c:dLbl>
              <c:idx val="0"/>
              <c:layout>
                <c:manualLayout>
                  <c:x val="3.728264073091659E-2"/>
                  <c:y val="-3.7462235649546829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F14-46B7-8F58-E882F2325F17}"/>
                </c:ext>
              </c:extLst>
            </c:dLbl>
            <c:dLbl>
              <c:idx val="4"/>
              <c:layout>
                <c:manualLayout>
                  <c:x val="0"/>
                  <c:y val="3.4743202416918431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F14-46B7-8F58-E882F2325F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Sheet1!$A$1:$E$1</c:f>
              <c:numCache>
                <c:formatCode>General</c:formatCode>
                <c:ptCount val="5"/>
                <c:pt idx="0">
                  <c:v>2017</c:v>
                </c:pt>
                <c:pt idx="1">
                  <c:v>2018</c:v>
                </c:pt>
                <c:pt idx="2">
                  <c:v>2019</c:v>
                </c:pt>
                <c:pt idx="3">
                  <c:v>2020</c:v>
                </c:pt>
                <c:pt idx="4">
                  <c:v>2021</c:v>
                </c:pt>
              </c:numCache>
            </c:numRef>
          </c:xVal>
          <c:yVal>
            <c:numRef>
              <c:f>Sheet1!$A$2:$E$2</c:f>
              <c:numCache>
                <c:formatCode>General</c:formatCode>
                <c:ptCount val="5"/>
                <c:pt idx="0">
                  <c:v>23.22910019144863</c:v>
                </c:pt>
                <c:pt idx="1">
                  <c:v>24.141630901287552</c:v>
                </c:pt>
                <c:pt idx="2">
                  <c:v>24.7575645956946</c:v>
                </c:pt>
                <c:pt idx="3">
                  <c:v>21.194998131869855</c:v>
                </c:pt>
                <c:pt idx="4">
                  <c:v>22.211569832174913</c:v>
                </c:pt>
              </c:numCache>
            </c:numRef>
          </c:yVal>
          <c:smooth val="0"/>
          <c:extLst>
            <c:ext xmlns:c16="http://schemas.microsoft.com/office/drawing/2014/chart" uri="{C3380CC4-5D6E-409C-BE32-E72D297353CC}">
              <c16:uniqueId val="{00000002-5F14-46B7-8F58-E882F2325F17}"/>
            </c:ext>
          </c:extLst>
        </c:ser>
        <c:ser>
          <c:idx val="1"/>
          <c:order val="1"/>
          <c:spPr>
            <a:ln w="76200" algn="ctr">
              <a:solidFill>
                <a:schemeClr val="accent2"/>
              </a:solidFill>
              <a:prstDash val="solid"/>
            </a:ln>
          </c:spPr>
          <c:marker>
            <c:symbol val="none"/>
          </c:marker>
          <c:dLbls>
            <c:dLbl>
              <c:idx val="4"/>
              <c:layout>
                <c:manualLayout>
                  <c:x val="-6.4397288535219574E-2"/>
                  <c:y val="6.6465256797583083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F14-46B7-8F58-E882F2325F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Sheet1!$A$1:$E$1</c:f>
              <c:numCache>
                <c:formatCode>General</c:formatCode>
                <c:ptCount val="5"/>
                <c:pt idx="0">
                  <c:v>2017</c:v>
                </c:pt>
                <c:pt idx="1">
                  <c:v>2018</c:v>
                </c:pt>
                <c:pt idx="2">
                  <c:v>2019</c:v>
                </c:pt>
                <c:pt idx="3">
                  <c:v>2020</c:v>
                </c:pt>
                <c:pt idx="4">
                  <c:v>2021</c:v>
                </c:pt>
              </c:numCache>
            </c:numRef>
          </c:xVal>
          <c:yVal>
            <c:numRef>
              <c:f>Sheet1!$A$3:$E$3</c:f>
              <c:numCache>
                <c:formatCode>General</c:formatCode>
                <c:ptCount val="5"/>
                <c:pt idx="0">
                  <c:v>14.922289986228604</c:v>
                </c:pt>
                <c:pt idx="1">
                  <c:v>15.108245048364811</c:v>
                </c:pt>
                <c:pt idx="2">
                  <c:v>15.19535438750405</c:v>
                </c:pt>
                <c:pt idx="3">
                  <c:v>13.721633892225013</c:v>
                </c:pt>
                <c:pt idx="4">
                  <c:v>14.095817324074014</c:v>
                </c:pt>
              </c:numCache>
            </c:numRef>
          </c:yVal>
          <c:smooth val="0"/>
          <c:extLst>
            <c:ext xmlns:c16="http://schemas.microsoft.com/office/drawing/2014/chart" uri="{C3380CC4-5D6E-409C-BE32-E72D297353CC}">
              <c16:uniqueId val="{00000004-5F14-46B7-8F58-E882F2325F17}"/>
            </c:ext>
          </c:extLst>
        </c:ser>
        <c:ser>
          <c:idx val="2"/>
          <c:order val="2"/>
          <c:spPr>
            <a:ln w="76200" algn="ctr">
              <a:solidFill>
                <a:schemeClr val="accent3"/>
              </a:solidFill>
              <a:prstDash val="solid"/>
            </a:ln>
          </c:spPr>
          <c:marker>
            <c:symbol val="none"/>
          </c:marker>
          <c:dLbls>
            <c:dLbl>
              <c:idx val="0"/>
              <c:layout>
                <c:manualLayout>
                  <c:x val="3.2419687592101384E-2"/>
                  <c:y val="-8.3383685800604235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F14-46B7-8F58-E882F2325F17}"/>
                </c:ext>
              </c:extLst>
            </c:dLbl>
            <c:dLbl>
              <c:idx val="4"/>
              <c:layout>
                <c:manualLayout>
                  <c:x val="-6.14500442086649E-2"/>
                  <c:y val="-6.9486404833836862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F14-46B7-8F58-E882F2325F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Sheet1!$A$1:$E$1</c:f>
              <c:numCache>
                <c:formatCode>General</c:formatCode>
                <c:ptCount val="5"/>
                <c:pt idx="0">
                  <c:v>2017</c:v>
                </c:pt>
                <c:pt idx="1">
                  <c:v>2018</c:v>
                </c:pt>
                <c:pt idx="2">
                  <c:v>2019</c:v>
                </c:pt>
                <c:pt idx="3">
                  <c:v>2020</c:v>
                </c:pt>
                <c:pt idx="4">
                  <c:v>2021</c:v>
                </c:pt>
              </c:numCache>
            </c:numRef>
          </c:xVal>
          <c:yVal>
            <c:numRef>
              <c:f>Sheet1!$A$4:$E$4</c:f>
              <c:numCache>
                <c:formatCode>General</c:formatCode>
                <c:ptCount val="5"/>
                <c:pt idx="0">
                  <c:v>15.465450579954396</c:v>
                </c:pt>
                <c:pt idx="1">
                  <c:v>14.999585646805336</c:v>
                </c:pt>
                <c:pt idx="2">
                  <c:v>18.143454611582889</c:v>
                </c:pt>
                <c:pt idx="3">
                  <c:v>14.407373528528963</c:v>
                </c:pt>
                <c:pt idx="4">
                  <c:v>14.411792255893305</c:v>
                </c:pt>
              </c:numCache>
            </c:numRef>
          </c:yVal>
          <c:smooth val="0"/>
          <c:extLst>
            <c:ext xmlns:c16="http://schemas.microsoft.com/office/drawing/2014/chart" uri="{C3380CC4-5D6E-409C-BE32-E72D297353CC}">
              <c16:uniqueId val="{00000007-5F14-46B7-8F58-E882F2325F17}"/>
            </c:ext>
          </c:extLst>
        </c:ser>
        <c:ser>
          <c:idx val="3"/>
          <c:order val="3"/>
          <c:spPr>
            <a:ln w="76200" algn="ctr">
              <a:solidFill>
                <a:schemeClr val="accent4"/>
              </a:solidFill>
              <a:prstDash val="solid"/>
            </a:ln>
          </c:spPr>
          <c:marker>
            <c:symbol val="none"/>
          </c:marker>
          <c:dLbls>
            <c:dLbl>
              <c:idx val="0"/>
              <c:layout>
                <c:manualLayout>
                  <c:x val="3.728264073091659E-2"/>
                  <c:y val="-3.7462235649546829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F14-46B7-8F58-E882F2325F17}"/>
                </c:ext>
              </c:extLst>
            </c:dLbl>
            <c:dLbl>
              <c:idx val="4"/>
              <c:layout>
                <c:manualLayout>
                  <c:x val="-3.4040671971706453E-2"/>
                  <c:y val="-5.7099697885196372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F14-46B7-8F58-E882F2325F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Sheet1!$A$1:$E$1</c:f>
              <c:numCache>
                <c:formatCode>General</c:formatCode>
                <c:ptCount val="5"/>
                <c:pt idx="0">
                  <c:v>2017</c:v>
                </c:pt>
                <c:pt idx="1">
                  <c:v>2018</c:v>
                </c:pt>
                <c:pt idx="2">
                  <c:v>2019</c:v>
                </c:pt>
                <c:pt idx="3">
                  <c:v>2020</c:v>
                </c:pt>
                <c:pt idx="4">
                  <c:v>2021</c:v>
                </c:pt>
              </c:numCache>
            </c:numRef>
          </c:xVal>
          <c:yVal>
            <c:numRef>
              <c:f>Sheet1!$A$5:$E$5</c:f>
              <c:numCache>
                <c:formatCode>General</c:formatCode>
                <c:ptCount val="5"/>
                <c:pt idx="0">
                  <c:v>25.251363484584278</c:v>
                </c:pt>
                <c:pt idx="1">
                  <c:v>25.832673165019116</c:v>
                </c:pt>
                <c:pt idx="2">
                  <c:v>27.457538598964369</c:v>
                </c:pt>
                <c:pt idx="3">
                  <c:v>23.476531341866906</c:v>
                </c:pt>
                <c:pt idx="4">
                  <c:v>23.92065675322706</c:v>
                </c:pt>
              </c:numCache>
            </c:numRef>
          </c:yVal>
          <c:smooth val="0"/>
          <c:extLst>
            <c:ext xmlns:c16="http://schemas.microsoft.com/office/drawing/2014/chart" uri="{C3380CC4-5D6E-409C-BE32-E72D297353CC}">
              <c16:uniqueId val="{0000000A-5F14-46B7-8F58-E882F2325F17}"/>
            </c:ext>
          </c:extLst>
        </c:ser>
        <c:ser>
          <c:idx val="4"/>
          <c:order val="4"/>
          <c:spPr>
            <a:ln w="76200" algn="ctr">
              <a:solidFill>
                <a:srgbClr val="808080"/>
              </a:solidFill>
              <a:prstDash val="dash"/>
            </a:ln>
          </c:spPr>
          <c:marker>
            <c:symbol val="none"/>
          </c:marker>
          <c:dLbls>
            <c:dLbl>
              <c:idx val="0"/>
              <c:layout>
                <c:manualLayout>
                  <c:x val="3.728264073091659E-2"/>
                  <c:y val="-3.7462235649546829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F14-46B7-8F58-E882F2325F17}"/>
                </c:ext>
              </c:extLst>
            </c:dLbl>
            <c:dLbl>
              <c:idx val="4"/>
              <c:layout>
                <c:manualLayout>
                  <c:x val="0"/>
                  <c:y val="-3.7462235649546829E-2"/>
                </c:manualLayout>
              </c:layout>
              <c:numFmt formatCode="#,##0.0&quot;%&quot;;&quot;-&quot;#,##0.0&quot;%&quot;" sourceLinked="0"/>
              <c:spPr>
                <a:noFill/>
                <a:ln>
                  <a:noFill/>
                </a:ln>
              </c:spPr>
              <c:txPr>
                <a:bodyPr wrap="none"/>
                <a:lstStyle/>
                <a:p>
                  <a:pPr>
                    <a:defRPr sz="18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5F14-46B7-8F58-E882F2325F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Sheet1!$A$1:$E$1</c:f>
              <c:numCache>
                <c:formatCode>General</c:formatCode>
                <c:ptCount val="5"/>
                <c:pt idx="0">
                  <c:v>2017</c:v>
                </c:pt>
                <c:pt idx="1">
                  <c:v>2018</c:v>
                </c:pt>
                <c:pt idx="2">
                  <c:v>2019</c:v>
                </c:pt>
                <c:pt idx="3">
                  <c:v>2020</c:v>
                </c:pt>
                <c:pt idx="4">
                  <c:v>2021</c:v>
                </c:pt>
              </c:numCache>
            </c:numRef>
          </c:xVal>
          <c:yVal>
            <c:numRef>
              <c:f>Sheet1!$A$6:$E$6</c:f>
              <c:numCache>
                <c:formatCode>General</c:formatCode>
                <c:ptCount val="5"/>
                <c:pt idx="0">
                  <c:v>21.009574969757857</c:v>
                </c:pt>
                <c:pt idx="1">
                  <c:v>21.182110407105299</c:v>
                </c:pt>
                <c:pt idx="2">
                  <c:v>22.481165736269631</c:v>
                </c:pt>
                <c:pt idx="3">
                  <c:v>18.89768911403273</c:v>
                </c:pt>
                <c:pt idx="4">
                  <c:v>19.156526317501456</c:v>
                </c:pt>
              </c:numCache>
            </c:numRef>
          </c:yVal>
          <c:smooth val="0"/>
          <c:extLst>
            <c:ext xmlns:c16="http://schemas.microsoft.com/office/drawing/2014/chart" uri="{C3380CC4-5D6E-409C-BE32-E72D297353CC}">
              <c16:uniqueId val="{0000000D-5F14-46B7-8F58-E882F2325F17}"/>
            </c:ext>
          </c:extLst>
        </c:ser>
        <c:dLbls>
          <c:showLegendKey val="0"/>
          <c:showVal val="0"/>
          <c:showCatName val="0"/>
          <c:showSerName val="0"/>
          <c:showPercent val="0"/>
          <c:showBubbleSize val="0"/>
        </c:dLbls>
        <c:axId val="343153680"/>
        <c:axId val="1"/>
      </c:scatterChart>
      <c:valAx>
        <c:axId val="343153680"/>
        <c:scaling>
          <c:orientation val="minMax"/>
          <c:max val="2021"/>
          <c:min val="2017"/>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800" kern="1200">
                <a:solidFill>
                  <a:schemeClr val="tx2"/>
                </a:solidFill>
                <a:latin typeface="+mn-lt"/>
                <a:ea typeface="+mn-ea"/>
                <a:cs typeface="+mn-cs"/>
              </a:defRPr>
            </a:pPr>
            <a:endParaRPr lang="en-US"/>
          </a:p>
        </c:txPr>
        <c:crossAx val="1"/>
        <c:crosses val="min"/>
        <c:crossBetween val="midCat"/>
        <c:majorUnit val="1"/>
      </c:valAx>
      <c:valAx>
        <c:axId val="1"/>
        <c:scaling>
          <c:orientation val="minMax"/>
          <c:max val="28"/>
          <c:min val="10"/>
        </c:scaling>
        <c:delete val="0"/>
        <c:axPos val="l"/>
        <c:majorGridlines>
          <c:spPr>
            <a:ln>
              <a:noFill/>
            </a:ln>
          </c:spPr>
        </c:majorGridlines>
        <c:numFmt formatCode="#,##0&quot;%&quot;;&quot;-&quot;#,##0&quot;%&quot;" sourceLinked="0"/>
        <c:majorTickMark val="out"/>
        <c:minorTickMark val="none"/>
        <c:tickLblPos val="nextTo"/>
        <c:spPr>
          <a:ln w="9525" algn="ctr">
            <a:solidFill>
              <a:schemeClr val="tx1"/>
            </a:solidFill>
            <a:prstDash val="solid"/>
          </a:ln>
        </c:spPr>
        <c:txPr>
          <a:bodyPr wrap="none"/>
          <a:lstStyle/>
          <a:p>
            <a:pPr>
              <a:defRPr sz="1800" kern="1200">
                <a:solidFill>
                  <a:schemeClr val="tx2"/>
                </a:solidFill>
                <a:latin typeface="+mn-lt"/>
                <a:ea typeface="+mn-ea"/>
                <a:cs typeface="+mn-cs"/>
              </a:defRPr>
            </a:pPr>
            <a:endParaRPr lang="en-US"/>
          </a:p>
        </c:txPr>
        <c:crossAx val="343153680"/>
        <c:crosses val="min"/>
        <c:crossBetween val="midCat"/>
        <c:majorUnit val="2"/>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505050505050505E-2"/>
          <c:y val="2.1233156390363415E-2"/>
          <c:w val="0.97898989898989897"/>
          <c:h val="0.89628419763168643"/>
        </c:manualLayout>
      </c:layout>
      <c:barChart>
        <c:barDir val="col"/>
        <c:grouping val="clustered"/>
        <c:varyColors val="0"/>
        <c:ser>
          <c:idx val="0"/>
          <c:order val="0"/>
          <c:spPr>
            <a:pattFill prst="pct10">
              <a:fgClr>
                <a:schemeClr val="tx1"/>
              </a:fgClr>
              <a:bgClr>
                <a:schemeClr val="bg1"/>
              </a:bgClr>
            </a:pattFill>
            <a:ln>
              <a:noFill/>
            </a:ln>
          </c:spPr>
          <c:invertIfNegative val="0"/>
          <c:dLbls>
            <c:dLbl>
              <c:idx val="0"/>
              <c:layout>
                <c:manualLayout>
                  <c:x val="0"/>
                  <c:y val="-0.17313189056757861"/>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C43-4229-9FA5-6D22D76EC901}"/>
                </c:ext>
              </c:extLst>
            </c:dLbl>
            <c:dLbl>
              <c:idx val="1"/>
              <c:layout>
                <c:manualLayout>
                  <c:x val="-8.6868686868686873E-3"/>
                  <c:y val="-0.17068191098407512"/>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C43-4229-9FA5-6D22D76EC9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-5.8</c:v>
                </c:pt>
                <c:pt idx="1">
                  <c:v>-5.7</c:v>
                </c:pt>
              </c:numCache>
            </c:numRef>
          </c:val>
          <c:extLst>
            <c:ext xmlns:c16="http://schemas.microsoft.com/office/drawing/2014/chart" uri="{C3380CC4-5D6E-409C-BE32-E72D297353CC}">
              <c16:uniqueId val="{00000002-7C43-4229-9FA5-6D22D76EC901}"/>
            </c:ext>
          </c:extLst>
        </c:ser>
        <c:ser>
          <c:idx val="1"/>
          <c:order val="1"/>
          <c:spPr>
            <a:solidFill>
              <a:schemeClr val="accent3"/>
            </a:solidFill>
            <a:ln>
              <a:noFill/>
            </a:ln>
          </c:spPr>
          <c:invertIfNegative val="0"/>
          <c:dLbls>
            <c:dLbl>
              <c:idx val="1"/>
              <c:layout>
                <c:manualLayout>
                  <c:x val="-1.494949494949495E-2"/>
                  <c:y val="-0.45814618211514901"/>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C43-4229-9FA5-6D22D76EC9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-2.7</c:v>
                </c:pt>
                <c:pt idx="1">
                  <c:v>-17.3</c:v>
                </c:pt>
              </c:numCache>
            </c:numRef>
          </c:val>
          <c:extLst>
            <c:ext xmlns:c16="http://schemas.microsoft.com/office/drawing/2014/chart" uri="{C3380CC4-5D6E-409C-BE32-E72D297353CC}">
              <c16:uniqueId val="{00000004-7C43-4229-9FA5-6D22D76EC901}"/>
            </c:ext>
          </c:extLst>
        </c:ser>
        <c:ser>
          <c:idx val="2"/>
          <c:order val="2"/>
          <c:spPr>
            <a:solidFill>
              <a:srgbClr val="C30C3E"/>
            </a:solidFill>
            <a:ln>
              <a:noFill/>
            </a:ln>
          </c:spPr>
          <c:invertIfNegative val="0"/>
          <c:dLbls>
            <c:dLbl>
              <c:idx val="0"/>
              <c:layout>
                <c:manualLayout>
                  <c:x val="-8.6868686868686873E-3"/>
                  <c:y val="-0.14618211514904042"/>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C43-4229-9FA5-6D22D76EC901}"/>
                </c:ext>
              </c:extLst>
            </c:dLbl>
            <c:dLbl>
              <c:idx val="1"/>
              <c:layout>
                <c:manualLayout>
                  <c:x val="0"/>
                  <c:y val="-0.49734585545120458"/>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C43-4229-9FA5-6D22D76EC9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-4.7</c:v>
                </c:pt>
                <c:pt idx="1">
                  <c:v>-18.100000000000001</c:v>
                </c:pt>
              </c:numCache>
            </c:numRef>
          </c:val>
          <c:extLst>
            <c:ext xmlns:c16="http://schemas.microsoft.com/office/drawing/2014/chart" uri="{C3380CC4-5D6E-409C-BE32-E72D297353CC}">
              <c16:uniqueId val="{00000007-7C43-4229-9FA5-6D22D76EC901}"/>
            </c:ext>
          </c:extLst>
        </c:ser>
        <c:ser>
          <c:idx val="3"/>
          <c:order val="3"/>
          <c:spPr>
            <a:solidFill>
              <a:srgbClr val="007770"/>
            </a:solidFill>
            <a:ln>
              <a:noFill/>
            </a:ln>
          </c:spPr>
          <c:invertIfNegative val="0"/>
          <c:dLbls>
            <c:dLbl>
              <c:idx val="0"/>
              <c:layout>
                <c:manualLayout>
                  <c:x val="0"/>
                  <c:y val="-0.27521437321355657"/>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C43-4229-9FA5-6D22D76EC901}"/>
                </c:ext>
              </c:extLst>
            </c:dLbl>
            <c:dLbl>
              <c:idx val="1"/>
              <c:layout>
                <c:manualLayout>
                  <c:x val="1.494949494949495E-2"/>
                  <c:y val="-0.46304614128215599"/>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C43-4229-9FA5-6D22D76EC9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Sheet1!$A$4:$C$4</c:f>
              <c:numCache>
                <c:formatCode>General</c:formatCode>
                <c:ptCount val="3"/>
                <c:pt idx="0">
                  <c:v>-9.9</c:v>
                </c:pt>
                <c:pt idx="1">
                  <c:v>-17.5</c:v>
                </c:pt>
              </c:numCache>
            </c:numRef>
          </c:val>
          <c:extLst>
            <c:ext xmlns:c16="http://schemas.microsoft.com/office/drawing/2014/chart" uri="{C3380CC4-5D6E-409C-BE32-E72D297353CC}">
              <c16:uniqueId val="{0000000A-7C43-4229-9FA5-6D22D76EC901}"/>
            </c:ext>
          </c:extLst>
        </c:ser>
        <c:ser>
          <c:idx val="4"/>
          <c:order val="4"/>
          <c:spPr>
            <a:solidFill>
              <a:srgbClr val="4C6C9C"/>
            </a:solidFill>
            <a:ln>
              <a:noFill/>
            </a:ln>
          </c:spPr>
          <c:invertIfNegative val="0"/>
          <c:dLbls>
            <c:dLbl>
              <c:idx val="0"/>
              <c:layout>
                <c:manualLayout>
                  <c:x val="8.6868686868686873E-3"/>
                  <c:y val="-0.1588403429971417"/>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C43-4229-9FA5-6D22D76EC9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Sheet1!$A$5:$C$5</c:f>
              <c:numCache>
                <c:formatCode>General</c:formatCode>
                <c:ptCount val="3"/>
                <c:pt idx="0">
                  <c:v>-5.2</c:v>
                </c:pt>
                <c:pt idx="1">
                  <c:v>-12.1</c:v>
                </c:pt>
              </c:numCache>
            </c:numRef>
          </c:val>
          <c:extLst>
            <c:ext xmlns:c16="http://schemas.microsoft.com/office/drawing/2014/chart" uri="{C3380CC4-5D6E-409C-BE32-E72D297353CC}">
              <c16:uniqueId val="{0000000C-7C43-4229-9FA5-6D22D76EC901}"/>
            </c:ext>
          </c:extLst>
        </c:ser>
        <c:ser>
          <c:idx val="5"/>
          <c:order val="5"/>
          <c:spPr>
            <a:pattFill prst="pct50">
              <a:fgClr>
                <a:schemeClr val="tx1"/>
              </a:fgClr>
              <a:bgClr>
                <a:schemeClr val="bg1"/>
              </a:bgClr>
            </a:pattFill>
            <a:ln>
              <a:noFill/>
            </a:ln>
          </c:spPr>
          <c:invertIfNegative val="0"/>
          <c:dLbls>
            <c:dLbl>
              <c:idx val="0"/>
              <c:layout>
                <c:manualLayout>
                  <c:x val="8.8888888888888889E-3"/>
                  <c:y val="-0.13352388730093917"/>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C43-4229-9FA5-6D22D76EC901}"/>
                </c:ext>
              </c:extLst>
            </c:dLbl>
            <c:dLbl>
              <c:idx val="1"/>
              <c:layout>
                <c:manualLayout>
                  <c:x val="0"/>
                  <c:y val="-0.39648836259697834"/>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7C43-4229-9FA5-6D22D76EC901}"/>
                </c:ext>
              </c:extLst>
            </c:dLbl>
            <c:dLbl>
              <c:idx val="2"/>
              <c:layout>
                <c:manualLayout>
                  <c:x val="0"/>
                  <c:y val="-0.40342997141690484"/>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7C43-4229-9FA5-6D22D76EC9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Sheet1!$A$6:$C$6</c:f>
              <c:numCache>
                <c:formatCode>General</c:formatCode>
                <c:ptCount val="3"/>
                <c:pt idx="0">
                  <c:v>-4.2</c:v>
                </c:pt>
                <c:pt idx="1">
                  <c:v>-14.8</c:v>
                </c:pt>
                <c:pt idx="2">
                  <c:v>-15.1</c:v>
                </c:pt>
              </c:numCache>
            </c:numRef>
          </c:val>
          <c:extLst>
            <c:ext xmlns:c16="http://schemas.microsoft.com/office/drawing/2014/chart" uri="{C3380CC4-5D6E-409C-BE32-E72D297353CC}">
              <c16:uniqueId val="{00000010-7C43-4229-9FA5-6D22D76EC901}"/>
            </c:ext>
          </c:extLst>
        </c:ser>
        <c:dLbls>
          <c:showLegendKey val="0"/>
          <c:showVal val="0"/>
          <c:showCatName val="0"/>
          <c:showSerName val="0"/>
          <c:showPercent val="0"/>
          <c:showBubbleSize val="0"/>
        </c:dLbls>
        <c:gapWidth val="80"/>
        <c:axId val="1679384111"/>
        <c:axId val="1"/>
      </c:barChart>
      <c:catAx>
        <c:axId val="1679384111"/>
        <c:scaling>
          <c:orientation val="minMax"/>
        </c:scaling>
        <c:delete val="0"/>
        <c:axPos val="t"/>
        <c:majorGridlines>
          <c:spPr>
            <a:ln>
              <a:noFill/>
            </a:ln>
          </c:spPr>
        </c:majorGridlines>
        <c:majorTickMark val="none"/>
        <c:minorTickMark val="none"/>
        <c:tickLblPos val="none"/>
        <c:spPr>
          <a:ln w="9525" algn="ctr">
            <a:solidFill>
              <a:schemeClr val="tx1"/>
            </a:solidFill>
            <a:prstDash val="solid"/>
          </a:ln>
        </c:spPr>
        <c:crossAx val="1"/>
        <c:crosses val="max"/>
        <c:auto val="0"/>
        <c:lblAlgn val="ctr"/>
        <c:lblOffset val="100"/>
        <c:noMultiLvlLbl val="0"/>
      </c:catAx>
      <c:valAx>
        <c:axId val="1"/>
        <c:scaling>
          <c:orientation val="minMax"/>
          <c:max val="0"/>
          <c:min val="-18.100000000000001"/>
        </c:scaling>
        <c:delete val="1"/>
        <c:axPos val="l"/>
        <c:numFmt formatCode="General" sourceLinked="1"/>
        <c:majorTickMark val="out"/>
        <c:minorTickMark val="none"/>
        <c:tickLblPos val="nextTo"/>
        <c:crossAx val="1679384111"/>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25279642058165"/>
          <c:y val="2.1657642648896292E-2"/>
          <c:w val="0.75749440715883665"/>
          <c:h val="0.9142024156601416"/>
        </c:manualLayout>
      </c:layout>
      <c:barChart>
        <c:barDir val="col"/>
        <c:grouping val="clustered"/>
        <c:varyColors val="0"/>
        <c:ser>
          <c:idx val="0"/>
          <c:order val="0"/>
          <c:spPr>
            <a:solidFill>
              <a:srgbClr val="364D6E"/>
            </a:solidFill>
            <a:ln>
              <a:noFill/>
            </a:ln>
          </c:spPr>
          <c:invertIfNegative val="0"/>
          <c:dLbls>
            <c:dLbl>
              <c:idx val="0"/>
              <c:layout>
                <c:manualLayout>
                  <c:x val="0"/>
                  <c:y val="-0.15535193669304456"/>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686-401A-9B66-7CD1799A464E}"/>
                </c:ext>
              </c:extLst>
            </c:dLbl>
            <c:dLbl>
              <c:idx val="1"/>
              <c:layout>
                <c:manualLayout>
                  <c:x val="0"/>
                  <c:y val="-0.48729695960016661"/>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686-401A-9B66-7CD1799A464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-4.8</c:v>
                </c:pt>
                <c:pt idx="1">
                  <c:v>-17.600000000000001</c:v>
                </c:pt>
              </c:numCache>
            </c:numRef>
          </c:val>
          <c:extLst>
            <c:ext xmlns:c16="http://schemas.microsoft.com/office/drawing/2014/chart" uri="{C3380CC4-5D6E-409C-BE32-E72D297353CC}">
              <c16:uniqueId val="{00000002-C686-401A-9B66-7CD1799A464E}"/>
            </c:ext>
          </c:extLst>
        </c:ser>
        <c:ser>
          <c:idx val="1"/>
          <c:order val="1"/>
          <c:spPr>
            <a:solidFill>
              <a:srgbClr val="C30C3E"/>
            </a:solidFill>
            <a:ln>
              <a:noFill/>
            </a:ln>
          </c:spPr>
          <c:invertIfNegative val="0"/>
          <c:dLbls>
            <c:dLbl>
              <c:idx val="0"/>
              <c:layout>
                <c:manualLayout>
                  <c:x val="0"/>
                  <c:y val="-2.8321532694710536E-2"/>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686-401A-9B66-7CD1799A464E}"/>
                </c:ext>
              </c:extLst>
            </c:dLbl>
            <c:dLbl>
              <c:idx val="1"/>
              <c:layout>
                <c:manualLayout>
                  <c:x val="1.8791946308724831E-2"/>
                  <c:y val="-0.37317784256559766"/>
                </c:manualLayout>
              </c:layout>
              <c:numFmt formatCode="#,##0.0&quot;%&quot;;&quot;-&quot;#,##0.0&quot;%&quot;" sourceLinked="0"/>
              <c:spPr>
                <a:noFill/>
                <a:ln>
                  <a:noFill/>
                </a:ln>
              </c:spPr>
              <c:txPr>
                <a:bodyPr wrap="none"/>
                <a:lstStyle/>
                <a:p>
                  <a:pPr>
                    <a:defRPr sz="14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686-401A-9B66-7CD1799A464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-0.8</c:v>
                </c:pt>
                <c:pt idx="1">
                  <c:v>-13.2</c:v>
                </c:pt>
              </c:numCache>
            </c:numRef>
          </c:val>
          <c:extLst>
            <c:ext xmlns:c16="http://schemas.microsoft.com/office/drawing/2014/chart" uri="{C3380CC4-5D6E-409C-BE32-E72D297353CC}">
              <c16:uniqueId val="{00000005-C686-401A-9B66-7CD1799A464E}"/>
            </c:ext>
          </c:extLst>
        </c:ser>
        <c:dLbls>
          <c:showLegendKey val="0"/>
          <c:showVal val="0"/>
          <c:showCatName val="0"/>
          <c:showSerName val="0"/>
          <c:showPercent val="0"/>
          <c:showBubbleSize val="0"/>
        </c:dLbls>
        <c:gapWidth val="80"/>
        <c:axId val="1679382447"/>
        <c:axId val="1"/>
      </c:barChart>
      <c:catAx>
        <c:axId val="1679382447"/>
        <c:scaling>
          <c:orientation val="minMax"/>
        </c:scaling>
        <c:delete val="0"/>
        <c:axPos val="t"/>
        <c:majorGridlines>
          <c:spPr>
            <a:ln>
              <a:noFill/>
            </a:ln>
          </c:spPr>
        </c:majorGridlines>
        <c:majorTickMark val="none"/>
        <c:minorTickMark val="none"/>
        <c:tickLblPos val="none"/>
        <c:spPr>
          <a:ln w="9525" algn="ctr">
            <a:solidFill>
              <a:schemeClr val="tx1"/>
            </a:solidFill>
            <a:prstDash val="solid"/>
          </a:ln>
        </c:spPr>
        <c:crossAx val="1"/>
        <c:crosses val="max"/>
        <c:auto val="0"/>
        <c:lblAlgn val="ctr"/>
        <c:lblOffset val="100"/>
        <c:noMultiLvlLbl val="0"/>
      </c:catAx>
      <c:valAx>
        <c:axId val="1"/>
        <c:scaling>
          <c:orientation val="minMax"/>
          <c:max val="0"/>
          <c:min val="-17.600000000000001"/>
        </c:scaling>
        <c:delete val="1"/>
        <c:axPos val="l"/>
        <c:numFmt formatCode="General" sourceLinked="1"/>
        <c:majorTickMark val="out"/>
        <c:minorTickMark val="none"/>
        <c:tickLblPos val="nextTo"/>
        <c:crossAx val="1679382447"/>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278088144009932E-2"/>
          <c:y val="2.9782359679266898E-2"/>
          <c:w val="0.93544382371198009"/>
          <c:h val="0.9404352806414662"/>
        </c:manualLayout>
      </c:layout>
      <c:barChart>
        <c:barDir val="col"/>
        <c:grouping val="stacked"/>
        <c:varyColors val="0"/>
        <c:ser>
          <c:idx val="0"/>
          <c:order val="0"/>
          <c:spPr>
            <a:solidFill>
              <a:srgbClr val="FFFFFF"/>
            </a:solidFill>
            <a:ln>
              <a:noFill/>
            </a:ln>
          </c:spPr>
          <c:invertIfNegative val="0"/>
          <c:val>
            <c:numRef>
              <c:f>Sheet1!$A$1:$C$1</c:f>
              <c:numCache>
                <c:formatCode>General</c:formatCode>
                <c:ptCount val="3"/>
                <c:pt idx="0">
                  <c:v>50</c:v>
                </c:pt>
                <c:pt idx="1">
                  <c:v>50</c:v>
                </c:pt>
                <c:pt idx="2">
                  <c:v>50</c:v>
                </c:pt>
              </c:numCache>
            </c:numRef>
          </c:val>
          <c:extLst>
            <c:ext xmlns:c16="http://schemas.microsoft.com/office/drawing/2014/chart" uri="{C3380CC4-5D6E-409C-BE32-E72D297353CC}">
              <c16:uniqueId val="{00000000-DBAF-45CF-A84B-914DAD50F9A8}"/>
            </c:ext>
          </c:extLst>
        </c:ser>
        <c:ser>
          <c:idx val="1"/>
          <c:order val="1"/>
          <c:spPr>
            <a:solidFill>
              <a:schemeClr val="accent1"/>
            </a:solidFill>
            <a:ln>
              <a:noFill/>
            </a:ln>
          </c:spPr>
          <c:invertIfNegative val="0"/>
          <c:val>
            <c:numRef>
              <c:f>Sheet1!$A$2:$C$2</c:f>
              <c:numCache>
                <c:formatCode>General</c:formatCode>
                <c:ptCount val="3"/>
                <c:pt idx="0">
                  <c:v>50</c:v>
                </c:pt>
                <c:pt idx="1">
                  <c:v>50</c:v>
                </c:pt>
                <c:pt idx="2">
                  <c:v>50</c:v>
                </c:pt>
              </c:numCache>
            </c:numRef>
          </c:val>
          <c:extLst>
            <c:ext xmlns:c16="http://schemas.microsoft.com/office/drawing/2014/chart" uri="{C3380CC4-5D6E-409C-BE32-E72D297353CC}">
              <c16:uniqueId val="{00000001-DBAF-45CF-A84B-914DAD50F9A8}"/>
            </c:ext>
          </c:extLst>
        </c:ser>
        <c:dLbls>
          <c:showLegendKey val="0"/>
          <c:showVal val="0"/>
          <c:showCatName val="0"/>
          <c:showSerName val="0"/>
          <c:showPercent val="0"/>
          <c:showBubbleSize val="0"/>
        </c:dLbls>
        <c:gapWidth val="80"/>
        <c:overlap val="100"/>
        <c:axId val="426249072"/>
        <c:axId val="1"/>
      </c:barChart>
      <c:catAx>
        <c:axId val="426249072"/>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426249072"/>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892420537897311E-2"/>
          <c:y val="2.4299065420560748E-2"/>
          <c:w val="0.9682151589242054"/>
          <c:h val="0.95140186915887859"/>
        </c:manualLayout>
      </c:layout>
      <c:barChart>
        <c:barDir val="col"/>
        <c:grouping val="stacked"/>
        <c:varyColors val="0"/>
        <c:ser>
          <c:idx val="0"/>
          <c:order val="0"/>
          <c:spPr>
            <a:solidFill>
              <a:srgbClr val="FFFFFF"/>
            </a:solidFill>
            <a:ln>
              <a:noFill/>
            </a:ln>
          </c:spPr>
          <c:invertIfNegative val="0"/>
          <c:val>
            <c:numRef>
              <c:f>Sheet1!$A$1:$H$1</c:f>
              <c:numCache>
                <c:formatCode>General</c:formatCode>
                <c:ptCount val="8"/>
                <c:pt idx="0">
                  <c:v>20</c:v>
                </c:pt>
                <c:pt idx="1">
                  <c:v>30</c:v>
                </c:pt>
                <c:pt idx="2">
                  <c:v>50</c:v>
                </c:pt>
                <c:pt idx="3">
                  <c:v>8.3333333333333321</c:v>
                </c:pt>
                <c:pt idx="4">
                  <c:v>25</c:v>
                </c:pt>
                <c:pt idx="5">
                  <c:v>33.333333333333329</c:v>
                </c:pt>
                <c:pt idx="6">
                  <c:v>50</c:v>
                </c:pt>
                <c:pt idx="7">
                  <c:v>30</c:v>
                </c:pt>
              </c:numCache>
            </c:numRef>
          </c:val>
          <c:extLst>
            <c:ext xmlns:c16="http://schemas.microsoft.com/office/drawing/2014/chart" uri="{C3380CC4-5D6E-409C-BE32-E72D297353CC}">
              <c16:uniqueId val="{00000000-A6F6-403C-9B8E-1180F70E85A5}"/>
            </c:ext>
          </c:extLst>
        </c:ser>
        <c:ser>
          <c:idx val="1"/>
          <c:order val="1"/>
          <c:spPr>
            <a:solidFill>
              <a:schemeClr val="accent1"/>
            </a:solidFill>
            <a:ln>
              <a:noFill/>
            </a:ln>
          </c:spPr>
          <c:invertIfNegative val="0"/>
          <c:val>
            <c:numRef>
              <c:f>Sheet1!$A$2:$H$2</c:f>
              <c:numCache>
                <c:formatCode>General</c:formatCode>
                <c:ptCount val="8"/>
                <c:pt idx="0">
                  <c:v>80</c:v>
                </c:pt>
                <c:pt idx="1">
                  <c:v>70</c:v>
                </c:pt>
                <c:pt idx="2">
                  <c:v>50</c:v>
                </c:pt>
                <c:pt idx="3">
                  <c:v>91.666666666666657</c:v>
                </c:pt>
                <c:pt idx="4">
                  <c:v>75</c:v>
                </c:pt>
                <c:pt idx="5">
                  <c:v>66.666666666666671</c:v>
                </c:pt>
                <c:pt idx="6">
                  <c:v>50</c:v>
                </c:pt>
                <c:pt idx="7">
                  <c:v>70</c:v>
                </c:pt>
              </c:numCache>
            </c:numRef>
          </c:val>
          <c:extLst>
            <c:ext xmlns:c16="http://schemas.microsoft.com/office/drawing/2014/chart" uri="{C3380CC4-5D6E-409C-BE32-E72D297353CC}">
              <c16:uniqueId val="{00000001-A6F6-403C-9B8E-1180F70E85A5}"/>
            </c:ext>
          </c:extLst>
        </c:ser>
        <c:dLbls>
          <c:showLegendKey val="0"/>
          <c:showVal val="0"/>
          <c:showCatName val="0"/>
          <c:showSerName val="0"/>
          <c:showPercent val="0"/>
          <c:showBubbleSize val="0"/>
        </c:dLbls>
        <c:gapWidth val="80"/>
        <c:overlap val="100"/>
        <c:axId val="1105453312"/>
        <c:axId val="1"/>
      </c:barChart>
      <c:catAx>
        <c:axId val="1105453312"/>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105453312"/>
        <c:crosses val="min"/>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FC70C7-8620-0942-B0CC-B69D7FF01B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C326E262-35F1-3A49-9222-786042E83A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BE1447-3737-564B-BCBD-7A605AA70C18}" type="datetimeFigureOut">
              <a:rPr lang="en-DE" smtClean="0"/>
              <a:t>07/22/2022</a:t>
            </a:fld>
            <a:endParaRPr lang="en-DE"/>
          </a:p>
        </p:txBody>
      </p:sp>
      <p:sp>
        <p:nvSpPr>
          <p:cNvPr id="4" name="Footer Placeholder 3">
            <a:extLst>
              <a:ext uri="{FF2B5EF4-FFF2-40B4-BE49-F238E27FC236}">
                <a16:creationId xmlns:a16="http://schemas.microsoft.com/office/drawing/2014/main" id="{7AB09D10-3299-8642-A365-3346B4A91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3B37BC74-69B4-204E-8CBD-6364F883C1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10DF58-3631-4D46-B2E5-0F798FC2E67D}" type="slidenum">
              <a:rPr lang="en-DE" smtClean="0"/>
              <a:t>‹#›</a:t>
            </a:fld>
            <a:endParaRPr lang="en-DE"/>
          </a:p>
        </p:txBody>
      </p:sp>
    </p:spTree>
    <p:extLst>
      <p:ext uri="{BB962C8B-B14F-4D97-AF65-F5344CB8AC3E}">
        <p14:creationId xmlns:p14="http://schemas.microsoft.com/office/powerpoint/2010/main" val="1233336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58013-93D8-A64E-B5D6-136D70829BE5}"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069E3-B5C3-7B4B-974E-00A64CAEF3DD}" type="slidenum">
              <a:rPr lang="en-US" smtClean="0"/>
              <a:t>‹#›</a:t>
            </a:fld>
            <a:endParaRPr lang="en-US"/>
          </a:p>
        </p:txBody>
      </p:sp>
    </p:spTree>
    <p:extLst>
      <p:ext uri="{BB962C8B-B14F-4D97-AF65-F5344CB8AC3E}">
        <p14:creationId xmlns:p14="http://schemas.microsoft.com/office/powerpoint/2010/main" val="1521266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73F624-2F5C-A44A-9141-4471214FA067}" type="slidenum">
              <a:rPr lang="en-US" smtClean="0"/>
              <a:t>7</a:t>
            </a:fld>
            <a:endParaRPr lang="en-US"/>
          </a:p>
        </p:txBody>
      </p:sp>
    </p:spTree>
    <p:extLst>
      <p:ext uri="{BB962C8B-B14F-4D97-AF65-F5344CB8AC3E}">
        <p14:creationId xmlns:p14="http://schemas.microsoft.com/office/powerpoint/2010/main" val="414417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069E3-B5C3-7B4B-974E-00A64CAEF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177013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endParaRPr lang="en-US" i="1" dirty="0">
              <a:solidFill>
                <a:srgbClr val="232323"/>
              </a:solidFill>
              <a:latin typeface="Cabin" pitchFamily="2" charset="77"/>
            </a:endParaRPr>
          </a:p>
        </p:txBody>
      </p:sp>
      <p:sp>
        <p:nvSpPr>
          <p:cNvPr id="4" name="Slide Number Placeholder 3"/>
          <p:cNvSpPr>
            <a:spLocks noGrp="1"/>
          </p:cNvSpPr>
          <p:nvPr>
            <p:ph type="sldNum" sz="quarter" idx="5"/>
          </p:nvPr>
        </p:nvSpPr>
        <p:spPr/>
        <p:txBody>
          <a:bodyPr/>
          <a:lstStyle/>
          <a:p>
            <a:fld id="{E94069E3-B5C3-7B4B-974E-00A64CAEF3DD}" type="slidenum">
              <a:rPr lang="en-US" smtClean="0"/>
              <a:t>39</a:t>
            </a:fld>
            <a:endParaRPr lang="en-US" dirty="0"/>
          </a:p>
        </p:txBody>
      </p:sp>
    </p:spTree>
    <p:extLst>
      <p:ext uri="{BB962C8B-B14F-4D97-AF65-F5344CB8AC3E}">
        <p14:creationId xmlns:p14="http://schemas.microsoft.com/office/powerpoint/2010/main" val="401298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US" i="1" dirty="0">
                <a:solidFill>
                  <a:srgbClr val="232323"/>
                </a:solidFill>
                <a:latin typeface="Cabin" pitchFamily="2" charset="77"/>
              </a:rPr>
              <a:t>Key points for state and system leaders</a:t>
            </a:r>
          </a:p>
        </p:txBody>
      </p:sp>
      <p:sp>
        <p:nvSpPr>
          <p:cNvPr id="4" name="Slide Number Placeholder 3"/>
          <p:cNvSpPr>
            <a:spLocks noGrp="1"/>
          </p:cNvSpPr>
          <p:nvPr>
            <p:ph type="sldNum" sz="quarter" idx="5"/>
          </p:nvPr>
        </p:nvSpPr>
        <p:spPr/>
        <p:txBody>
          <a:bodyPr/>
          <a:lstStyle/>
          <a:p>
            <a:fld id="{E94069E3-B5C3-7B4B-974E-00A64CAEF3DD}" type="slidenum">
              <a:rPr lang="en-US" smtClean="0"/>
              <a:t>40</a:t>
            </a:fld>
            <a:endParaRPr lang="en-US" dirty="0"/>
          </a:p>
        </p:txBody>
      </p:sp>
    </p:spTree>
    <p:extLst>
      <p:ext uri="{BB962C8B-B14F-4D97-AF65-F5344CB8AC3E}">
        <p14:creationId xmlns:p14="http://schemas.microsoft.com/office/powerpoint/2010/main" val="351877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2DBD15-C7D5-D7B1-3623-7806D9FC082F}"/>
              </a:ext>
            </a:extLst>
          </p:cNvPr>
          <p:cNvPicPr>
            <a:picLocks noChangeAspect="1"/>
          </p:cNvPicPr>
          <p:nvPr userDrawn="1"/>
        </p:nvPicPr>
        <p:blipFill>
          <a:blip r:embed="rId2"/>
          <a:stretch>
            <a:fillRect/>
          </a:stretch>
        </p:blipFill>
        <p:spPr>
          <a:xfrm>
            <a:off x="0" y="-133518"/>
            <a:ext cx="12192000" cy="6991518"/>
          </a:xfrm>
          <a:prstGeom prst="rect">
            <a:avLst/>
          </a:prstGeom>
        </p:spPr>
      </p:pic>
    </p:spTree>
    <p:extLst>
      <p:ext uri="{BB962C8B-B14F-4D97-AF65-F5344CB8AC3E}">
        <p14:creationId xmlns:p14="http://schemas.microsoft.com/office/powerpoint/2010/main" val="639220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Speaker 3">
    <p:bg>
      <p:bgPr>
        <a:gradFill>
          <a:gsLst>
            <a:gs pos="0">
              <a:schemeClr val="bg1"/>
            </a:gs>
            <a:gs pos="100000">
              <a:schemeClr val="bg1">
                <a:lumMod val="93000"/>
              </a:schemeClr>
            </a:gs>
          </a:gsLst>
          <a:lin ang="0" scaled="0"/>
        </a:gradFill>
        <a:effectLst/>
      </p:bgPr>
    </p:bg>
    <p:spTree>
      <p:nvGrpSpPr>
        <p:cNvPr id="1" name=""/>
        <p:cNvGrpSpPr/>
        <p:nvPr/>
      </p:nvGrpSpPr>
      <p:grpSpPr>
        <a:xfrm>
          <a:off x="0" y="0"/>
          <a:ext cx="0" cy="0"/>
          <a:chOff x="0" y="0"/>
          <a:chExt cx="0" cy="0"/>
        </a:xfrm>
      </p:grpSpPr>
      <p:sp>
        <p:nvSpPr>
          <p:cNvPr id="10" name="Title 14">
            <a:extLst>
              <a:ext uri="{FF2B5EF4-FFF2-40B4-BE49-F238E27FC236}">
                <a16:creationId xmlns:a16="http://schemas.microsoft.com/office/drawing/2014/main" id="{32FC7911-E216-93B1-76F5-0CDF6DA4E84D}"/>
              </a:ext>
            </a:extLst>
          </p:cNvPr>
          <p:cNvSpPr txBox="1">
            <a:spLocks/>
          </p:cNvSpPr>
          <p:nvPr userDrawn="1"/>
        </p:nvSpPr>
        <p:spPr>
          <a:xfrm>
            <a:off x="5255267" y="2252568"/>
            <a:ext cx="6250044" cy="1649730"/>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388175 w 7908735"/>
              <a:gd name="connsiteY0" fmla="*/ 2436265 h 2436265"/>
              <a:gd name="connsiteX1" fmla="*/ 0 w 7908735"/>
              <a:gd name="connsiteY1" fmla="*/ 2851 h 2436265"/>
              <a:gd name="connsiteX2" fmla="*/ 7908735 w 7908735"/>
              <a:gd name="connsiteY2" fmla="*/ 0 h 2436265"/>
              <a:gd name="connsiteX3" fmla="*/ 7712753 w 7908735"/>
              <a:gd name="connsiteY3" fmla="*/ 2436265 h 2436265"/>
              <a:gd name="connsiteX4" fmla="*/ 388175 w 7908735"/>
              <a:gd name="connsiteY4" fmla="*/ 2436265 h 2436265"/>
              <a:gd name="connsiteX0" fmla="*/ 29236 w 7908735"/>
              <a:gd name="connsiteY0" fmla="*/ 2436265 h 2436265"/>
              <a:gd name="connsiteX1" fmla="*/ 0 w 7908735"/>
              <a:gd name="connsiteY1" fmla="*/ 2851 h 2436265"/>
              <a:gd name="connsiteX2" fmla="*/ 7908735 w 7908735"/>
              <a:gd name="connsiteY2" fmla="*/ 0 h 2436265"/>
              <a:gd name="connsiteX3" fmla="*/ 7712753 w 7908735"/>
              <a:gd name="connsiteY3" fmla="*/ 2436265 h 2436265"/>
              <a:gd name="connsiteX4" fmla="*/ 29236 w 7908735"/>
              <a:gd name="connsiteY4" fmla="*/ 2436265 h 2436265"/>
              <a:gd name="connsiteX0" fmla="*/ 1308519 w 9188018"/>
              <a:gd name="connsiteY0" fmla="*/ 2436265 h 2436265"/>
              <a:gd name="connsiteX1" fmla="*/ 0 w 9188018"/>
              <a:gd name="connsiteY1" fmla="*/ 2852 h 2436265"/>
              <a:gd name="connsiteX2" fmla="*/ 9188018 w 9188018"/>
              <a:gd name="connsiteY2" fmla="*/ 0 h 2436265"/>
              <a:gd name="connsiteX3" fmla="*/ 8992036 w 9188018"/>
              <a:gd name="connsiteY3" fmla="*/ 2436265 h 2436265"/>
              <a:gd name="connsiteX4" fmla="*/ 1308519 w 9188018"/>
              <a:gd name="connsiteY4" fmla="*/ 2436265 h 2436265"/>
              <a:gd name="connsiteX0" fmla="*/ 0 w 9229853"/>
              <a:gd name="connsiteY0" fmla="*/ 2436265 h 2436265"/>
              <a:gd name="connsiteX1" fmla="*/ 41835 w 9229853"/>
              <a:gd name="connsiteY1" fmla="*/ 2852 h 2436265"/>
              <a:gd name="connsiteX2" fmla="*/ 9229853 w 9229853"/>
              <a:gd name="connsiteY2" fmla="*/ 0 h 2436265"/>
              <a:gd name="connsiteX3" fmla="*/ 9033871 w 9229853"/>
              <a:gd name="connsiteY3" fmla="*/ 2436265 h 2436265"/>
              <a:gd name="connsiteX4" fmla="*/ 0 w 9229853"/>
              <a:gd name="connsiteY4" fmla="*/ 2436265 h 243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9853" h="2436265">
                <a:moveTo>
                  <a:pt x="0" y="2436265"/>
                </a:moveTo>
                <a:lnTo>
                  <a:pt x="41835" y="2852"/>
                </a:lnTo>
                <a:lnTo>
                  <a:pt x="9229853" y="0"/>
                </a:lnTo>
                <a:lnTo>
                  <a:pt x="9033871" y="2436265"/>
                </a:lnTo>
                <a:lnTo>
                  <a:pt x="0" y="2436265"/>
                </a:lnTo>
                <a:close/>
              </a:path>
            </a:pathLst>
          </a:custGeom>
          <a:solidFill>
            <a:schemeClr val="tx2"/>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1" name="Text Placeholder 4">
            <a:extLst>
              <a:ext uri="{FF2B5EF4-FFF2-40B4-BE49-F238E27FC236}">
                <a16:creationId xmlns:a16="http://schemas.microsoft.com/office/drawing/2014/main" id="{B9D0E87A-F337-CC9F-8FD5-97EDF046777F}"/>
              </a:ext>
            </a:extLst>
          </p:cNvPr>
          <p:cNvSpPr>
            <a:spLocks noGrp="1"/>
          </p:cNvSpPr>
          <p:nvPr>
            <p:ph type="body" sz="quarter" idx="27" hasCustomPrompt="1"/>
          </p:nvPr>
        </p:nvSpPr>
        <p:spPr>
          <a:xfrm>
            <a:off x="6432360" y="2483877"/>
            <a:ext cx="4230013" cy="1200329"/>
          </a:xfrm>
        </p:spPr>
        <p:txBody>
          <a:bodyPr>
            <a:normAutofit/>
          </a:bodyPr>
          <a:lstStyle>
            <a:lvl1pPr marL="0" indent="0">
              <a:lnSpc>
                <a:spcPct val="100000"/>
              </a:lnSpc>
              <a:spcBef>
                <a:spcPts val="0"/>
              </a:spcBef>
              <a:buNone/>
              <a:defRPr sz="3600" b="1">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12" name="Text Placeholder 4">
            <a:extLst>
              <a:ext uri="{FF2B5EF4-FFF2-40B4-BE49-F238E27FC236}">
                <a16:creationId xmlns:a16="http://schemas.microsoft.com/office/drawing/2014/main" id="{3244C0BC-D450-8AAB-00D1-1CAB08AE0589}"/>
              </a:ext>
            </a:extLst>
          </p:cNvPr>
          <p:cNvSpPr>
            <a:spLocks noGrp="1"/>
          </p:cNvSpPr>
          <p:nvPr>
            <p:ph type="body" sz="quarter" idx="32" hasCustomPrompt="1"/>
          </p:nvPr>
        </p:nvSpPr>
        <p:spPr>
          <a:xfrm>
            <a:off x="6432360" y="4137565"/>
            <a:ext cx="3022529" cy="642856"/>
          </a:xfrm>
        </p:spPr>
        <p:txBody>
          <a:bodyPr>
            <a:spAutoFit/>
          </a:bodyPr>
          <a:lstStyle>
            <a:lvl1pPr marL="0" indent="0">
              <a:spcBef>
                <a:spcPts val="300"/>
              </a:spcBef>
              <a:buNone/>
              <a:defRPr sz="2000" b="0" i="0">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15" name="Title 14">
            <a:extLst>
              <a:ext uri="{FF2B5EF4-FFF2-40B4-BE49-F238E27FC236}">
                <a16:creationId xmlns:a16="http://schemas.microsoft.com/office/drawing/2014/main" id="{8E4F7EDB-4E47-C38E-5225-23CE7CAB0DD9}"/>
              </a:ext>
            </a:extLst>
          </p:cNvPr>
          <p:cNvSpPr txBox="1">
            <a:spLocks/>
          </p:cNvSpPr>
          <p:nvPr userDrawn="1"/>
        </p:nvSpPr>
        <p:spPr>
          <a:xfrm>
            <a:off x="660501" y="1476594"/>
            <a:ext cx="4842274" cy="3931478"/>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cxnSp>
        <p:nvCxnSpPr>
          <p:cNvPr id="17" name="Straight Connector 16">
            <a:extLst>
              <a:ext uri="{FF2B5EF4-FFF2-40B4-BE49-F238E27FC236}">
                <a16:creationId xmlns:a16="http://schemas.microsoft.com/office/drawing/2014/main" id="{2C4C6FF3-0B03-384A-0CF3-B46231837C4C}"/>
              </a:ext>
            </a:extLst>
          </p:cNvPr>
          <p:cNvCxnSpPr>
            <a:cxnSpLocks/>
          </p:cNvCxnSpPr>
          <p:nvPr userDrawn="1"/>
        </p:nvCxnSpPr>
        <p:spPr>
          <a:xfrm flipH="1">
            <a:off x="6027765" y="2474495"/>
            <a:ext cx="136470" cy="1205876"/>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
        <p:nvSpPr>
          <p:cNvPr id="19" name="Picture Placeholder 5">
            <a:extLst>
              <a:ext uri="{FF2B5EF4-FFF2-40B4-BE49-F238E27FC236}">
                <a16:creationId xmlns:a16="http://schemas.microsoft.com/office/drawing/2014/main" id="{CE25F050-ACEE-EE06-77DE-1B53ED1ADB8C}"/>
              </a:ext>
            </a:extLst>
          </p:cNvPr>
          <p:cNvSpPr>
            <a:spLocks noGrp="1"/>
          </p:cNvSpPr>
          <p:nvPr>
            <p:ph type="pic" sz="quarter" idx="35" hasCustomPrompt="1"/>
          </p:nvPr>
        </p:nvSpPr>
        <p:spPr>
          <a:xfrm>
            <a:off x="978757" y="1479131"/>
            <a:ext cx="4780885" cy="3931822"/>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7811 w 3549650"/>
              <a:gd name="connsiteY1" fmla="*/ 5565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7811" y="5565"/>
                </a:lnTo>
                <a:lnTo>
                  <a:pt x="3549650" y="0"/>
                </a:lnTo>
                <a:lnTo>
                  <a:pt x="3541733" y="2919248"/>
                </a:lnTo>
                <a:lnTo>
                  <a:pt x="0" y="2919248"/>
                </a:lnTo>
                <a:close/>
              </a:path>
            </a:pathLst>
          </a:custGeom>
          <a:solidFill>
            <a:srgbClr val="3DE470"/>
          </a:solidFill>
        </p:spPr>
        <p:txBody>
          <a:bodyPr/>
          <a:lstStyle>
            <a:lvl1pPr marL="0" indent="0">
              <a:buNone/>
              <a:defRPr/>
            </a:lvl1pPr>
          </a:lstStyle>
          <a:p>
            <a:r>
              <a:rPr lang="en-US" dirty="0"/>
              <a:t>Click icon to add image</a:t>
            </a:r>
          </a:p>
        </p:txBody>
      </p:sp>
    </p:spTree>
    <p:extLst>
      <p:ext uri="{BB962C8B-B14F-4D97-AF65-F5344CB8AC3E}">
        <p14:creationId xmlns:p14="http://schemas.microsoft.com/office/powerpoint/2010/main" val="255054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1">
    <p:bg>
      <p:bgPr>
        <a:gradFill>
          <a:gsLst>
            <a:gs pos="0">
              <a:schemeClr val="tx2"/>
            </a:gs>
            <a:gs pos="99000">
              <a:schemeClr val="tx2">
                <a:lumMod val="80000"/>
              </a:schemeClr>
            </a:gs>
          </a:gsLst>
          <a:lin ang="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848547C-A41C-2F43-8259-8C7F624D0CC4}"/>
              </a:ext>
            </a:extLst>
          </p:cNvPr>
          <p:cNvGrpSpPr/>
          <p:nvPr userDrawn="1"/>
        </p:nvGrpSpPr>
        <p:grpSpPr>
          <a:xfrm>
            <a:off x="-304800" y="-296480"/>
            <a:ext cx="2534653" cy="3543667"/>
            <a:chOff x="3933810" y="2211512"/>
            <a:chExt cx="2457501" cy="3435802"/>
          </a:xfrm>
          <a:solidFill>
            <a:schemeClr val="bg1"/>
          </a:solidFill>
        </p:grpSpPr>
        <p:sp>
          <p:nvSpPr>
            <p:cNvPr id="7" name="Freeform 6">
              <a:extLst>
                <a:ext uri="{FF2B5EF4-FFF2-40B4-BE49-F238E27FC236}">
                  <a16:creationId xmlns:a16="http://schemas.microsoft.com/office/drawing/2014/main" id="{89997D9D-A732-F64A-90D4-7F3447F7B898}"/>
                </a:ext>
              </a:extLst>
            </p:cNvPr>
            <p:cNvSpPr/>
            <p:nvPr/>
          </p:nvSpPr>
          <p:spPr>
            <a:xfrm>
              <a:off x="3933810" y="2211512"/>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grpFill/>
            <a:ln w="4762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8ABC42D-E00F-9B4A-91C0-82BD3621520B}"/>
                </a:ext>
              </a:extLst>
            </p:cNvPr>
            <p:cNvSpPr/>
            <p:nvPr/>
          </p:nvSpPr>
          <p:spPr>
            <a:xfrm>
              <a:off x="4926047" y="2740231"/>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rgbClr val="3DE470"/>
            </a:solidFill>
            <a:ln w="47625" cap="flat">
              <a:noFill/>
              <a:prstDash val="solid"/>
              <a:miter/>
            </a:ln>
          </p:spPr>
          <p:txBody>
            <a:bodyPr rtlCol="0" anchor="ctr"/>
            <a:lstStyle/>
            <a:p>
              <a:endParaRPr lang="en-US" dirty="0"/>
            </a:p>
          </p:txBody>
        </p:sp>
      </p:grpSp>
      <p:sp>
        <p:nvSpPr>
          <p:cNvPr id="10" name="Text Placeholder 4">
            <a:extLst>
              <a:ext uri="{FF2B5EF4-FFF2-40B4-BE49-F238E27FC236}">
                <a16:creationId xmlns:a16="http://schemas.microsoft.com/office/drawing/2014/main" id="{48F158C9-1C0B-B74C-8D49-63B93EE035BE}"/>
              </a:ext>
            </a:extLst>
          </p:cNvPr>
          <p:cNvSpPr>
            <a:spLocks noGrp="1"/>
          </p:cNvSpPr>
          <p:nvPr>
            <p:ph type="body" sz="quarter" idx="27" hasCustomPrompt="1"/>
          </p:nvPr>
        </p:nvSpPr>
        <p:spPr>
          <a:xfrm>
            <a:off x="2663455" y="1411705"/>
            <a:ext cx="6865556" cy="3409131"/>
          </a:xfrm>
        </p:spPr>
        <p:txBody>
          <a:bodyPr>
            <a:normAutofit/>
          </a:bodyPr>
          <a:lstStyle>
            <a:lvl1pPr marL="0" indent="0">
              <a:lnSpc>
                <a:spcPct val="100000"/>
              </a:lnSpc>
              <a:spcBef>
                <a:spcPts val="0"/>
              </a:spcBef>
              <a:buNone/>
              <a:defRPr sz="2800" b="1">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12" name="Text Placeholder 4">
            <a:extLst>
              <a:ext uri="{FF2B5EF4-FFF2-40B4-BE49-F238E27FC236}">
                <a16:creationId xmlns:a16="http://schemas.microsoft.com/office/drawing/2014/main" id="{6E3E4121-1516-A94A-9AA7-748BCB0BED3B}"/>
              </a:ext>
            </a:extLst>
          </p:cNvPr>
          <p:cNvSpPr>
            <a:spLocks noGrp="1"/>
          </p:cNvSpPr>
          <p:nvPr>
            <p:ph type="body" sz="quarter" idx="32" hasCustomPrompt="1"/>
          </p:nvPr>
        </p:nvSpPr>
        <p:spPr>
          <a:xfrm>
            <a:off x="2663455" y="5131839"/>
            <a:ext cx="2610456" cy="642856"/>
          </a:xfrm>
        </p:spPr>
        <p:txBody>
          <a:bodyPr wrap="square">
            <a:normAutofit/>
          </a:bodyPr>
          <a:lstStyle>
            <a:lvl1pPr marL="0" indent="0">
              <a:spcBef>
                <a:spcPts val="300"/>
              </a:spcBef>
              <a:buNone/>
              <a:defRPr sz="2000" b="1" i="0">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grpSp>
        <p:nvGrpSpPr>
          <p:cNvPr id="14" name="Group 13">
            <a:extLst>
              <a:ext uri="{FF2B5EF4-FFF2-40B4-BE49-F238E27FC236}">
                <a16:creationId xmlns:a16="http://schemas.microsoft.com/office/drawing/2014/main" id="{99434229-3681-03B1-1F5D-E8A8A60D1495}"/>
              </a:ext>
            </a:extLst>
          </p:cNvPr>
          <p:cNvGrpSpPr/>
          <p:nvPr userDrawn="1"/>
        </p:nvGrpSpPr>
        <p:grpSpPr>
          <a:xfrm rot="10800000">
            <a:off x="9962613" y="4275520"/>
            <a:ext cx="2534653" cy="3543667"/>
            <a:chOff x="3933810" y="2211512"/>
            <a:chExt cx="2457501" cy="3435802"/>
          </a:xfrm>
          <a:solidFill>
            <a:schemeClr val="bg1"/>
          </a:solidFill>
        </p:grpSpPr>
        <p:sp>
          <p:nvSpPr>
            <p:cNvPr id="15" name="Freeform 14">
              <a:extLst>
                <a:ext uri="{FF2B5EF4-FFF2-40B4-BE49-F238E27FC236}">
                  <a16:creationId xmlns:a16="http://schemas.microsoft.com/office/drawing/2014/main" id="{D83E6B28-3FEF-EA9E-B774-83236A802A78}"/>
                </a:ext>
              </a:extLst>
            </p:cNvPr>
            <p:cNvSpPr/>
            <p:nvPr/>
          </p:nvSpPr>
          <p:spPr>
            <a:xfrm>
              <a:off x="3933810" y="2211512"/>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rgbClr val="3DE470"/>
            </a:solidFill>
            <a:ln w="476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E1482A-557B-D40F-2AA0-6521E095D3BD}"/>
                </a:ext>
              </a:extLst>
            </p:cNvPr>
            <p:cNvSpPr/>
            <p:nvPr/>
          </p:nvSpPr>
          <p:spPr>
            <a:xfrm>
              <a:off x="4926047" y="2740231"/>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chemeClr val="bg1"/>
            </a:solidFill>
            <a:ln w="476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35567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2">
    <p:bg>
      <p:bgPr>
        <a:gradFill>
          <a:gsLst>
            <a:gs pos="0">
              <a:srgbClr val="3DE470"/>
            </a:gs>
            <a:gs pos="100000">
              <a:srgbClr val="3DE470">
                <a:lumMod val="80000"/>
              </a:srgbClr>
            </a:gs>
          </a:gsLst>
          <a:lin ang="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6FB0E05-0595-9E81-FAA4-85BECDA20D06}"/>
              </a:ext>
            </a:extLst>
          </p:cNvPr>
          <p:cNvGrpSpPr/>
          <p:nvPr userDrawn="1"/>
        </p:nvGrpSpPr>
        <p:grpSpPr>
          <a:xfrm>
            <a:off x="-304800" y="-296480"/>
            <a:ext cx="2534653" cy="3543667"/>
            <a:chOff x="3933810" y="2211512"/>
            <a:chExt cx="2457501" cy="3435802"/>
          </a:xfrm>
          <a:solidFill>
            <a:schemeClr val="bg1"/>
          </a:solidFill>
        </p:grpSpPr>
        <p:sp>
          <p:nvSpPr>
            <p:cNvPr id="15" name="Freeform 14">
              <a:extLst>
                <a:ext uri="{FF2B5EF4-FFF2-40B4-BE49-F238E27FC236}">
                  <a16:creationId xmlns:a16="http://schemas.microsoft.com/office/drawing/2014/main" id="{4DAE72A2-C6F1-D0FB-4124-85BDB014997E}"/>
                </a:ext>
              </a:extLst>
            </p:cNvPr>
            <p:cNvSpPr/>
            <p:nvPr/>
          </p:nvSpPr>
          <p:spPr>
            <a:xfrm>
              <a:off x="3933810" y="2211512"/>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grpFill/>
            <a:ln w="476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1B9CD9-BAAA-FDDE-BE11-BFC9106B4063}"/>
                </a:ext>
              </a:extLst>
            </p:cNvPr>
            <p:cNvSpPr/>
            <p:nvPr/>
          </p:nvSpPr>
          <p:spPr>
            <a:xfrm>
              <a:off x="4926047" y="2740231"/>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chemeClr val="tx2"/>
            </a:solidFill>
            <a:ln w="47625" cap="flat">
              <a:noFill/>
              <a:prstDash val="solid"/>
              <a:miter/>
            </a:ln>
          </p:spPr>
          <p:txBody>
            <a:bodyPr rtlCol="0" anchor="ctr"/>
            <a:lstStyle/>
            <a:p>
              <a:endParaRPr lang="en-US" dirty="0"/>
            </a:p>
          </p:txBody>
        </p:sp>
      </p:grpSp>
      <p:sp>
        <p:nvSpPr>
          <p:cNvPr id="17" name="Text Placeholder 4">
            <a:extLst>
              <a:ext uri="{FF2B5EF4-FFF2-40B4-BE49-F238E27FC236}">
                <a16:creationId xmlns:a16="http://schemas.microsoft.com/office/drawing/2014/main" id="{24F6824F-0CEB-4A76-38C8-018FE6756A75}"/>
              </a:ext>
            </a:extLst>
          </p:cNvPr>
          <p:cNvSpPr>
            <a:spLocks noGrp="1"/>
          </p:cNvSpPr>
          <p:nvPr>
            <p:ph type="body" sz="quarter" idx="27" hasCustomPrompt="1"/>
          </p:nvPr>
        </p:nvSpPr>
        <p:spPr>
          <a:xfrm>
            <a:off x="2663455" y="1411705"/>
            <a:ext cx="6865556" cy="3409131"/>
          </a:xfrm>
        </p:spPr>
        <p:txBody>
          <a:bodyPr>
            <a:normAutofit/>
          </a:bodyPr>
          <a:lstStyle>
            <a:lvl1pPr marL="0" indent="0">
              <a:lnSpc>
                <a:spcPct val="100000"/>
              </a:lnSpc>
              <a:spcBef>
                <a:spcPts val="0"/>
              </a:spcBef>
              <a:buNone/>
              <a:defRPr sz="2800" b="1">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18" name="Text Placeholder 4">
            <a:extLst>
              <a:ext uri="{FF2B5EF4-FFF2-40B4-BE49-F238E27FC236}">
                <a16:creationId xmlns:a16="http://schemas.microsoft.com/office/drawing/2014/main" id="{DA75F1AF-DCAC-3971-A593-A021781D1BFD}"/>
              </a:ext>
            </a:extLst>
          </p:cNvPr>
          <p:cNvSpPr>
            <a:spLocks noGrp="1"/>
          </p:cNvSpPr>
          <p:nvPr>
            <p:ph type="body" sz="quarter" idx="32" hasCustomPrompt="1"/>
          </p:nvPr>
        </p:nvSpPr>
        <p:spPr>
          <a:xfrm>
            <a:off x="2663455" y="5131839"/>
            <a:ext cx="2610456" cy="642856"/>
          </a:xfrm>
        </p:spPr>
        <p:txBody>
          <a:bodyPr wrap="square">
            <a:normAutofit/>
          </a:bodyPr>
          <a:lstStyle>
            <a:lvl1pPr marL="0" indent="0">
              <a:spcBef>
                <a:spcPts val="300"/>
              </a:spcBef>
              <a:buNone/>
              <a:defRPr sz="2000" b="1" i="0">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grpSp>
        <p:nvGrpSpPr>
          <p:cNvPr id="19" name="Group 18">
            <a:extLst>
              <a:ext uri="{FF2B5EF4-FFF2-40B4-BE49-F238E27FC236}">
                <a16:creationId xmlns:a16="http://schemas.microsoft.com/office/drawing/2014/main" id="{E94025DD-35AB-FD1A-6DD9-DEC686604BC4}"/>
              </a:ext>
            </a:extLst>
          </p:cNvPr>
          <p:cNvGrpSpPr/>
          <p:nvPr userDrawn="1"/>
        </p:nvGrpSpPr>
        <p:grpSpPr>
          <a:xfrm rot="10800000">
            <a:off x="9962613" y="4275520"/>
            <a:ext cx="2534653" cy="3543667"/>
            <a:chOff x="3933810" y="2211512"/>
            <a:chExt cx="2457501" cy="3435802"/>
          </a:xfrm>
          <a:solidFill>
            <a:schemeClr val="bg1"/>
          </a:solidFill>
        </p:grpSpPr>
        <p:sp>
          <p:nvSpPr>
            <p:cNvPr id="20" name="Freeform 19">
              <a:extLst>
                <a:ext uri="{FF2B5EF4-FFF2-40B4-BE49-F238E27FC236}">
                  <a16:creationId xmlns:a16="http://schemas.microsoft.com/office/drawing/2014/main" id="{503390E2-9EEA-6AD8-6664-2362AE7CA8DF}"/>
                </a:ext>
              </a:extLst>
            </p:cNvPr>
            <p:cNvSpPr/>
            <p:nvPr/>
          </p:nvSpPr>
          <p:spPr>
            <a:xfrm>
              <a:off x="3933810" y="2211512"/>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chemeClr val="tx2"/>
            </a:solidFill>
            <a:ln w="476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5D84954-375E-26BC-A808-3593C5D9FDC1}"/>
                </a:ext>
              </a:extLst>
            </p:cNvPr>
            <p:cNvSpPr/>
            <p:nvPr/>
          </p:nvSpPr>
          <p:spPr>
            <a:xfrm>
              <a:off x="4926047" y="2740231"/>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chemeClr val="bg1"/>
            </a:solidFill>
            <a:ln w="476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87751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C8DCE90-FDDD-211F-51B6-ABA17486FE66}"/>
              </a:ext>
            </a:extLst>
          </p:cNvPr>
          <p:cNvGrpSpPr/>
          <p:nvPr userDrawn="1"/>
        </p:nvGrpSpPr>
        <p:grpSpPr>
          <a:xfrm>
            <a:off x="-304800" y="-296480"/>
            <a:ext cx="2534653" cy="3543667"/>
            <a:chOff x="3933810" y="2211512"/>
            <a:chExt cx="2457501" cy="3435802"/>
          </a:xfrm>
          <a:solidFill>
            <a:schemeClr val="bg1"/>
          </a:solidFill>
        </p:grpSpPr>
        <p:sp>
          <p:nvSpPr>
            <p:cNvPr id="15" name="Freeform 14">
              <a:extLst>
                <a:ext uri="{FF2B5EF4-FFF2-40B4-BE49-F238E27FC236}">
                  <a16:creationId xmlns:a16="http://schemas.microsoft.com/office/drawing/2014/main" id="{2A4AB6BF-AFC5-3BBB-079E-53D399EEA6F9}"/>
                </a:ext>
              </a:extLst>
            </p:cNvPr>
            <p:cNvSpPr/>
            <p:nvPr/>
          </p:nvSpPr>
          <p:spPr>
            <a:xfrm>
              <a:off x="3933810" y="2211512"/>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rgbClr val="3DE470"/>
            </a:solidFill>
            <a:ln w="476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8551C104-3409-4E38-300B-1B51961BC385}"/>
                </a:ext>
              </a:extLst>
            </p:cNvPr>
            <p:cNvSpPr/>
            <p:nvPr/>
          </p:nvSpPr>
          <p:spPr>
            <a:xfrm>
              <a:off x="4926047" y="2740231"/>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chemeClr val="tx2"/>
            </a:solidFill>
            <a:ln w="47625" cap="flat">
              <a:noFill/>
              <a:prstDash val="solid"/>
              <a:miter/>
            </a:ln>
          </p:spPr>
          <p:txBody>
            <a:bodyPr rtlCol="0" anchor="ctr"/>
            <a:lstStyle/>
            <a:p>
              <a:endParaRPr lang="en-US" dirty="0"/>
            </a:p>
          </p:txBody>
        </p:sp>
      </p:grpSp>
      <p:sp>
        <p:nvSpPr>
          <p:cNvPr id="17" name="Text Placeholder 4">
            <a:extLst>
              <a:ext uri="{FF2B5EF4-FFF2-40B4-BE49-F238E27FC236}">
                <a16:creationId xmlns:a16="http://schemas.microsoft.com/office/drawing/2014/main" id="{9EC73A16-756A-D702-424E-4F691EAB3E3E}"/>
              </a:ext>
            </a:extLst>
          </p:cNvPr>
          <p:cNvSpPr>
            <a:spLocks noGrp="1"/>
          </p:cNvSpPr>
          <p:nvPr>
            <p:ph type="body" sz="quarter" idx="27" hasCustomPrompt="1"/>
          </p:nvPr>
        </p:nvSpPr>
        <p:spPr>
          <a:xfrm>
            <a:off x="2663455" y="1411705"/>
            <a:ext cx="6865556" cy="3409131"/>
          </a:xfrm>
        </p:spPr>
        <p:txBody>
          <a:bodyPr>
            <a:normAutofit/>
          </a:bodyPr>
          <a:lstStyle>
            <a:lvl1pPr marL="0" indent="0">
              <a:lnSpc>
                <a:spcPct val="100000"/>
              </a:lnSpc>
              <a:spcBef>
                <a:spcPts val="0"/>
              </a:spcBef>
              <a:buNone/>
              <a:defRPr sz="2800" b="1">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18" name="Text Placeholder 4">
            <a:extLst>
              <a:ext uri="{FF2B5EF4-FFF2-40B4-BE49-F238E27FC236}">
                <a16:creationId xmlns:a16="http://schemas.microsoft.com/office/drawing/2014/main" id="{E70A5F6D-127C-7DE2-A72D-1CBA69EF41B8}"/>
              </a:ext>
            </a:extLst>
          </p:cNvPr>
          <p:cNvSpPr>
            <a:spLocks noGrp="1"/>
          </p:cNvSpPr>
          <p:nvPr>
            <p:ph type="body" sz="quarter" idx="32" hasCustomPrompt="1"/>
          </p:nvPr>
        </p:nvSpPr>
        <p:spPr>
          <a:xfrm>
            <a:off x="2663455" y="5131839"/>
            <a:ext cx="2610456" cy="642856"/>
          </a:xfrm>
        </p:spPr>
        <p:txBody>
          <a:bodyPr wrap="square">
            <a:normAutofit/>
          </a:bodyPr>
          <a:lstStyle>
            <a:lvl1pPr marL="0" indent="0">
              <a:spcBef>
                <a:spcPts val="300"/>
              </a:spcBef>
              <a:buNone/>
              <a:defRPr sz="2000" b="1" i="0">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grpSp>
        <p:nvGrpSpPr>
          <p:cNvPr id="19" name="Group 18">
            <a:extLst>
              <a:ext uri="{FF2B5EF4-FFF2-40B4-BE49-F238E27FC236}">
                <a16:creationId xmlns:a16="http://schemas.microsoft.com/office/drawing/2014/main" id="{1D238738-BAB0-2519-0964-4946E0AC22A5}"/>
              </a:ext>
            </a:extLst>
          </p:cNvPr>
          <p:cNvGrpSpPr/>
          <p:nvPr userDrawn="1"/>
        </p:nvGrpSpPr>
        <p:grpSpPr>
          <a:xfrm rot="10800000">
            <a:off x="9962613" y="4275520"/>
            <a:ext cx="2534653" cy="3543667"/>
            <a:chOff x="3933810" y="2211512"/>
            <a:chExt cx="2457501" cy="3435802"/>
          </a:xfrm>
          <a:solidFill>
            <a:schemeClr val="bg1"/>
          </a:solidFill>
        </p:grpSpPr>
        <p:sp>
          <p:nvSpPr>
            <p:cNvPr id="20" name="Freeform 19">
              <a:extLst>
                <a:ext uri="{FF2B5EF4-FFF2-40B4-BE49-F238E27FC236}">
                  <a16:creationId xmlns:a16="http://schemas.microsoft.com/office/drawing/2014/main" id="{3B6EC660-3FD8-9E43-7C3F-36C781492A4F}"/>
                </a:ext>
              </a:extLst>
            </p:cNvPr>
            <p:cNvSpPr/>
            <p:nvPr/>
          </p:nvSpPr>
          <p:spPr>
            <a:xfrm>
              <a:off x="3933810" y="2211512"/>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chemeClr val="tx2"/>
            </a:solidFill>
            <a:ln w="476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7804FE67-52E8-3D25-8DBC-49E229B93AB3}"/>
                </a:ext>
              </a:extLst>
            </p:cNvPr>
            <p:cNvSpPr/>
            <p:nvPr/>
          </p:nvSpPr>
          <p:spPr>
            <a:xfrm>
              <a:off x="4926047" y="2740231"/>
              <a:ext cx="1465264" cy="2907083"/>
            </a:xfrm>
            <a:custGeom>
              <a:avLst/>
              <a:gdLst>
                <a:gd name="connsiteX0" fmla="*/ 953038 w 953038"/>
                <a:gd name="connsiteY0" fmla="*/ 1890828 h 1890827"/>
                <a:gd name="connsiteX1" fmla="*/ 953038 w 953038"/>
                <a:gd name="connsiteY1" fmla="*/ 937790 h 1890827"/>
                <a:gd name="connsiteX2" fmla="*/ 409330 w 953038"/>
                <a:gd name="connsiteY2" fmla="*/ 937790 h 1890827"/>
                <a:gd name="connsiteX3" fmla="*/ 953038 w 953038"/>
                <a:gd name="connsiteY3" fmla="*/ 408853 h 1890827"/>
                <a:gd name="connsiteX4" fmla="*/ 953038 w 953038"/>
                <a:gd name="connsiteY4" fmla="*/ 0 h 1890827"/>
                <a:gd name="connsiteX5" fmla="*/ 0 w 953038"/>
                <a:gd name="connsiteY5" fmla="*/ 937790 h 1890827"/>
                <a:gd name="connsiteX6" fmla="*/ 0 w 953038"/>
                <a:gd name="connsiteY6" fmla="*/ 937790 h 1890827"/>
                <a:gd name="connsiteX7" fmla="*/ 0 w 953038"/>
                <a:gd name="connsiteY7" fmla="*/ 1890828 h 18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038" h="1890827">
                  <a:moveTo>
                    <a:pt x="953038" y="1890828"/>
                  </a:moveTo>
                  <a:lnTo>
                    <a:pt x="953038" y="937790"/>
                  </a:lnTo>
                  <a:lnTo>
                    <a:pt x="409330" y="937790"/>
                  </a:lnTo>
                  <a:cubicBezTo>
                    <a:pt x="417583" y="643401"/>
                    <a:pt x="658535" y="408996"/>
                    <a:pt x="953038" y="408853"/>
                  </a:cubicBezTo>
                  <a:lnTo>
                    <a:pt x="953038" y="0"/>
                  </a:lnTo>
                  <a:cubicBezTo>
                    <a:pt x="432589" y="-67"/>
                    <a:pt x="8330" y="417407"/>
                    <a:pt x="0" y="937790"/>
                  </a:cubicBezTo>
                  <a:lnTo>
                    <a:pt x="0" y="937790"/>
                  </a:lnTo>
                  <a:lnTo>
                    <a:pt x="0" y="1890828"/>
                  </a:lnTo>
                  <a:close/>
                </a:path>
              </a:pathLst>
            </a:custGeom>
            <a:solidFill>
              <a:srgbClr val="3DE470"/>
            </a:solidFill>
            <a:ln w="476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203215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657A5415-424B-E640-A034-D44E91E652B6}"/>
              </a:ext>
            </a:extLst>
          </p:cNvPr>
          <p:cNvSpPr>
            <a:spLocks noGrp="1"/>
          </p:cNvSpPr>
          <p:nvPr>
            <p:ph type="body" sz="quarter" idx="27" hasCustomPrompt="1"/>
          </p:nvPr>
        </p:nvSpPr>
        <p:spPr>
          <a:xfrm>
            <a:off x="1400368" y="2465382"/>
            <a:ext cx="2457049" cy="1107996"/>
          </a:xfrm>
        </p:spPr>
        <p:txBody>
          <a:bodyPr wrap="square" anchor="ctr" anchorCtr="0">
            <a:spAutoFit/>
          </a:bodyPr>
          <a:lstStyle>
            <a:lvl1pPr marL="0" indent="0" algn="l">
              <a:lnSpc>
                <a:spcPct val="100000"/>
              </a:lnSpc>
              <a:spcBef>
                <a:spcPts val="0"/>
              </a:spcBef>
              <a:buNone/>
              <a:defRPr sz="6600" b="1" u="none">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24K</a:t>
            </a:r>
          </a:p>
        </p:txBody>
      </p:sp>
      <p:sp>
        <p:nvSpPr>
          <p:cNvPr id="5" name="Text Placeholder 4">
            <a:extLst>
              <a:ext uri="{FF2B5EF4-FFF2-40B4-BE49-F238E27FC236}">
                <a16:creationId xmlns:a16="http://schemas.microsoft.com/office/drawing/2014/main" id="{17A0D6A3-F6D5-D240-B37E-A161999E9397}"/>
              </a:ext>
            </a:extLst>
          </p:cNvPr>
          <p:cNvSpPr>
            <a:spLocks noGrp="1"/>
          </p:cNvSpPr>
          <p:nvPr>
            <p:ph type="body" sz="quarter" idx="32" hasCustomPrompt="1"/>
          </p:nvPr>
        </p:nvSpPr>
        <p:spPr>
          <a:xfrm>
            <a:off x="1400368" y="3934179"/>
            <a:ext cx="2457049" cy="1569660"/>
          </a:xfrm>
        </p:spPr>
        <p:txBody>
          <a:bodyPr wrap="square">
            <a:spAutoFit/>
          </a:bodyPr>
          <a:lstStyle>
            <a:lvl1pPr marL="0" indent="0">
              <a:lnSpc>
                <a:spcPct val="100000"/>
              </a:lnSpc>
              <a:spcBef>
                <a:spcPts val="300"/>
              </a:spcBef>
              <a:buNone/>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6" name="Text Placeholder 4">
            <a:extLst>
              <a:ext uri="{FF2B5EF4-FFF2-40B4-BE49-F238E27FC236}">
                <a16:creationId xmlns:a16="http://schemas.microsoft.com/office/drawing/2014/main" id="{7E09134C-D3A7-4E41-A251-AA0E759DC8EA}"/>
              </a:ext>
            </a:extLst>
          </p:cNvPr>
          <p:cNvSpPr>
            <a:spLocks noGrp="1"/>
          </p:cNvSpPr>
          <p:nvPr>
            <p:ph type="body" sz="quarter" idx="33" hasCustomPrompt="1"/>
          </p:nvPr>
        </p:nvSpPr>
        <p:spPr>
          <a:xfrm>
            <a:off x="4767088" y="2465382"/>
            <a:ext cx="2457049" cy="1107996"/>
          </a:xfrm>
        </p:spPr>
        <p:txBody>
          <a:bodyPr wrap="square" anchor="ctr" anchorCtr="0">
            <a:spAutoFit/>
          </a:bodyPr>
          <a:lstStyle>
            <a:lvl1pPr marL="0" indent="0" algn="l">
              <a:lnSpc>
                <a:spcPct val="100000"/>
              </a:lnSpc>
              <a:spcBef>
                <a:spcPts val="0"/>
              </a:spcBef>
              <a:buNone/>
              <a:defRPr sz="6600" b="1" u="none">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1,500</a:t>
            </a:r>
          </a:p>
        </p:txBody>
      </p:sp>
      <p:sp>
        <p:nvSpPr>
          <p:cNvPr id="7" name="Text Placeholder 4">
            <a:extLst>
              <a:ext uri="{FF2B5EF4-FFF2-40B4-BE49-F238E27FC236}">
                <a16:creationId xmlns:a16="http://schemas.microsoft.com/office/drawing/2014/main" id="{4200E208-F946-B348-A8A7-DB4F83C8EA76}"/>
              </a:ext>
            </a:extLst>
          </p:cNvPr>
          <p:cNvSpPr>
            <a:spLocks noGrp="1"/>
          </p:cNvSpPr>
          <p:nvPr>
            <p:ph type="body" sz="quarter" idx="34" hasCustomPrompt="1"/>
          </p:nvPr>
        </p:nvSpPr>
        <p:spPr>
          <a:xfrm>
            <a:off x="8154276" y="2465383"/>
            <a:ext cx="2457049" cy="1107996"/>
          </a:xfrm>
        </p:spPr>
        <p:txBody>
          <a:bodyPr wrap="square" anchor="ctr" anchorCtr="0">
            <a:spAutoFit/>
          </a:bodyPr>
          <a:lstStyle>
            <a:lvl1pPr marL="0" indent="0" algn="l">
              <a:lnSpc>
                <a:spcPct val="100000"/>
              </a:lnSpc>
              <a:spcBef>
                <a:spcPts val="0"/>
              </a:spcBef>
              <a:buNone/>
              <a:defRPr sz="6600" b="1" u="none">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$2M</a:t>
            </a:r>
          </a:p>
        </p:txBody>
      </p:sp>
      <p:sp>
        <p:nvSpPr>
          <p:cNvPr id="8" name="Text Placeholder 4">
            <a:extLst>
              <a:ext uri="{FF2B5EF4-FFF2-40B4-BE49-F238E27FC236}">
                <a16:creationId xmlns:a16="http://schemas.microsoft.com/office/drawing/2014/main" id="{2B4A1EBB-DCFB-FA4A-9059-C44158E13F84}"/>
              </a:ext>
            </a:extLst>
          </p:cNvPr>
          <p:cNvSpPr>
            <a:spLocks noGrp="1"/>
          </p:cNvSpPr>
          <p:nvPr>
            <p:ph type="body" sz="quarter" idx="35" hasCustomPrompt="1"/>
          </p:nvPr>
        </p:nvSpPr>
        <p:spPr>
          <a:xfrm>
            <a:off x="4769210" y="3934179"/>
            <a:ext cx="2457049" cy="1569660"/>
          </a:xfrm>
        </p:spPr>
        <p:txBody>
          <a:bodyPr wrap="square">
            <a:spAutoFit/>
          </a:bodyPr>
          <a:lstStyle>
            <a:lvl1pPr marL="0" indent="0">
              <a:lnSpc>
                <a:spcPct val="100000"/>
              </a:lnSpc>
              <a:spcBef>
                <a:spcPts val="300"/>
              </a:spcBef>
              <a:buNone/>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9" name="Text Placeholder 4">
            <a:extLst>
              <a:ext uri="{FF2B5EF4-FFF2-40B4-BE49-F238E27FC236}">
                <a16:creationId xmlns:a16="http://schemas.microsoft.com/office/drawing/2014/main" id="{BD615D92-4607-B946-AF97-A2CEE6254B03}"/>
              </a:ext>
            </a:extLst>
          </p:cNvPr>
          <p:cNvSpPr>
            <a:spLocks noGrp="1"/>
          </p:cNvSpPr>
          <p:nvPr>
            <p:ph type="body" sz="quarter" idx="36" hasCustomPrompt="1"/>
          </p:nvPr>
        </p:nvSpPr>
        <p:spPr>
          <a:xfrm>
            <a:off x="8133808" y="3934179"/>
            <a:ext cx="2457049" cy="1569660"/>
          </a:xfrm>
        </p:spPr>
        <p:txBody>
          <a:bodyPr wrap="square">
            <a:spAutoFit/>
          </a:bodyPr>
          <a:lstStyle>
            <a:lvl1pPr marL="0" indent="0">
              <a:lnSpc>
                <a:spcPct val="100000"/>
              </a:lnSpc>
              <a:spcBef>
                <a:spcPts val="300"/>
              </a:spcBef>
              <a:buNone/>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0" name="Text Placeholder 9">
            <a:extLst>
              <a:ext uri="{FF2B5EF4-FFF2-40B4-BE49-F238E27FC236}">
                <a16:creationId xmlns:a16="http://schemas.microsoft.com/office/drawing/2014/main" id="{8864828D-1868-ACA7-FC6F-BCB9CF84AB65}"/>
              </a:ext>
            </a:extLst>
          </p:cNvPr>
          <p:cNvSpPr>
            <a:spLocks noGrp="1"/>
          </p:cNvSpPr>
          <p:nvPr>
            <p:ph type="body" sz="quarter" idx="37" hasCustomPrompt="1"/>
          </p:nvPr>
        </p:nvSpPr>
        <p:spPr>
          <a:xfrm>
            <a:off x="-121077" y="490083"/>
            <a:ext cx="4199676" cy="1046440"/>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bg1"/>
          </a:solidFill>
        </p:spPr>
        <p:txBody>
          <a:bodyPr wrap="none" lIns="914400" tIns="182880" rIns="64008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5589"/>
                </a:solidFill>
                <a:effectLst/>
                <a:uLnTx/>
                <a:uFillTx/>
                <a:latin typeface="Arial Narrow" panose="020B0604020202020204" pitchFamily="34" charset="0"/>
                <a:ea typeface="+mn-ea"/>
                <a:cs typeface="Arial Narrow" panose="020B0604020202020204" pitchFamily="34" charset="0"/>
              </a:rPr>
              <a:t>STAT SLIDE</a:t>
            </a:r>
            <a:endParaRPr kumimoji="0" lang="en-DE" sz="1800" b="0" i="0" u="none" strike="noStrike" kern="1200" cap="none" spc="0" normalizeH="0" baseline="0" noProof="0" dirty="0">
              <a:ln>
                <a:noFill/>
              </a:ln>
              <a:solidFill>
                <a:srgbClr val="2C5589"/>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1143D5D0-A9F8-6630-0A38-460B166AE711}"/>
              </a:ext>
            </a:extLst>
          </p:cNvPr>
          <p:cNvCxnSpPr>
            <a:cxnSpLocks/>
          </p:cNvCxnSpPr>
          <p:nvPr userDrawn="1"/>
        </p:nvCxnSpPr>
        <p:spPr>
          <a:xfrm flipH="1">
            <a:off x="528262" y="627974"/>
            <a:ext cx="49254" cy="770658"/>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F03862E3-3AB9-AD6B-D631-F3FDE1838AA5}"/>
              </a:ext>
            </a:extLst>
          </p:cNvPr>
          <p:cNvSpPr>
            <a:spLocks noGrp="1"/>
          </p:cNvSpPr>
          <p:nvPr>
            <p:ph type="body" sz="quarter" idx="38" hasCustomPrompt="1"/>
          </p:nvPr>
        </p:nvSpPr>
        <p:spPr>
          <a:xfrm>
            <a:off x="1400368" y="3597295"/>
            <a:ext cx="2457049" cy="338554"/>
          </a:xfrm>
        </p:spPr>
        <p:txBody>
          <a:bodyPr wrap="square">
            <a:spAutoFit/>
          </a:bodyPr>
          <a:lstStyle>
            <a:lvl1pPr marL="0" indent="0">
              <a:lnSpc>
                <a:spcPct val="100000"/>
              </a:lnSpc>
              <a:spcBef>
                <a:spcPts val="300"/>
              </a:spcBef>
              <a:buNone/>
              <a:defRPr sz="1600" b="1" i="0">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2" name="Text Placeholder 4">
            <a:extLst>
              <a:ext uri="{FF2B5EF4-FFF2-40B4-BE49-F238E27FC236}">
                <a16:creationId xmlns:a16="http://schemas.microsoft.com/office/drawing/2014/main" id="{33378D1B-08C1-A0C7-70CD-9FA9AA56DE26}"/>
              </a:ext>
            </a:extLst>
          </p:cNvPr>
          <p:cNvSpPr>
            <a:spLocks noGrp="1"/>
          </p:cNvSpPr>
          <p:nvPr>
            <p:ph type="body" sz="quarter" idx="39" hasCustomPrompt="1"/>
          </p:nvPr>
        </p:nvSpPr>
        <p:spPr>
          <a:xfrm>
            <a:off x="4753168" y="3597295"/>
            <a:ext cx="2457049" cy="338554"/>
          </a:xfrm>
        </p:spPr>
        <p:txBody>
          <a:bodyPr wrap="square">
            <a:spAutoFit/>
          </a:bodyPr>
          <a:lstStyle>
            <a:lvl1pPr marL="0" indent="0">
              <a:lnSpc>
                <a:spcPct val="100000"/>
              </a:lnSpc>
              <a:spcBef>
                <a:spcPts val="300"/>
              </a:spcBef>
              <a:buNone/>
              <a:defRPr sz="1600" b="1" i="0">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3" name="Text Placeholder 4">
            <a:extLst>
              <a:ext uri="{FF2B5EF4-FFF2-40B4-BE49-F238E27FC236}">
                <a16:creationId xmlns:a16="http://schemas.microsoft.com/office/drawing/2014/main" id="{86CD4E76-F70B-BA9C-53E7-30523AE05AE0}"/>
              </a:ext>
            </a:extLst>
          </p:cNvPr>
          <p:cNvSpPr>
            <a:spLocks noGrp="1"/>
          </p:cNvSpPr>
          <p:nvPr>
            <p:ph type="body" sz="quarter" idx="40" hasCustomPrompt="1"/>
          </p:nvPr>
        </p:nvSpPr>
        <p:spPr>
          <a:xfrm>
            <a:off x="8122010" y="3597295"/>
            <a:ext cx="2457049" cy="338554"/>
          </a:xfrm>
        </p:spPr>
        <p:txBody>
          <a:bodyPr wrap="square">
            <a:spAutoFit/>
          </a:bodyPr>
          <a:lstStyle>
            <a:lvl1pPr marL="0" indent="0">
              <a:lnSpc>
                <a:spcPct val="100000"/>
              </a:lnSpc>
              <a:spcBef>
                <a:spcPts val="300"/>
              </a:spcBef>
              <a:buNone/>
              <a:defRPr sz="1600" b="1" i="0">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087053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A0D6A3-F6D5-D240-B37E-A161999E9397}"/>
              </a:ext>
            </a:extLst>
          </p:cNvPr>
          <p:cNvSpPr>
            <a:spLocks noGrp="1"/>
          </p:cNvSpPr>
          <p:nvPr>
            <p:ph type="body" sz="quarter" idx="32" hasCustomPrompt="1"/>
          </p:nvPr>
        </p:nvSpPr>
        <p:spPr>
          <a:xfrm>
            <a:off x="1400367" y="3070884"/>
            <a:ext cx="8229600" cy="2063985"/>
          </a:xfrm>
        </p:spPr>
        <p:txBody>
          <a:bodyPr wrap="square">
            <a:noAutofit/>
          </a:bodyPr>
          <a:lstStyle>
            <a:lvl1pPr marL="0" marR="0" indent="0" algn="l" defTabSz="914400" rtl="0" eaLnBrk="1" fontAlgn="auto" latinLnBrk="0" hangingPunct="1">
              <a:lnSpc>
                <a:spcPct val="100000"/>
              </a:lnSpc>
              <a:spcBef>
                <a:spcPts val="300"/>
              </a:spcBef>
              <a:spcAft>
                <a:spcPts val="0"/>
              </a:spcAft>
              <a:buClr>
                <a:schemeClr val="accent4"/>
              </a:buClr>
              <a:buSzPct val="80000"/>
              <a:buFont typeface="Courier New" panose="02070309020205020404" pitchFamily="49" charset="0"/>
              <a:buNone/>
              <a:tabLst/>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endParaRPr lang="en-US" dirty="0"/>
          </a:p>
          <a:p>
            <a:pPr marL="0" marR="0" lvl="0" indent="0" algn="l" defTabSz="914400" rtl="0" eaLnBrk="1" fontAlgn="auto" latinLnBrk="0" hangingPunct="1">
              <a:lnSpc>
                <a:spcPct val="100000"/>
              </a:lnSpc>
              <a:spcBef>
                <a:spcPts val="300"/>
              </a:spcBef>
              <a:spcAft>
                <a:spcPts val="0"/>
              </a:spcAft>
              <a:buClr>
                <a:schemeClr val="accent4"/>
              </a:buClr>
              <a:buSzPct val="80000"/>
              <a:buFont typeface="Courier New" panose="02070309020205020404" pitchFamily="49"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a:t> </a:t>
            </a:r>
          </a:p>
        </p:txBody>
      </p:sp>
      <p:sp>
        <p:nvSpPr>
          <p:cNvPr id="3" name="Text Placeholder 4">
            <a:extLst>
              <a:ext uri="{FF2B5EF4-FFF2-40B4-BE49-F238E27FC236}">
                <a16:creationId xmlns:a16="http://schemas.microsoft.com/office/drawing/2014/main" id="{657A5415-424B-E640-A034-D44E91E652B6}"/>
              </a:ext>
            </a:extLst>
          </p:cNvPr>
          <p:cNvSpPr>
            <a:spLocks noGrp="1"/>
          </p:cNvSpPr>
          <p:nvPr>
            <p:ph type="body" sz="quarter" idx="27" hasCustomPrompt="1"/>
          </p:nvPr>
        </p:nvSpPr>
        <p:spPr>
          <a:xfrm>
            <a:off x="1400368" y="2462726"/>
            <a:ext cx="2457049" cy="461665"/>
          </a:xfrm>
        </p:spPr>
        <p:txBody>
          <a:bodyPr wrap="square" anchor="ctr" anchorCtr="0">
            <a:spAutoFit/>
          </a:bodyPr>
          <a:lstStyle>
            <a:lvl1pPr marL="0" indent="0" algn="l">
              <a:lnSpc>
                <a:spcPct val="100000"/>
              </a:lnSpc>
              <a:spcBef>
                <a:spcPts val="0"/>
              </a:spcBef>
              <a:buNone/>
              <a:defRPr sz="2400" b="1" u="none">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 1</a:t>
            </a:r>
          </a:p>
        </p:txBody>
      </p:sp>
      <p:sp>
        <p:nvSpPr>
          <p:cNvPr id="7" name="Text Placeholder 9">
            <a:extLst>
              <a:ext uri="{FF2B5EF4-FFF2-40B4-BE49-F238E27FC236}">
                <a16:creationId xmlns:a16="http://schemas.microsoft.com/office/drawing/2014/main" id="{A8DE074D-9D6B-74D3-8743-04C8F2087B26}"/>
              </a:ext>
            </a:extLst>
          </p:cNvPr>
          <p:cNvSpPr>
            <a:spLocks noGrp="1"/>
          </p:cNvSpPr>
          <p:nvPr>
            <p:ph type="body" sz="quarter" idx="37" hasCustomPrompt="1"/>
          </p:nvPr>
        </p:nvSpPr>
        <p:spPr>
          <a:xfrm>
            <a:off x="-121077" y="490083"/>
            <a:ext cx="5500224" cy="1046440"/>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bg1"/>
          </a:solidFill>
        </p:spPr>
        <p:txBody>
          <a:bodyPr wrap="none" lIns="914400" tIns="182880" rIns="64008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5589"/>
                </a:solidFill>
                <a:effectLst/>
                <a:uLnTx/>
                <a:uFillTx/>
                <a:latin typeface="Arial Narrow" panose="020B0604020202020204" pitchFamily="34" charset="0"/>
                <a:ea typeface="+mn-ea"/>
                <a:cs typeface="Arial Narrow" panose="020B0604020202020204" pitchFamily="34" charset="0"/>
              </a:rPr>
              <a:t>1-COLUMN SLIDE</a:t>
            </a:r>
            <a:endParaRPr kumimoji="0" lang="en-DE" sz="1800" b="0" i="0" u="none" strike="noStrike" kern="1200" cap="none" spc="0" normalizeH="0" baseline="0" noProof="0" dirty="0">
              <a:ln>
                <a:noFill/>
              </a:ln>
              <a:solidFill>
                <a:srgbClr val="2C5589"/>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16E4C21D-B184-7670-9D86-456EFFDD843A}"/>
              </a:ext>
            </a:extLst>
          </p:cNvPr>
          <p:cNvCxnSpPr>
            <a:cxnSpLocks/>
          </p:cNvCxnSpPr>
          <p:nvPr userDrawn="1"/>
        </p:nvCxnSpPr>
        <p:spPr>
          <a:xfrm flipH="1">
            <a:off x="528262" y="627974"/>
            <a:ext cx="49254" cy="770658"/>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719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A0D6A3-F6D5-D240-B37E-A161999E9397}"/>
              </a:ext>
            </a:extLst>
          </p:cNvPr>
          <p:cNvSpPr>
            <a:spLocks noGrp="1"/>
          </p:cNvSpPr>
          <p:nvPr>
            <p:ph type="body" sz="quarter" idx="32" hasCustomPrompt="1"/>
          </p:nvPr>
        </p:nvSpPr>
        <p:spPr>
          <a:xfrm>
            <a:off x="1400368" y="3070885"/>
            <a:ext cx="4475776" cy="2063985"/>
          </a:xfrm>
        </p:spPr>
        <p:txBody>
          <a:bodyPr wrap="square">
            <a:noAutofit/>
          </a:bodyPr>
          <a:lstStyle>
            <a:lvl1pPr marL="0" indent="0">
              <a:lnSpc>
                <a:spcPct val="100000"/>
              </a:lnSpc>
              <a:spcBef>
                <a:spcPts val="300"/>
              </a:spcBef>
              <a:buNone/>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3" name="Text Placeholder 4">
            <a:extLst>
              <a:ext uri="{FF2B5EF4-FFF2-40B4-BE49-F238E27FC236}">
                <a16:creationId xmlns:a16="http://schemas.microsoft.com/office/drawing/2014/main" id="{657A5415-424B-E640-A034-D44E91E652B6}"/>
              </a:ext>
            </a:extLst>
          </p:cNvPr>
          <p:cNvSpPr>
            <a:spLocks noGrp="1"/>
          </p:cNvSpPr>
          <p:nvPr>
            <p:ph type="body" sz="quarter" idx="27" hasCustomPrompt="1"/>
          </p:nvPr>
        </p:nvSpPr>
        <p:spPr>
          <a:xfrm>
            <a:off x="1400368" y="2462727"/>
            <a:ext cx="2457049" cy="461665"/>
          </a:xfrm>
        </p:spPr>
        <p:txBody>
          <a:bodyPr wrap="square" anchor="ctr" anchorCtr="0">
            <a:spAutoFit/>
          </a:bodyPr>
          <a:lstStyle>
            <a:lvl1pPr marL="0" indent="0" algn="l">
              <a:lnSpc>
                <a:spcPct val="100000"/>
              </a:lnSpc>
              <a:spcBef>
                <a:spcPts val="0"/>
              </a:spcBef>
              <a:buNone/>
              <a:defRPr sz="2400" b="1" u="none">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 1</a:t>
            </a:r>
          </a:p>
        </p:txBody>
      </p:sp>
      <p:sp>
        <p:nvSpPr>
          <p:cNvPr id="12" name="Text Placeholder 4">
            <a:extLst>
              <a:ext uri="{FF2B5EF4-FFF2-40B4-BE49-F238E27FC236}">
                <a16:creationId xmlns:a16="http://schemas.microsoft.com/office/drawing/2014/main" id="{F5D655C9-2C6A-A040-B617-15C0FBBB8F48}"/>
              </a:ext>
            </a:extLst>
          </p:cNvPr>
          <p:cNvSpPr>
            <a:spLocks noGrp="1"/>
          </p:cNvSpPr>
          <p:nvPr>
            <p:ph type="body" sz="quarter" idx="33" hasCustomPrompt="1"/>
          </p:nvPr>
        </p:nvSpPr>
        <p:spPr>
          <a:xfrm>
            <a:off x="6302152" y="3060031"/>
            <a:ext cx="4475776" cy="2074839"/>
          </a:xfrm>
        </p:spPr>
        <p:txBody>
          <a:bodyPr wrap="square">
            <a:noAutofit/>
          </a:bodyPr>
          <a:lstStyle>
            <a:lvl1pPr marL="0" indent="0">
              <a:lnSpc>
                <a:spcPct val="100000"/>
              </a:lnSpc>
              <a:spcBef>
                <a:spcPts val="300"/>
              </a:spcBef>
              <a:buNone/>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4">
            <a:extLst>
              <a:ext uri="{FF2B5EF4-FFF2-40B4-BE49-F238E27FC236}">
                <a16:creationId xmlns:a16="http://schemas.microsoft.com/office/drawing/2014/main" id="{EF988C80-6FFF-144B-ABC9-E1F6D7C86225}"/>
              </a:ext>
            </a:extLst>
          </p:cNvPr>
          <p:cNvSpPr>
            <a:spLocks noGrp="1"/>
          </p:cNvSpPr>
          <p:nvPr>
            <p:ph type="body" sz="quarter" idx="34" hasCustomPrompt="1"/>
          </p:nvPr>
        </p:nvSpPr>
        <p:spPr>
          <a:xfrm>
            <a:off x="6302152" y="2462727"/>
            <a:ext cx="2457049" cy="461665"/>
          </a:xfrm>
        </p:spPr>
        <p:txBody>
          <a:bodyPr wrap="square" anchor="ctr" anchorCtr="0">
            <a:spAutoFit/>
          </a:bodyPr>
          <a:lstStyle>
            <a:lvl1pPr marL="0" indent="0" algn="l">
              <a:lnSpc>
                <a:spcPct val="100000"/>
              </a:lnSpc>
              <a:spcBef>
                <a:spcPts val="0"/>
              </a:spcBef>
              <a:buNone/>
              <a:defRPr sz="2400" b="1" u="none">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 2</a:t>
            </a:r>
          </a:p>
        </p:txBody>
      </p:sp>
      <p:sp>
        <p:nvSpPr>
          <p:cNvPr id="9" name="Text Placeholder 9">
            <a:extLst>
              <a:ext uri="{FF2B5EF4-FFF2-40B4-BE49-F238E27FC236}">
                <a16:creationId xmlns:a16="http://schemas.microsoft.com/office/drawing/2014/main" id="{71E09EA9-0A64-AF7A-2A73-BA4AD1156120}"/>
              </a:ext>
            </a:extLst>
          </p:cNvPr>
          <p:cNvSpPr>
            <a:spLocks noGrp="1"/>
          </p:cNvSpPr>
          <p:nvPr>
            <p:ph type="body" sz="quarter" idx="37" hasCustomPrompt="1"/>
          </p:nvPr>
        </p:nvSpPr>
        <p:spPr>
          <a:xfrm>
            <a:off x="-121077" y="490083"/>
            <a:ext cx="5500224" cy="1046440"/>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bg1"/>
          </a:solidFill>
        </p:spPr>
        <p:txBody>
          <a:bodyPr wrap="none" lIns="914400" tIns="182880" rIns="64008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5589"/>
                </a:solidFill>
                <a:effectLst/>
                <a:uLnTx/>
                <a:uFillTx/>
                <a:latin typeface="Arial Narrow" panose="020B0604020202020204" pitchFamily="34" charset="0"/>
                <a:ea typeface="+mn-ea"/>
                <a:cs typeface="Arial Narrow" panose="020B0604020202020204" pitchFamily="34" charset="0"/>
              </a:rPr>
              <a:t>2-COLUMN SLIDE</a:t>
            </a:r>
            <a:endParaRPr kumimoji="0" lang="en-DE" sz="1800" b="0" i="0" u="none" strike="noStrike" kern="1200" cap="none" spc="0" normalizeH="0" baseline="0" noProof="0" dirty="0">
              <a:ln>
                <a:noFill/>
              </a:ln>
              <a:solidFill>
                <a:srgbClr val="2C5589"/>
              </a:solidFill>
              <a:effectLst/>
              <a:uLnTx/>
              <a:uFillTx/>
              <a:latin typeface="Arial" panose="020B0604020202020204"/>
              <a:ea typeface="+mn-ea"/>
              <a:cs typeface="+mn-cs"/>
            </a:endParaRPr>
          </a:p>
        </p:txBody>
      </p:sp>
      <p:cxnSp>
        <p:nvCxnSpPr>
          <p:cNvPr id="10" name="Straight Connector 9">
            <a:extLst>
              <a:ext uri="{FF2B5EF4-FFF2-40B4-BE49-F238E27FC236}">
                <a16:creationId xmlns:a16="http://schemas.microsoft.com/office/drawing/2014/main" id="{8508C510-6134-F746-D0A9-3D487C70ACD2}"/>
              </a:ext>
            </a:extLst>
          </p:cNvPr>
          <p:cNvCxnSpPr>
            <a:cxnSpLocks/>
          </p:cNvCxnSpPr>
          <p:nvPr userDrawn="1"/>
        </p:nvCxnSpPr>
        <p:spPr>
          <a:xfrm flipH="1">
            <a:off x="528262" y="627974"/>
            <a:ext cx="49254" cy="770658"/>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247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A0D6A3-F6D5-D240-B37E-A161999E9397}"/>
              </a:ext>
            </a:extLst>
          </p:cNvPr>
          <p:cNvSpPr>
            <a:spLocks noGrp="1"/>
          </p:cNvSpPr>
          <p:nvPr>
            <p:ph type="body" sz="quarter" idx="32" hasCustomPrompt="1"/>
          </p:nvPr>
        </p:nvSpPr>
        <p:spPr>
          <a:xfrm>
            <a:off x="1400367" y="2750041"/>
            <a:ext cx="5192938" cy="3162404"/>
          </a:xfrm>
        </p:spPr>
        <p:txBody>
          <a:bodyPr wrap="square">
            <a:spAutoFit/>
          </a:bodyPr>
          <a:lstStyle>
            <a:lvl1pPr marL="0" marR="0" indent="0" algn="l" defTabSz="914400" rtl="0" eaLnBrk="1" fontAlgn="auto" latinLnBrk="0" hangingPunct="1">
              <a:lnSpc>
                <a:spcPct val="100000"/>
              </a:lnSpc>
              <a:spcBef>
                <a:spcPts val="300"/>
              </a:spcBef>
              <a:spcAft>
                <a:spcPts val="0"/>
              </a:spcAft>
              <a:buClr>
                <a:schemeClr val="accent4"/>
              </a:buClr>
              <a:buSzPct val="80000"/>
              <a:buFont typeface="Courier New" panose="02070309020205020404" pitchFamily="49" charset="0"/>
              <a:buNone/>
              <a:tabLst/>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endParaRPr lang="en-US" dirty="0"/>
          </a:p>
          <a:p>
            <a:pPr marL="0" marR="0" lvl="0" indent="0" algn="l" defTabSz="914400" rtl="0" eaLnBrk="1" fontAlgn="auto" latinLnBrk="0" hangingPunct="1">
              <a:lnSpc>
                <a:spcPct val="100000"/>
              </a:lnSpc>
              <a:spcBef>
                <a:spcPts val="300"/>
              </a:spcBef>
              <a:spcAft>
                <a:spcPts val="0"/>
              </a:spcAft>
              <a:buClr>
                <a:schemeClr val="accent4"/>
              </a:buClr>
              <a:buSzPct val="80000"/>
              <a:buFont typeface="Courier New" panose="02070309020205020404" pitchFamily="49"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a:t> </a:t>
            </a:r>
          </a:p>
        </p:txBody>
      </p:sp>
      <p:sp>
        <p:nvSpPr>
          <p:cNvPr id="3" name="Text Placeholder 4">
            <a:extLst>
              <a:ext uri="{FF2B5EF4-FFF2-40B4-BE49-F238E27FC236}">
                <a16:creationId xmlns:a16="http://schemas.microsoft.com/office/drawing/2014/main" id="{657A5415-424B-E640-A034-D44E91E652B6}"/>
              </a:ext>
            </a:extLst>
          </p:cNvPr>
          <p:cNvSpPr>
            <a:spLocks noGrp="1"/>
          </p:cNvSpPr>
          <p:nvPr>
            <p:ph type="body" sz="quarter" idx="27" hasCustomPrompt="1"/>
          </p:nvPr>
        </p:nvSpPr>
        <p:spPr>
          <a:xfrm>
            <a:off x="1400368" y="2141883"/>
            <a:ext cx="2457049" cy="461665"/>
          </a:xfrm>
        </p:spPr>
        <p:txBody>
          <a:bodyPr wrap="square" anchor="ctr" anchorCtr="0">
            <a:spAutoFit/>
          </a:bodyPr>
          <a:lstStyle>
            <a:lvl1pPr marL="0" indent="0" algn="l">
              <a:lnSpc>
                <a:spcPct val="100000"/>
              </a:lnSpc>
              <a:spcBef>
                <a:spcPts val="0"/>
              </a:spcBef>
              <a:buNone/>
              <a:defRPr sz="2400" b="1" u="none">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 1</a:t>
            </a:r>
          </a:p>
        </p:txBody>
      </p:sp>
      <p:sp>
        <p:nvSpPr>
          <p:cNvPr id="11" name="Text Placeholder 9">
            <a:extLst>
              <a:ext uri="{FF2B5EF4-FFF2-40B4-BE49-F238E27FC236}">
                <a16:creationId xmlns:a16="http://schemas.microsoft.com/office/drawing/2014/main" id="{77BD2435-2788-9404-01E6-72411D9642D0}"/>
              </a:ext>
            </a:extLst>
          </p:cNvPr>
          <p:cNvSpPr>
            <a:spLocks noGrp="1"/>
          </p:cNvSpPr>
          <p:nvPr>
            <p:ph type="body" sz="quarter" idx="37" hasCustomPrompt="1"/>
          </p:nvPr>
        </p:nvSpPr>
        <p:spPr>
          <a:xfrm>
            <a:off x="-121077" y="490083"/>
            <a:ext cx="4796506" cy="1046440"/>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bg1"/>
          </a:solidFill>
        </p:spPr>
        <p:txBody>
          <a:bodyPr wrap="none" lIns="914400" tIns="182880" rIns="64008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5589"/>
                </a:solidFill>
                <a:effectLst/>
                <a:uLnTx/>
                <a:uFillTx/>
                <a:latin typeface="Arial Narrow" panose="020B0604020202020204" pitchFamily="34" charset="0"/>
                <a:ea typeface="+mn-ea"/>
                <a:cs typeface="Arial Narrow" panose="020B0604020202020204" pitchFamily="34" charset="0"/>
              </a:rPr>
              <a:t>TEXT + IMAGE</a:t>
            </a:r>
            <a:endParaRPr kumimoji="0" lang="en-DE" sz="1800" b="0" i="0" u="none" strike="noStrike" kern="1200" cap="none" spc="0" normalizeH="0" baseline="0" noProof="0" dirty="0">
              <a:ln>
                <a:noFill/>
              </a:ln>
              <a:solidFill>
                <a:srgbClr val="2C5589"/>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2A2F5AE7-B459-FB4C-9BFF-430CA8654F43}"/>
              </a:ext>
            </a:extLst>
          </p:cNvPr>
          <p:cNvCxnSpPr>
            <a:cxnSpLocks/>
          </p:cNvCxnSpPr>
          <p:nvPr userDrawn="1"/>
        </p:nvCxnSpPr>
        <p:spPr>
          <a:xfrm flipH="1">
            <a:off x="528262" y="627974"/>
            <a:ext cx="49254" cy="770658"/>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
        <p:nvSpPr>
          <p:cNvPr id="14" name="Title 14">
            <a:extLst>
              <a:ext uri="{FF2B5EF4-FFF2-40B4-BE49-F238E27FC236}">
                <a16:creationId xmlns:a16="http://schemas.microsoft.com/office/drawing/2014/main" id="{EBBE3FC1-4917-32F1-0DBC-F1F27DDEDAFD}"/>
              </a:ext>
            </a:extLst>
          </p:cNvPr>
          <p:cNvSpPr txBox="1">
            <a:spLocks/>
          </p:cNvSpPr>
          <p:nvPr userDrawn="1"/>
        </p:nvSpPr>
        <p:spPr>
          <a:xfrm>
            <a:off x="7253806" y="1536523"/>
            <a:ext cx="4842274" cy="3931478"/>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5" name="Picture Placeholder 5">
            <a:extLst>
              <a:ext uri="{FF2B5EF4-FFF2-40B4-BE49-F238E27FC236}">
                <a16:creationId xmlns:a16="http://schemas.microsoft.com/office/drawing/2014/main" id="{B9C3016C-15E3-E7AE-8E73-6D160C871479}"/>
              </a:ext>
            </a:extLst>
          </p:cNvPr>
          <p:cNvSpPr>
            <a:spLocks noGrp="1"/>
          </p:cNvSpPr>
          <p:nvPr>
            <p:ph type="pic" sz="quarter" idx="35" hasCustomPrompt="1"/>
          </p:nvPr>
        </p:nvSpPr>
        <p:spPr>
          <a:xfrm>
            <a:off x="7572062" y="1539060"/>
            <a:ext cx="4780885" cy="3931822"/>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7811 w 3549650"/>
              <a:gd name="connsiteY1" fmla="*/ 5565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7811" y="5565"/>
                </a:lnTo>
                <a:lnTo>
                  <a:pt x="3549650" y="0"/>
                </a:lnTo>
                <a:lnTo>
                  <a:pt x="3541733" y="2919248"/>
                </a:lnTo>
                <a:lnTo>
                  <a:pt x="0" y="2919248"/>
                </a:lnTo>
                <a:close/>
              </a:path>
            </a:pathLst>
          </a:custGeom>
          <a:solidFill>
            <a:srgbClr val="3DE470"/>
          </a:solidFill>
        </p:spPr>
        <p:txBody>
          <a:bodyPr/>
          <a:lstStyle>
            <a:lvl1pPr marL="0" indent="0">
              <a:buNone/>
              <a:defRPr/>
            </a:lvl1pPr>
          </a:lstStyle>
          <a:p>
            <a:r>
              <a:rPr lang="en-US" dirty="0"/>
              <a:t>Click icon to add image</a:t>
            </a:r>
          </a:p>
        </p:txBody>
      </p:sp>
    </p:spTree>
    <p:extLst>
      <p:ext uri="{BB962C8B-B14F-4D97-AF65-F5344CB8AC3E}">
        <p14:creationId xmlns:p14="http://schemas.microsoft.com/office/powerpoint/2010/main" val="366307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 Blank 1">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196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 Blank 2">
    <p:bg>
      <p:bgPr>
        <a:gradFill>
          <a:gsLst>
            <a:gs pos="0">
              <a:srgbClr val="3DE470"/>
            </a:gs>
            <a:gs pos="100000">
              <a:srgbClr val="3DE470">
                <a:lumMod val="80000"/>
              </a:srgb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Title Slide 1">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11" name="Title 14">
            <a:extLst>
              <a:ext uri="{FF2B5EF4-FFF2-40B4-BE49-F238E27FC236}">
                <a16:creationId xmlns:a16="http://schemas.microsoft.com/office/drawing/2014/main" id="{EB3C3D06-E3F0-0D44-AC88-5B5A5772F178}"/>
              </a:ext>
            </a:extLst>
          </p:cNvPr>
          <p:cNvSpPr txBox="1">
            <a:spLocks/>
          </p:cNvSpPr>
          <p:nvPr userDrawn="1"/>
        </p:nvSpPr>
        <p:spPr>
          <a:xfrm>
            <a:off x="-1846311" y="2202846"/>
            <a:ext cx="7520560" cy="245230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560" h="2452307">
                <a:moveTo>
                  <a:pt x="0" y="2452307"/>
                </a:moveTo>
                <a:lnTo>
                  <a:pt x="613077" y="0"/>
                </a:lnTo>
                <a:lnTo>
                  <a:pt x="7520560" y="16042"/>
                </a:lnTo>
                <a:lnTo>
                  <a:pt x="7324578" y="2452307"/>
                </a:lnTo>
                <a:lnTo>
                  <a:pt x="0" y="2452307"/>
                </a:lnTo>
                <a:close/>
              </a:path>
            </a:pathLst>
          </a:custGeom>
          <a:solidFill>
            <a:schemeClr val="bg1"/>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5" name="Title 14">
            <a:extLst>
              <a:ext uri="{FF2B5EF4-FFF2-40B4-BE49-F238E27FC236}">
                <a16:creationId xmlns:a16="http://schemas.microsoft.com/office/drawing/2014/main" id="{8E6873A3-5C8E-1746-8BEB-BF953AC20559}"/>
              </a:ext>
            </a:extLst>
          </p:cNvPr>
          <p:cNvSpPr>
            <a:spLocks noGrp="1"/>
          </p:cNvSpPr>
          <p:nvPr>
            <p:ph type="title" hasCustomPrompt="1"/>
          </p:nvPr>
        </p:nvSpPr>
        <p:spPr>
          <a:xfrm>
            <a:off x="368542" y="2256371"/>
            <a:ext cx="4807307" cy="2345257"/>
          </a:xfrm>
          <a:noFill/>
        </p:spPr>
        <p:txBody>
          <a:bodyPr wrap="square" lIns="685800" tIns="228600" rIns="0" bIns="228600">
            <a:spAutoFit/>
          </a:bodyPr>
          <a:lstStyle>
            <a:lvl1pPr>
              <a:defRPr sz="6800" spc="0">
                <a:solidFill>
                  <a:schemeClr val="tx2"/>
                </a:solidFill>
              </a:defRPr>
            </a:lvl1pPr>
          </a:lstStyle>
          <a:p>
            <a:r>
              <a:rPr lang="en-US" dirty="0"/>
              <a:t>SESSION TITLE</a:t>
            </a:r>
            <a:endParaRPr lang="en-DE" dirty="0"/>
          </a:p>
        </p:txBody>
      </p:sp>
      <p:sp>
        <p:nvSpPr>
          <p:cNvPr id="18" name="Text Placeholder 17">
            <a:extLst>
              <a:ext uri="{FF2B5EF4-FFF2-40B4-BE49-F238E27FC236}">
                <a16:creationId xmlns:a16="http://schemas.microsoft.com/office/drawing/2014/main" id="{536580D0-01CE-F449-B42F-FFE91599DA34}"/>
              </a:ext>
            </a:extLst>
          </p:cNvPr>
          <p:cNvSpPr>
            <a:spLocks noGrp="1"/>
          </p:cNvSpPr>
          <p:nvPr>
            <p:ph type="body" sz="quarter" idx="10" hasCustomPrompt="1"/>
          </p:nvPr>
        </p:nvSpPr>
        <p:spPr>
          <a:xfrm>
            <a:off x="368300" y="4938735"/>
            <a:ext cx="4806950" cy="396485"/>
          </a:xfrm>
        </p:spPr>
        <p:txBody>
          <a:bodyPr lIns="685800" rIns="0">
            <a:normAutofit/>
          </a:bodyPr>
          <a:lstStyle>
            <a:lvl1pPr marL="0" indent="0">
              <a:buNone/>
              <a:defRPr sz="2600" b="1" spc="0">
                <a:solidFill>
                  <a:srgbClr val="3DE4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TEXT</a:t>
            </a:r>
          </a:p>
        </p:txBody>
      </p:sp>
      <p:cxnSp>
        <p:nvCxnSpPr>
          <p:cNvPr id="3" name="Straight Connector 2">
            <a:extLst>
              <a:ext uri="{FF2B5EF4-FFF2-40B4-BE49-F238E27FC236}">
                <a16:creationId xmlns:a16="http://schemas.microsoft.com/office/drawing/2014/main" id="{422385D1-0AD7-C89B-FBAE-9F7F70C30A48}"/>
              </a:ext>
            </a:extLst>
          </p:cNvPr>
          <p:cNvCxnSpPr>
            <a:cxnSpLocks/>
          </p:cNvCxnSpPr>
          <p:nvPr userDrawn="1"/>
        </p:nvCxnSpPr>
        <p:spPr>
          <a:xfrm flipH="1">
            <a:off x="681677" y="2539953"/>
            <a:ext cx="136470" cy="1681839"/>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
        <p:nvSpPr>
          <p:cNvPr id="10" name="Title 14">
            <a:extLst>
              <a:ext uri="{FF2B5EF4-FFF2-40B4-BE49-F238E27FC236}">
                <a16:creationId xmlns:a16="http://schemas.microsoft.com/office/drawing/2014/main" id="{97D2CCCB-BA3C-B5EB-E033-8FB51F40CA8D}"/>
              </a:ext>
            </a:extLst>
          </p:cNvPr>
          <p:cNvSpPr txBox="1">
            <a:spLocks/>
          </p:cNvSpPr>
          <p:nvPr userDrawn="1"/>
        </p:nvSpPr>
        <p:spPr>
          <a:xfrm>
            <a:off x="5821617"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4" name="Title 14">
            <a:extLst>
              <a:ext uri="{FF2B5EF4-FFF2-40B4-BE49-F238E27FC236}">
                <a16:creationId xmlns:a16="http://schemas.microsoft.com/office/drawing/2014/main" id="{A921F3E5-61D3-0397-FF1D-6F59D10AD614}"/>
              </a:ext>
            </a:extLst>
          </p:cNvPr>
          <p:cNvSpPr txBox="1">
            <a:spLocks/>
          </p:cNvSpPr>
          <p:nvPr userDrawn="1"/>
        </p:nvSpPr>
        <p:spPr>
          <a:xfrm>
            <a:off x="6320616"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blipFill>
            <a:blip r:embed="rId2"/>
            <a:srcRect/>
            <a:stretch>
              <a:fillRect l="-12471" t="-17742" r="-7023"/>
            </a:stretch>
          </a:blip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Tree>
    <p:extLst>
      <p:ext uri="{BB962C8B-B14F-4D97-AF65-F5344CB8AC3E}">
        <p14:creationId xmlns:p14="http://schemas.microsoft.com/office/powerpoint/2010/main" val="4107506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Blank 1">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2374BF7E-A6AF-4617-D2F3-29040C2DF7FD}"/>
              </a:ext>
            </a:extLst>
          </p:cNvPr>
          <p:cNvSpPr txBox="1">
            <a:spLocks/>
          </p:cNvSpPr>
          <p:nvPr userDrawn="1"/>
        </p:nvSpPr>
        <p:spPr>
          <a:xfrm>
            <a:off x="5821617"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Tree>
    <p:extLst>
      <p:ext uri="{BB962C8B-B14F-4D97-AF65-F5344CB8AC3E}">
        <p14:creationId xmlns:p14="http://schemas.microsoft.com/office/powerpoint/2010/main" val="4197509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Blank 2">
    <p:bg>
      <p:bgPr>
        <a:gradFill>
          <a:gsLst>
            <a:gs pos="0">
              <a:srgbClr val="3DE470"/>
            </a:gs>
            <a:gs pos="100000">
              <a:srgbClr val="3DE470">
                <a:lumMod val="80000"/>
              </a:srgbClr>
            </a:gs>
          </a:gsLst>
          <a:lin ang="0" scaled="0"/>
        </a:gradFill>
        <a:effectLst/>
      </p:bgPr>
    </p:bg>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67FEDCBE-9A61-BE10-1355-F107E8CEAB41}"/>
              </a:ext>
            </a:extLst>
          </p:cNvPr>
          <p:cNvSpPr txBox="1">
            <a:spLocks/>
          </p:cNvSpPr>
          <p:nvPr userDrawn="1"/>
        </p:nvSpPr>
        <p:spPr>
          <a:xfrm>
            <a:off x="5821617"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chemeClr val="tx2"/>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Tree>
    <p:extLst>
      <p:ext uri="{BB962C8B-B14F-4D97-AF65-F5344CB8AC3E}">
        <p14:creationId xmlns:p14="http://schemas.microsoft.com/office/powerpoint/2010/main" val="1250386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Blank 3">
    <p:bg>
      <p:bgPr>
        <a:gradFill>
          <a:gsLst>
            <a:gs pos="0">
              <a:schemeClr val="bg1"/>
            </a:gs>
            <a:gs pos="100000">
              <a:schemeClr val="bg1">
                <a:lumMod val="93000"/>
              </a:schemeClr>
            </a:gs>
          </a:gsLst>
          <a:lin ang="0" scaled="0"/>
        </a:gradFill>
        <a:effectLst/>
      </p:bgPr>
    </p:bg>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64F65B84-46C8-50F2-D5B9-BC68F43BBECE}"/>
              </a:ext>
            </a:extLst>
          </p:cNvPr>
          <p:cNvSpPr txBox="1">
            <a:spLocks/>
          </p:cNvSpPr>
          <p:nvPr userDrawn="1"/>
        </p:nvSpPr>
        <p:spPr>
          <a:xfrm>
            <a:off x="5821617"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Tree>
    <p:extLst>
      <p:ext uri="{BB962C8B-B14F-4D97-AF65-F5344CB8AC3E}">
        <p14:creationId xmlns:p14="http://schemas.microsoft.com/office/powerpoint/2010/main" val="3181132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2A29E8-FBA8-FA01-C488-3AD2221ECC18}"/>
              </a:ext>
            </a:extLst>
          </p:cNvPr>
          <p:cNvPicPr>
            <a:picLocks noChangeAspect="1"/>
          </p:cNvPicPr>
          <p:nvPr userDrawn="1"/>
        </p:nvPicPr>
        <p:blipFill>
          <a:blip r:embed="rId2"/>
          <a:srcRect/>
          <a:stretch/>
        </p:blipFill>
        <p:spPr>
          <a:xfrm>
            <a:off x="1" y="-133518"/>
            <a:ext cx="12191998" cy="6991518"/>
          </a:xfrm>
          <a:prstGeom prst="rect">
            <a:avLst/>
          </a:prstGeom>
        </p:spPr>
      </p:pic>
      <p:sp>
        <p:nvSpPr>
          <p:cNvPr id="13" name="Title 14">
            <a:extLst>
              <a:ext uri="{FF2B5EF4-FFF2-40B4-BE49-F238E27FC236}">
                <a16:creationId xmlns:a16="http://schemas.microsoft.com/office/drawing/2014/main" id="{E15CD85F-1409-CB77-33FA-BBB675B74FE4}"/>
              </a:ext>
            </a:extLst>
          </p:cNvPr>
          <p:cNvSpPr txBox="1">
            <a:spLocks/>
          </p:cNvSpPr>
          <p:nvPr userDrawn="1"/>
        </p:nvSpPr>
        <p:spPr>
          <a:xfrm>
            <a:off x="-233373" y="3925409"/>
            <a:ext cx="6715853" cy="2068801"/>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388175 w 7908735"/>
              <a:gd name="connsiteY0" fmla="*/ 2436265 h 2436265"/>
              <a:gd name="connsiteX1" fmla="*/ 0 w 7908735"/>
              <a:gd name="connsiteY1" fmla="*/ 2851 h 2436265"/>
              <a:gd name="connsiteX2" fmla="*/ 7908735 w 7908735"/>
              <a:gd name="connsiteY2" fmla="*/ 0 h 2436265"/>
              <a:gd name="connsiteX3" fmla="*/ 7712753 w 7908735"/>
              <a:gd name="connsiteY3" fmla="*/ 2436265 h 2436265"/>
              <a:gd name="connsiteX4" fmla="*/ 388175 w 7908735"/>
              <a:gd name="connsiteY4" fmla="*/ 2436265 h 2436265"/>
              <a:gd name="connsiteX0" fmla="*/ 29236 w 7908735"/>
              <a:gd name="connsiteY0" fmla="*/ 2436265 h 2436265"/>
              <a:gd name="connsiteX1" fmla="*/ 0 w 7908735"/>
              <a:gd name="connsiteY1" fmla="*/ 2851 h 2436265"/>
              <a:gd name="connsiteX2" fmla="*/ 7908735 w 7908735"/>
              <a:gd name="connsiteY2" fmla="*/ 0 h 2436265"/>
              <a:gd name="connsiteX3" fmla="*/ 7712753 w 7908735"/>
              <a:gd name="connsiteY3" fmla="*/ 2436265 h 2436265"/>
              <a:gd name="connsiteX4" fmla="*/ 29236 w 7908735"/>
              <a:gd name="connsiteY4" fmla="*/ 2436265 h 243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735" h="2436265">
                <a:moveTo>
                  <a:pt x="29236" y="2436265"/>
                </a:moveTo>
                <a:lnTo>
                  <a:pt x="0" y="2851"/>
                </a:lnTo>
                <a:lnTo>
                  <a:pt x="7908735" y="0"/>
                </a:lnTo>
                <a:lnTo>
                  <a:pt x="7712753" y="2436265"/>
                </a:lnTo>
                <a:lnTo>
                  <a:pt x="29236" y="2436265"/>
                </a:lnTo>
                <a:close/>
              </a:path>
            </a:pathLst>
          </a:custGeom>
          <a:solidFill>
            <a:schemeClr val="bg1"/>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4" name="Title 14">
            <a:extLst>
              <a:ext uri="{FF2B5EF4-FFF2-40B4-BE49-F238E27FC236}">
                <a16:creationId xmlns:a16="http://schemas.microsoft.com/office/drawing/2014/main" id="{275AC4A5-DFFE-37AD-0465-3CC4D6889051}"/>
              </a:ext>
            </a:extLst>
          </p:cNvPr>
          <p:cNvSpPr>
            <a:spLocks noGrp="1"/>
          </p:cNvSpPr>
          <p:nvPr>
            <p:ph type="title" hasCustomPrompt="1"/>
          </p:nvPr>
        </p:nvSpPr>
        <p:spPr>
          <a:xfrm>
            <a:off x="528963" y="4223569"/>
            <a:ext cx="5743500" cy="1458861"/>
          </a:xfrm>
          <a:noFill/>
        </p:spPr>
        <p:txBody>
          <a:bodyPr wrap="square" lIns="685800" tIns="228600" rIns="0" bIns="228600">
            <a:spAutoFit/>
          </a:bodyPr>
          <a:lstStyle>
            <a:lvl1pPr>
              <a:defRPr sz="7200" spc="0">
                <a:solidFill>
                  <a:schemeClr val="tx2"/>
                </a:solidFill>
              </a:defRPr>
            </a:lvl1pPr>
          </a:lstStyle>
          <a:p>
            <a:r>
              <a:rPr lang="en-US" dirty="0"/>
              <a:t>THANK YOU!</a:t>
            </a:r>
            <a:endParaRPr lang="en-DE" dirty="0"/>
          </a:p>
        </p:txBody>
      </p:sp>
      <p:cxnSp>
        <p:nvCxnSpPr>
          <p:cNvPr id="15" name="Straight Connector 14">
            <a:extLst>
              <a:ext uri="{FF2B5EF4-FFF2-40B4-BE49-F238E27FC236}">
                <a16:creationId xmlns:a16="http://schemas.microsoft.com/office/drawing/2014/main" id="{0B6DEDD0-3131-CC96-65D9-452BE0FDE76F}"/>
              </a:ext>
            </a:extLst>
          </p:cNvPr>
          <p:cNvCxnSpPr>
            <a:cxnSpLocks/>
          </p:cNvCxnSpPr>
          <p:nvPr userDrawn="1"/>
        </p:nvCxnSpPr>
        <p:spPr>
          <a:xfrm flipH="1">
            <a:off x="681677" y="4383100"/>
            <a:ext cx="136470" cy="1205876"/>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06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06A73562-6C9A-0247-AF5D-566E385F7B6A}" type="datetimeFigureOut">
              <a:rPr lang="en-US" smtClean="0"/>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17628-3D8F-F64C-84D0-BB328467A4BA}" type="slidenum">
              <a:rPr lang="en-US" smtClean="0"/>
              <a:t>‹#›</a:t>
            </a:fld>
            <a:endParaRPr lang="en-US"/>
          </a:p>
        </p:txBody>
      </p:sp>
    </p:spTree>
    <p:extLst>
      <p:ext uri="{BB962C8B-B14F-4D97-AF65-F5344CB8AC3E}">
        <p14:creationId xmlns:p14="http://schemas.microsoft.com/office/powerpoint/2010/main" val="3229954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822C-FEC1-A945-A4A5-CE6ED0145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D15E72-1133-EB44-B964-BFFA79B5A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D9929B-2AD5-D044-AF5C-7BFFE44E8C1A}"/>
              </a:ext>
            </a:extLst>
          </p:cNvPr>
          <p:cNvSpPr>
            <a:spLocks noGrp="1"/>
          </p:cNvSpPr>
          <p:nvPr>
            <p:ph type="dt" sz="half" idx="10"/>
          </p:nvPr>
        </p:nvSpPr>
        <p:spPr/>
        <p:txBody>
          <a:bodyPr/>
          <a:lstStyle/>
          <a:p>
            <a:fld id="{06A73562-6C9A-0247-AF5D-566E385F7B6A}" type="datetimeFigureOut">
              <a:rPr lang="en-US" smtClean="0"/>
              <a:t>7/22/2022</a:t>
            </a:fld>
            <a:endParaRPr lang="en-US"/>
          </a:p>
        </p:txBody>
      </p:sp>
      <p:sp>
        <p:nvSpPr>
          <p:cNvPr id="5" name="Footer Placeholder 4">
            <a:extLst>
              <a:ext uri="{FF2B5EF4-FFF2-40B4-BE49-F238E27FC236}">
                <a16:creationId xmlns:a16="http://schemas.microsoft.com/office/drawing/2014/main" id="{8DABF12C-E1B0-B941-A08A-0DA7B4AE8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38D68-D8CE-314B-9FA4-18A5B07255DC}"/>
              </a:ext>
            </a:extLst>
          </p:cNvPr>
          <p:cNvSpPr>
            <a:spLocks noGrp="1"/>
          </p:cNvSpPr>
          <p:nvPr>
            <p:ph type="sldNum" sz="quarter" idx="12"/>
          </p:nvPr>
        </p:nvSpPr>
        <p:spPr/>
        <p:txBody>
          <a:bodyPr/>
          <a:lstStyle/>
          <a:p>
            <a:fld id="{6E317628-3D8F-F64C-84D0-BB328467A4BA}" type="slidenum">
              <a:rPr lang="en-US" smtClean="0"/>
              <a:t>‹#›</a:t>
            </a:fld>
            <a:endParaRPr lang="en-US"/>
          </a:p>
        </p:txBody>
      </p:sp>
    </p:spTree>
    <p:extLst>
      <p:ext uri="{BB962C8B-B14F-4D97-AF65-F5344CB8AC3E}">
        <p14:creationId xmlns:p14="http://schemas.microsoft.com/office/powerpoint/2010/main" val="282896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555594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843917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8296-43B0-E149-A321-5D82FE15E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C6CEFF-1817-C446-8665-31D1FCBE57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4045DE-B880-F54B-ABBC-6F087049C8DD}"/>
              </a:ext>
            </a:extLst>
          </p:cNvPr>
          <p:cNvSpPr>
            <a:spLocks noGrp="1"/>
          </p:cNvSpPr>
          <p:nvPr>
            <p:ph type="dt" sz="half" idx="10"/>
          </p:nvPr>
        </p:nvSpPr>
        <p:spPr/>
        <p:txBody>
          <a:bodyPr/>
          <a:lstStyle/>
          <a:p>
            <a:fld id="{777A3F6B-0D93-684B-8282-8C05EA6B5B1C}" type="datetimeFigureOut">
              <a:rPr lang="en-US" smtClean="0"/>
              <a:t>7/22/2022</a:t>
            </a:fld>
            <a:endParaRPr lang="en-US"/>
          </a:p>
        </p:txBody>
      </p:sp>
      <p:sp>
        <p:nvSpPr>
          <p:cNvPr id="5" name="Footer Placeholder 4">
            <a:extLst>
              <a:ext uri="{FF2B5EF4-FFF2-40B4-BE49-F238E27FC236}">
                <a16:creationId xmlns:a16="http://schemas.microsoft.com/office/drawing/2014/main" id="{B3BEED31-2786-4C4D-BFCB-06FDD7E7F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EC062-5553-5948-83DB-D2125B11BD7D}"/>
              </a:ext>
            </a:extLst>
          </p:cNvPr>
          <p:cNvSpPr>
            <a:spLocks noGrp="1"/>
          </p:cNvSpPr>
          <p:nvPr>
            <p:ph type="sldNum" sz="quarter" idx="12"/>
          </p:nvPr>
        </p:nvSpPr>
        <p:spPr/>
        <p:txBody>
          <a:bodyPr/>
          <a:lstStyle/>
          <a:p>
            <a:fld id="{DD81D8A3-E631-734E-BB5D-3A63BA7CF2A6}" type="slidenum">
              <a:rPr lang="en-US" smtClean="0"/>
              <a:t>‹#›</a:t>
            </a:fld>
            <a:endParaRPr lang="en-US"/>
          </a:p>
        </p:txBody>
      </p:sp>
    </p:spTree>
    <p:extLst>
      <p:ext uri="{BB962C8B-B14F-4D97-AF65-F5344CB8AC3E}">
        <p14:creationId xmlns:p14="http://schemas.microsoft.com/office/powerpoint/2010/main" val="3870110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ext + Image">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A0D6A3-F6D5-D240-B37E-A161999E9397}"/>
              </a:ext>
            </a:extLst>
          </p:cNvPr>
          <p:cNvSpPr>
            <a:spLocks noGrp="1"/>
          </p:cNvSpPr>
          <p:nvPr>
            <p:ph type="body" sz="quarter" idx="32" hasCustomPrompt="1"/>
          </p:nvPr>
        </p:nvSpPr>
        <p:spPr>
          <a:xfrm>
            <a:off x="1400367" y="2750041"/>
            <a:ext cx="5192938" cy="3162404"/>
          </a:xfrm>
        </p:spPr>
        <p:txBody>
          <a:bodyPr wrap="square">
            <a:spAutoFit/>
          </a:bodyPr>
          <a:lstStyle>
            <a:lvl1pPr marL="0" marR="0" indent="0" algn="l" defTabSz="914400" rtl="0" eaLnBrk="1" fontAlgn="auto" latinLnBrk="0" hangingPunct="1">
              <a:lnSpc>
                <a:spcPct val="100000"/>
              </a:lnSpc>
              <a:spcBef>
                <a:spcPts val="300"/>
              </a:spcBef>
              <a:spcAft>
                <a:spcPts val="0"/>
              </a:spcAft>
              <a:buClr>
                <a:schemeClr val="accent4"/>
              </a:buClr>
              <a:buSzPct val="80000"/>
              <a:buFont typeface="Courier New" panose="02070309020205020404" pitchFamily="49" charset="0"/>
              <a:buNone/>
              <a:tabLst/>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endParaRPr lang="en-US" dirty="0"/>
          </a:p>
          <a:p>
            <a:pPr marL="0" marR="0" lvl="0" indent="0" algn="l" defTabSz="914400" rtl="0" eaLnBrk="1" fontAlgn="auto" latinLnBrk="0" hangingPunct="1">
              <a:lnSpc>
                <a:spcPct val="100000"/>
              </a:lnSpc>
              <a:spcBef>
                <a:spcPts val="300"/>
              </a:spcBef>
              <a:spcAft>
                <a:spcPts val="0"/>
              </a:spcAft>
              <a:buClr>
                <a:schemeClr val="accent4"/>
              </a:buClr>
              <a:buSzPct val="80000"/>
              <a:buFont typeface="Courier New" panose="02070309020205020404" pitchFamily="49"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a:t> </a:t>
            </a:r>
          </a:p>
        </p:txBody>
      </p:sp>
      <p:sp>
        <p:nvSpPr>
          <p:cNvPr id="3" name="Text Placeholder 4">
            <a:extLst>
              <a:ext uri="{FF2B5EF4-FFF2-40B4-BE49-F238E27FC236}">
                <a16:creationId xmlns:a16="http://schemas.microsoft.com/office/drawing/2014/main" id="{657A5415-424B-E640-A034-D44E91E652B6}"/>
              </a:ext>
            </a:extLst>
          </p:cNvPr>
          <p:cNvSpPr>
            <a:spLocks noGrp="1"/>
          </p:cNvSpPr>
          <p:nvPr>
            <p:ph type="body" sz="quarter" idx="27" hasCustomPrompt="1"/>
          </p:nvPr>
        </p:nvSpPr>
        <p:spPr>
          <a:xfrm>
            <a:off x="1400368" y="2141883"/>
            <a:ext cx="2457049" cy="461665"/>
          </a:xfrm>
        </p:spPr>
        <p:txBody>
          <a:bodyPr wrap="square" anchor="ctr" anchorCtr="0">
            <a:spAutoFit/>
          </a:bodyPr>
          <a:lstStyle>
            <a:lvl1pPr marL="0" indent="0" algn="l">
              <a:lnSpc>
                <a:spcPct val="100000"/>
              </a:lnSpc>
              <a:spcBef>
                <a:spcPts val="0"/>
              </a:spcBef>
              <a:buNone/>
              <a:defRPr sz="2400" b="1" u="none">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 1</a:t>
            </a:r>
          </a:p>
        </p:txBody>
      </p:sp>
      <p:sp>
        <p:nvSpPr>
          <p:cNvPr id="11" name="Text Placeholder 9">
            <a:extLst>
              <a:ext uri="{FF2B5EF4-FFF2-40B4-BE49-F238E27FC236}">
                <a16:creationId xmlns:a16="http://schemas.microsoft.com/office/drawing/2014/main" id="{77BD2435-2788-9404-01E6-72411D9642D0}"/>
              </a:ext>
            </a:extLst>
          </p:cNvPr>
          <p:cNvSpPr>
            <a:spLocks noGrp="1"/>
          </p:cNvSpPr>
          <p:nvPr>
            <p:ph type="body" sz="quarter" idx="37" hasCustomPrompt="1"/>
          </p:nvPr>
        </p:nvSpPr>
        <p:spPr>
          <a:xfrm>
            <a:off x="-121077" y="490083"/>
            <a:ext cx="4796506" cy="1046440"/>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bg1"/>
          </a:solidFill>
        </p:spPr>
        <p:txBody>
          <a:bodyPr wrap="none" lIns="914400" tIns="182880" rIns="64008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5589"/>
                </a:solidFill>
                <a:effectLst/>
                <a:uLnTx/>
                <a:uFillTx/>
                <a:latin typeface="Arial Narrow" panose="020B0604020202020204" pitchFamily="34" charset="0"/>
                <a:ea typeface="+mn-ea"/>
                <a:cs typeface="Arial Narrow" panose="020B0604020202020204" pitchFamily="34" charset="0"/>
              </a:rPr>
              <a:t>TEXT + IMAGE</a:t>
            </a:r>
            <a:endParaRPr kumimoji="0" lang="en-DE" sz="1800" b="0" i="0" u="none" strike="noStrike" kern="1200" cap="none" spc="0" normalizeH="0" baseline="0" noProof="0" dirty="0">
              <a:ln>
                <a:noFill/>
              </a:ln>
              <a:solidFill>
                <a:srgbClr val="2C5589"/>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2A2F5AE7-B459-FB4C-9BFF-430CA8654F43}"/>
              </a:ext>
            </a:extLst>
          </p:cNvPr>
          <p:cNvCxnSpPr>
            <a:cxnSpLocks/>
          </p:cNvCxnSpPr>
          <p:nvPr userDrawn="1"/>
        </p:nvCxnSpPr>
        <p:spPr>
          <a:xfrm flipH="1">
            <a:off x="528262" y="627974"/>
            <a:ext cx="49254" cy="770658"/>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094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Title Slide 2">
    <p:bg>
      <p:bgPr>
        <a:gradFill>
          <a:gsLst>
            <a:gs pos="0">
              <a:srgbClr val="3DE470"/>
            </a:gs>
            <a:gs pos="100000">
              <a:srgbClr val="3DE470">
                <a:lumMod val="80000"/>
              </a:srgbClr>
            </a:gs>
          </a:gsLst>
          <a:lin ang="0" scaled="0"/>
        </a:gradFill>
        <a:effectLst/>
      </p:bgPr>
    </p:bg>
    <p:spTree>
      <p:nvGrpSpPr>
        <p:cNvPr id="1" name=""/>
        <p:cNvGrpSpPr/>
        <p:nvPr/>
      </p:nvGrpSpPr>
      <p:grpSpPr>
        <a:xfrm>
          <a:off x="0" y="0"/>
          <a:ext cx="0" cy="0"/>
          <a:chOff x="0" y="0"/>
          <a:chExt cx="0" cy="0"/>
        </a:xfrm>
      </p:grpSpPr>
      <p:sp>
        <p:nvSpPr>
          <p:cNvPr id="11" name="Title 14">
            <a:extLst>
              <a:ext uri="{FF2B5EF4-FFF2-40B4-BE49-F238E27FC236}">
                <a16:creationId xmlns:a16="http://schemas.microsoft.com/office/drawing/2014/main" id="{EB3C3D06-E3F0-0D44-AC88-5B5A5772F178}"/>
              </a:ext>
            </a:extLst>
          </p:cNvPr>
          <p:cNvSpPr txBox="1">
            <a:spLocks/>
          </p:cNvSpPr>
          <p:nvPr userDrawn="1"/>
        </p:nvSpPr>
        <p:spPr>
          <a:xfrm>
            <a:off x="-1846311" y="2202846"/>
            <a:ext cx="7520560" cy="245230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560" h="2452307">
                <a:moveTo>
                  <a:pt x="0" y="2452307"/>
                </a:moveTo>
                <a:lnTo>
                  <a:pt x="613077" y="0"/>
                </a:lnTo>
                <a:lnTo>
                  <a:pt x="7520560" y="16042"/>
                </a:lnTo>
                <a:lnTo>
                  <a:pt x="7324578" y="2452307"/>
                </a:lnTo>
                <a:lnTo>
                  <a:pt x="0" y="2452307"/>
                </a:lnTo>
                <a:close/>
              </a:path>
            </a:pathLst>
          </a:custGeom>
          <a:solidFill>
            <a:schemeClr val="bg1"/>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5" name="Title 14">
            <a:extLst>
              <a:ext uri="{FF2B5EF4-FFF2-40B4-BE49-F238E27FC236}">
                <a16:creationId xmlns:a16="http://schemas.microsoft.com/office/drawing/2014/main" id="{8E6873A3-5C8E-1746-8BEB-BF953AC20559}"/>
              </a:ext>
            </a:extLst>
          </p:cNvPr>
          <p:cNvSpPr>
            <a:spLocks noGrp="1"/>
          </p:cNvSpPr>
          <p:nvPr>
            <p:ph type="title" hasCustomPrompt="1"/>
          </p:nvPr>
        </p:nvSpPr>
        <p:spPr>
          <a:xfrm>
            <a:off x="368542" y="2256371"/>
            <a:ext cx="4807307" cy="2345257"/>
          </a:xfrm>
          <a:noFill/>
        </p:spPr>
        <p:txBody>
          <a:bodyPr wrap="square" lIns="685800" tIns="228600" rIns="0" bIns="228600">
            <a:spAutoFit/>
          </a:bodyPr>
          <a:lstStyle>
            <a:lvl1pPr>
              <a:defRPr sz="6800" spc="0">
                <a:solidFill>
                  <a:schemeClr val="tx2"/>
                </a:solidFill>
              </a:defRPr>
            </a:lvl1pPr>
          </a:lstStyle>
          <a:p>
            <a:r>
              <a:rPr lang="en-US" dirty="0"/>
              <a:t>SESSION TITLE</a:t>
            </a:r>
            <a:endParaRPr lang="en-DE" dirty="0"/>
          </a:p>
        </p:txBody>
      </p:sp>
      <p:sp>
        <p:nvSpPr>
          <p:cNvPr id="18" name="Text Placeholder 17">
            <a:extLst>
              <a:ext uri="{FF2B5EF4-FFF2-40B4-BE49-F238E27FC236}">
                <a16:creationId xmlns:a16="http://schemas.microsoft.com/office/drawing/2014/main" id="{536580D0-01CE-F449-B42F-FFE91599DA34}"/>
              </a:ext>
            </a:extLst>
          </p:cNvPr>
          <p:cNvSpPr>
            <a:spLocks noGrp="1"/>
          </p:cNvSpPr>
          <p:nvPr>
            <p:ph type="body" sz="quarter" idx="10" hasCustomPrompt="1"/>
          </p:nvPr>
        </p:nvSpPr>
        <p:spPr>
          <a:xfrm>
            <a:off x="368300" y="4938735"/>
            <a:ext cx="4806950" cy="396485"/>
          </a:xfrm>
        </p:spPr>
        <p:txBody>
          <a:bodyPr lIns="685800" rIns="0">
            <a:normAutofit/>
          </a:bodyPr>
          <a:lstStyle>
            <a:lvl1pPr marL="0" indent="0">
              <a:buNone/>
              <a:defRPr sz="2600" b="1" spc="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TEXT</a:t>
            </a:r>
          </a:p>
        </p:txBody>
      </p:sp>
      <p:cxnSp>
        <p:nvCxnSpPr>
          <p:cNvPr id="3" name="Straight Connector 2">
            <a:extLst>
              <a:ext uri="{FF2B5EF4-FFF2-40B4-BE49-F238E27FC236}">
                <a16:creationId xmlns:a16="http://schemas.microsoft.com/office/drawing/2014/main" id="{422385D1-0AD7-C89B-FBAE-9F7F70C30A48}"/>
              </a:ext>
            </a:extLst>
          </p:cNvPr>
          <p:cNvCxnSpPr>
            <a:cxnSpLocks/>
          </p:cNvCxnSpPr>
          <p:nvPr userDrawn="1"/>
        </p:nvCxnSpPr>
        <p:spPr>
          <a:xfrm flipH="1">
            <a:off x="681677" y="2539953"/>
            <a:ext cx="136470" cy="168183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14">
            <a:extLst>
              <a:ext uri="{FF2B5EF4-FFF2-40B4-BE49-F238E27FC236}">
                <a16:creationId xmlns:a16="http://schemas.microsoft.com/office/drawing/2014/main" id="{97D2CCCB-BA3C-B5EB-E033-8FB51F40CA8D}"/>
              </a:ext>
            </a:extLst>
          </p:cNvPr>
          <p:cNvSpPr txBox="1">
            <a:spLocks/>
          </p:cNvSpPr>
          <p:nvPr userDrawn="1"/>
        </p:nvSpPr>
        <p:spPr>
          <a:xfrm>
            <a:off x="5821617"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chemeClr val="tx2"/>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4" name="Title 14">
            <a:extLst>
              <a:ext uri="{FF2B5EF4-FFF2-40B4-BE49-F238E27FC236}">
                <a16:creationId xmlns:a16="http://schemas.microsoft.com/office/drawing/2014/main" id="{A921F3E5-61D3-0397-FF1D-6F59D10AD614}"/>
              </a:ext>
            </a:extLst>
          </p:cNvPr>
          <p:cNvSpPr txBox="1">
            <a:spLocks/>
          </p:cNvSpPr>
          <p:nvPr userDrawn="1"/>
        </p:nvSpPr>
        <p:spPr>
          <a:xfrm>
            <a:off x="6320616"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blipFill>
            <a:blip r:embed="rId2"/>
            <a:srcRect/>
            <a:stretch>
              <a:fillRect l="-25430" r="3806"/>
            </a:stretch>
          </a:blip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Tree>
    <p:extLst>
      <p:ext uri="{BB962C8B-B14F-4D97-AF65-F5344CB8AC3E}">
        <p14:creationId xmlns:p14="http://schemas.microsoft.com/office/powerpoint/2010/main" val="2683400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ssion Titl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pic>
        <p:nvPicPr>
          <p:cNvPr id="13" name="Picture 12" descr="A person posing for the camera&#10;&#10;Description automatically generated">
            <a:extLst>
              <a:ext uri="{FF2B5EF4-FFF2-40B4-BE49-F238E27FC236}">
                <a16:creationId xmlns:a16="http://schemas.microsoft.com/office/drawing/2014/main" id="{9A747D50-2DD7-BF4B-8575-5089B96E5208}"/>
              </a:ext>
            </a:extLst>
          </p:cNvPr>
          <p:cNvPicPr>
            <a:picLocks noChangeAspect="1"/>
          </p:cNvPicPr>
          <p:nvPr userDrawn="1"/>
        </p:nvPicPr>
        <p:blipFill>
          <a:blip r:embed="rId3"/>
          <a:stretch>
            <a:fillRect/>
          </a:stretch>
        </p:blipFill>
        <p:spPr>
          <a:xfrm>
            <a:off x="431799" y="444500"/>
            <a:ext cx="11137901" cy="4164611"/>
          </a:xfrm>
          <a:prstGeom prst="rect">
            <a:avLst/>
          </a:prstGeom>
        </p:spPr>
      </p:pic>
      <p:sp>
        <p:nvSpPr>
          <p:cNvPr id="15" name="Title 14">
            <a:extLst>
              <a:ext uri="{FF2B5EF4-FFF2-40B4-BE49-F238E27FC236}">
                <a16:creationId xmlns:a16="http://schemas.microsoft.com/office/drawing/2014/main" id="{8E6873A3-5C8E-1746-8BEB-BF953AC20559}"/>
              </a:ext>
            </a:extLst>
          </p:cNvPr>
          <p:cNvSpPr>
            <a:spLocks noGrp="1"/>
          </p:cNvSpPr>
          <p:nvPr>
            <p:ph type="title" hasCustomPrompt="1"/>
          </p:nvPr>
        </p:nvSpPr>
        <p:spPr>
          <a:xfrm>
            <a:off x="457200" y="5013325"/>
            <a:ext cx="10515600" cy="1325563"/>
          </a:xfrm>
        </p:spPr>
        <p:txBody>
          <a:bodyPr/>
          <a:lstStyle>
            <a:lvl1pPr>
              <a:defRPr sz="3200">
                <a:solidFill>
                  <a:schemeClr val="tx2"/>
                </a:solidFill>
              </a:defRPr>
            </a:lvl1pPr>
          </a:lstStyle>
          <a:p>
            <a:r>
              <a:rPr lang="en-GB" dirty="0"/>
              <a:t>SESSION TITLE</a:t>
            </a:r>
            <a:endParaRPr lang="en-DE" dirty="0"/>
          </a:p>
        </p:txBody>
      </p:sp>
    </p:spTree>
    <p:extLst>
      <p:ext uri="{BB962C8B-B14F-4D97-AF65-F5344CB8AC3E}">
        <p14:creationId xmlns:p14="http://schemas.microsoft.com/office/powerpoint/2010/main" val="2532975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ssion Title -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pic>
        <p:nvPicPr>
          <p:cNvPr id="13" name="Picture 12" descr="A person posing for the camera&#10;&#10;Description automatically generated">
            <a:extLst>
              <a:ext uri="{FF2B5EF4-FFF2-40B4-BE49-F238E27FC236}">
                <a16:creationId xmlns:a16="http://schemas.microsoft.com/office/drawing/2014/main" id="{9A747D50-2DD7-BF4B-8575-5089B96E5208}"/>
              </a:ext>
            </a:extLst>
          </p:cNvPr>
          <p:cNvPicPr>
            <a:picLocks noChangeAspect="1"/>
          </p:cNvPicPr>
          <p:nvPr userDrawn="1"/>
        </p:nvPicPr>
        <p:blipFill>
          <a:blip r:embed="rId3"/>
          <a:stretch>
            <a:fillRect/>
          </a:stretch>
        </p:blipFill>
        <p:spPr>
          <a:xfrm>
            <a:off x="431799" y="444500"/>
            <a:ext cx="11137901" cy="4164611"/>
          </a:xfrm>
          <a:prstGeom prst="rect">
            <a:avLst/>
          </a:prstGeom>
        </p:spPr>
      </p:pic>
      <p:sp>
        <p:nvSpPr>
          <p:cNvPr id="15" name="Title 14">
            <a:extLst>
              <a:ext uri="{FF2B5EF4-FFF2-40B4-BE49-F238E27FC236}">
                <a16:creationId xmlns:a16="http://schemas.microsoft.com/office/drawing/2014/main" id="{8E6873A3-5C8E-1746-8BEB-BF953AC20559}"/>
              </a:ext>
            </a:extLst>
          </p:cNvPr>
          <p:cNvSpPr>
            <a:spLocks noGrp="1"/>
          </p:cNvSpPr>
          <p:nvPr>
            <p:ph type="title" hasCustomPrompt="1"/>
          </p:nvPr>
        </p:nvSpPr>
        <p:spPr>
          <a:xfrm>
            <a:off x="457200" y="5013325"/>
            <a:ext cx="10515600" cy="1325563"/>
          </a:xfrm>
        </p:spPr>
        <p:txBody>
          <a:bodyPr/>
          <a:lstStyle>
            <a:lvl1pPr>
              <a:defRPr sz="3200">
                <a:solidFill>
                  <a:schemeClr val="accent4"/>
                </a:solidFill>
              </a:defRPr>
            </a:lvl1pPr>
          </a:lstStyle>
          <a:p>
            <a:r>
              <a:rPr lang="en-GB" dirty="0"/>
              <a:t>SESSION TITLE</a:t>
            </a:r>
            <a:endParaRPr lang="en-DE" dirty="0"/>
          </a:p>
        </p:txBody>
      </p:sp>
    </p:spTree>
    <p:extLst>
      <p:ext uri="{BB962C8B-B14F-4D97-AF65-F5344CB8AC3E}">
        <p14:creationId xmlns:p14="http://schemas.microsoft.com/office/powerpoint/2010/main" val="2942732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ssion Title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pic>
        <p:nvPicPr>
          <p:cNvPr id="13" name="Picture 12" descr="A person posing for the camera&#10;&#10;Description automatically generated">
            <a:extLst>
              <a:ext uri="{FF2B5EF4-FFF2-40B4-BE49-F238E27FC236}">
                <a16:creationId xmlns:a16="http://schemas.microsoft.com/office/drawing/2014/main" id="{9A747D50-2DD7-BF4B-8575-5089B96E5208}"/>
              </a:ext>
            </a:extLst>
          </p:cNvPr>
          <p:cNvPicPr>
            <a:picLocks noChangeAspect="1"/>
          </p:cNvPicPr>
          <p:nvPr userDrawn="1"/>
        </p:nvPicPr>
        <p:blipFill>
          <a:blip r:embed="rId3"/>
          <a:stretch>
            <a:fillRect/>
          </a:stretch>
        </p:blipFill>
        <p:spPr>
          <a:xfrm>
            <a:off x="431799" y="444500"/>
            <a:ext cx="11137901" cy="4164611"/>
          </a:xfrm>
          <a:prstGeom prst="rect">
            <a:avLst/>
          </a:prstGeom>
        </p:spPr>
      </p:pic>
      <p:sp>
        <p:nvSpPr>
          <p:cNvPr id="15" name="Title 14">
            <a:extLst>
              <a:ext uri="{FF2B5EF4-FFF2-40B4-BE49-F238E27FC236}">
                <a16:creationId xmlns:a16="http://schemas.microsoft.com/office/drawing/2014/main" id="{8E6873A3-5C8E-1746-8BEB-BF953AC20559}"/>
              </a:ext>
            </a:extLst>
          </p:cNvPr>
          <p:cNvSpPr>
            <a:spLocks noGrp="1"/>
          </p:cNvSpPr>
          <p:nvPr>
            <p:ph type="title" hasCustomPrompt="1"/>
          </p:nvPr>
        </p:nvSpPr>
        <p:spPr>
          <a:xfrm>
            <a:off x="457200" y="5013325"/>
            <a:ext cx="10515600" cy="1325563"/>
          </a:xfrm>
        </p:spPr>
        <p:txBody>
          <a:bodyPr/>
          <a:lstStyle>
            <a:lvl1pPr>
              <a:defRPr sz="3200">
                <a:solidFill>
                  <a:schemeClr val="accent1"/>
                </a:solidFill>
              </a:defRPr>
            </a:lvl1pPr>
          </a:lstStyle>
          <a:p>
            <a:r>
              <a:rPr lang="en-GB" dirty="0"/>
              <a:t>SESSION TITLE</a:t>
            </a:r>
            <a:endParaRPr lang="en-DE" dirty="0"/>
          </a:p>
        </p:txBody>
      </p:sp>
    </p:spTree>
    <p:extLst>
      <p:ext uri="{BB962C8B-B14F-4D97-AF65-F5344CB8AC3E}">
        <p14:creationId xmlns:p14="http://schemas.microsoft.com/office/powerpoint/2010/main" val="554141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ssion Titl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pic>
        <p:nvPicPr>
          <p:cNvPr id="13" name="Picture 12" descr="A person posing for the camera&#10;&#10;Description automatically generated">
            <a:extLst>
              <a:ext uri="{FF2B5EF4-FFF2-40B4-BE49-F238E27FC236}">
                <a16:creationId xmlns:a16="http://schemas.microsoft.com/office/drawing/2014/main" id="{9A747D50-2DD7-BF4B-8575-5089B96E5208}"/>
              </a:ext>
            </a:extLst>
          </p:cNvPr>
          <p:cNvPicPr>
            <a:picLocks noChangeAspect="1"/>
          </p:cNvPicPr>
          <p:nvPr userDrawn="1"/>
        </p:nvPicPr>
        <p:blipFill>
          <a:blip r:embed="rId3"/>
          <a:stretch>
            <a:fillRect/>
          </a:stretch>
        </p:blipFill>
        <p:spPr>
          <a:xfrm>
            <a:off x="431799" y="444500"/>
            <a:ext cx="11137901" cy="4164611"/>
          </a:xfrm>
          <a:prstGeom prst="rect">
            <a:avLst/>
          </a:prstGeom>
        </p:spPr>
      </p:pic>
      <p:sp>
        <p:nvSpPr>
          <p:cNvPr id="15" name="Title 14">
            <a:extLst>
              <a:ext uri="{FF2B5EF4-FFF2-40B4-BE49-F238E27FC236}">
                <a16:creationId xmlns:a16="http://schemas.microsoft.com/office/drawing/2014/main" id="{8E6873A3-5C8E-1746-8BEB-BF953AC20559}"/>
              </a:ext>
            </a:extLst>
          </p:cNvPr>
          <p:cNvSpPr>
            <a:spLocks noGrp="1"/>
          </p:cNvSpPr>
          <p:nvPr>
            <p:ph type="title" hasCustomPrompt="1"/>
          </p:nvPr>
        </p:nvSpPr>
        <p:spPr>
          <a:xfrm>
            <a:off x="457200" y="5013325"/>
            <a:ext cx="10515600" cy="1325563"/>
          </a:xfrm>
        </p:spPr>
        <p:txBody>
          <a:bodyPr/>
          <a:lstStyle>
            <a:lvl1pPr>
              <a:defRPr sz="3200">
                <a:solidFill>
                  <a:schemeClr val="accent3"/>
                </a:solidFill>
              </a:defRPr>
            </a:lvl1pPr>
          </a:lstStyle>
          <a:p>
            <a:r>
              <a:rPr lang="en-GB" dirty="0"/>
              <a:t>SESSION TITLE</a:t>
            </a:r>
            <a:endParaRPr lang="en-DE" dirty="0"/>
          </a:p>
        </p:txBody>
      </p:sp>
    </p:spTree>
    <p:extLst>
      <p:ext uri="{BB962C8B-B14F-4D97-AF65-F5344CB8AC3E}">
        <p14:creationId xmlns:p14="http://schemas.microsoft.com/office/powerpoint/2010/main" val="4109107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ssion Titl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pic>
        <p:nvPicPr>
          <p:cNvPr id="13" name="Picture 12" descr="A person posing for the camera&#10;&#10;Description automatically generated">
            <a:extLst>
              <a:ext uri="{FF2B5EF4-FFF2-40B4-BE49-F238E27FC236}">
                <a16:creationId xmlns:a16="http://schemas.microsoft.com/office/drawing/2014/main" id="{9A747D50-2DD7-BF4B-8575-5089B96E5208}"/>
              </a:ext>
            </a:extLst>
          </p:cNvPr>
          <p:cNvPicPr>
            <a:picLocks noChangeAspect="1"/>
          </p:cNvPicPr>
          <p:nvPr userDrawn="1"/>
        </p:nvPicPr>
        <p:blipFill>
          <a:blip r:embed="rId3"/>
          <a:stretch>
            <a:fillRect/>
          </a:stretch>
        </p:blipFill>
        <p:spPr>
          <a:xfrm>
            <a:off x="431799" y="444500"/>
            <a:ext cx="11137901" cy="4164611"/>
          </a:xfrm>
          <a:prstGeom prst="rect">
            <a:avLst/>
          </a:prstGeom>
        </p:spPr>
      </p:pic>
      <p:sp>
        <p:nvSpPr>
          <p:cNvPr id="15" name="Title 14">
            <a:extLst>
              <a:ext uri="{FF2B5EF4-FFF2-40B4-BE49-F238E27FC236}">
                <a16:creationId xmlns:a16="http://schemas.microsoft.com/office/drawing/2014/main" id="{8E6873A3-5C8E-1746-8BEB-BF953AC20559}"/>
              </a:ext>
            </a:extLst>
          </p:cNvPr>
          <p:cNvSpPr>
            <a:spLocks noGrp="1"/>
          </p:cNvSpPr>
          <p:nvPr>
            <p:ph type="title" hasCustomPrompt="1"/>
          </p:nvPr>
        </p:nvSpPr>
        <p:spPr>
          <a:xfrm>
            <a:off x="457200" y="5013325"/>
            <a:ext cx="10515600" cy="1325563"/>
          </a:xfrm>
        </p:spPr>
        <p:txBody>
          <a:bodyPr/>
          <a:lstStyle>
            <a:lvl1pPr>
              <a:defRPr sz="3200">
                <a:solidFill>
                  <a:schemeClr val="accent2"/>
                </a:solidFill>
              </a:defRPr>
            </a:lvl1pPr>
          </a:lstStyle>
          <a:p>
            <a:r>
              <a:rPr lang="en-GB" dirty="0"/>
              <a:t>SESSION TITLE</a:t>
            </a:r>
            <a:endParaRPr lang="en-DE" dirty="0"/>
          </a:p>
        </p:txBody>
      </p:sp>
    </p:spTree>
    <p:extLst>
      <p:ext uri="{BB962C8B-B14F-4D97-AF65-F5344CB8AC3E}">
        <p14:creationId xmlns:p14="http://schemas.microsoft.com/office/powerpoint/2010/main" val="4152250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sp>
        <p:nvSpPr>
          <p:cNvPr id="10" name="Rectangle 9">
            <a:extLst>
              <a:ext uri="{FF2B5EF4-FFF2-40B4-BE49-F238E27FC236}">
                <a16:creationId xmlns:a16="http://schemas.microsoft.com/office/drawing/2014/main" id="{CC0D5A51-2486-4B44-A5BF-1591CB2D7D66}"/>
              </a:ext>
            </a:extLst>
          </p:cNvPr>
          <p:cNvSpPr/>
          <p:nvPr userDrawn="1"/>
        </p:nvSpPr>
        <p:spPr>
          <a:xfrm>
            <a:off x="0" y="1459539"/>
            <a:ext cx="8115300" cy="3074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4A7FC0E-8382-AB41-B945-923CE9CE04AB}"/>
              </a:ext>
            </a:extLst>
          </p:cNvPr>
          <p:cNvPicPr>
            <a:picLocks noChangeAspect="1"/>
          </p:cNvPicPr>
          <p:nvPr userDrawn="1"/>
        </p:nvPicPr>
        <p:blipFill>
          <a:blip r:embed="rId3"/>
          <a:stretch>
            <a:fillRect/>
          </a:stretch>
        </p:blipFill>
        <p:spPr>
          <a:xfrm>
            <a:off x="915074" y="1181720"/>
            <a:ext cx="1320800" cy="1320800"/>
          </a:xfrm>
          <a:prstGeom prst="rect">
            <a:avLst/>
          </a:prstGeom>
        </p:spPr>
      </p:pic>
      <p:sp>
        <p:nvSpPr>
          <p:cNvPr id="4" name="TextBox 3">
            <a:extLst>
              <a:ext uri="{FF2B5EF4-FFF2-40B4-BE49-F238E27FC236}">
                <a16:creationId xmlns:a16="http://schemas.microsoft.com/office/drawing/2014/main" id="{ACD6FB39-AD8D-C14D-AB84-AD20EC31B6EB}"/>
              </a:ext>
            </a:extLst>
          </p:cNvPr>
          <p:cNvSpPr txBox="1"/>
          <p:nvPr userDrawn="1"/>
        </p:nvSpPr>
        <p:spPr>
          <a:xfrm>
            <a:off x="1536699" y="1930399"/>
            <a:ext cx="9436101" cy="3405529"/>
          </a:xfrm>
          <a:prstGeom prst="rect">
            <a:avLst/>
          </a:prstGeom>
          <a:solidFill>
            <a:schemeClr val="tx2"/>
          </a:solidFill>
        </p:spPr>
        <p:txBody>
          <a:bodyPr wrap="square" rtlCol="0">
            <a:spAutoFit/>
          </a:bodyPr>
          <a:lstStyle/>
          <a:p>
            <a:endParaRPr lang="en-DE" dirty="0"/>
          </a:p>
        </p:txBody>
      </p:sp>
      <p:sp>
        <p:nvSpPr>
          <p:cNvPr id="6" name="Title 5">
            <a:extLst>
              <a:ext uri="{FF2B5EF4-FFF2-40B4-BE49-F238E27FC236}">
                <a16:creationId xmlns:a16="http://schemas.microsoft.com/office/drawing/2014/main" id="{B9E9D73E-E13A-5445-98F7-B5E27CEC872C}"/>
              </a:ext>
            </a:extLst>
          </p:cNvPr>
          <p:cNvSpPr>
            <a:spLocks noGrp="1"/>
          </p:cNvSpPr>
          <p:nvPr>
            <p:ph type="title" hasCustomPrompt="1"/>
          </p:nvPr>
        </p:nvSpPr>
        <p:spPr>
          <a:xfrm>
            <a:off x="1985075" y="2751864"/>
            <a:ext cx="7646605" cy="1325563"/>
          </a:xfrm>
        </p:spPr>
        <p:txBody>
          <a:bodyPr/>
          <a:lstStyle>
            <a:lvl1pPr>
              <a:defRPr sz="4800">
                <a:solidFill>
                  <a:schemeClr val="bg1"/>
                </a:solidFill>
              </a:defRPr>
            </a:lvl1pPr>
          </a:lstStyle>
          <a:p>
            <a:r>
              <a:rPr lang="en-US" dirty="0"/>
              <a:t>SECTION TITLE</a:t>
            </a:r>
            <a:endParaRPr lang="en-DE" dirty="0"/>
          </a:p>
        </p:txBody>
      </p:sp>
    </p:spTree>
    <p:extLst>
      <p:ext uri="{BB962C8B-B14F-4D97-AF65-F5344CB8AC3E}">
        <p14:creationId xmlns:p14="http://schemas.microsoft.com/office/powerpoint/2010/main" val="1193350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sp>
        <p:nvSpPr>
          <p:cNvPr id="10" name="Rectangle 9">
            <a:extLst>
              <a:ext uri="{FF2B5EF4-FFF2-40B4-BE49-F238E27FC236}">
                <a16:creationId xmlns:a16="http://schemas.microsoft.com/office/drawing/2014/main" id="{CC0D5A51-2486-4B44-A5BF-1591CB2D7D66}"/>
              </a:ext>
            </a:extLst>
          </p:cNvPr>
          <p:cNvSpPr/>
          <p:nvPr userDrawn="1"/>
        </p:nvSpPr>
        <p:spPr>
          <a:xfrm>
            <a:off x="0" y="1459539"/>
            <a:ext cx="8115300" cy="3074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4A7FC0E-8382-AB41-B945-923CE9CE04AB}"/>
              </a:ext>
            </a:extLst>
          </p:cNvPr>
          <p:cNvPicPr>
            <a:picLocks noChangeAspect="1"/>
          </p:cNvPicPr>
          <p:nvPr userDrawn="1"/>
        </p:nvPicPr>
        <p:blipFill>
          <a:blip r:embed="rId3"/>
          <a:stretch>
            <a:fillRect/>
          </a:stretch>
        </p:blipFill>
        <p:spPr>
          <a:xfrm>
            <a:off x="915074" y="1181720"/>
            <a:ext cx="1320800" cy="1320800"/>
          </a:xfrm>
          <a:prstGeom prst="rect">
            <a:avLst/>
          </a:prstGeom>
        </p:spPr>
      </p:pic>
      <p:sp>
        <p:nvSpPr>
          <p:cNvPr id="4" name="TextBox 3">
            <a:extLst>
              <a:ext uri="{FF2B5EF4-FFF2-40B4-BE49-F238E27FC236}">
                <a16:creationId xmlns:a16="http://schemas.microsoft.com/office/drawing/2014/main" id="{ACD6FB39-AD8D-C14D-AB84-AD20EC31B6EB}"/>
              </a:ext>
            </a:extLst>
          </p:cNvPr>
          <p:cNvSpPr txBox="1"/>
          <p:nvPr userDrawn="1"/>
        </p:nvSpPr>
        <p:spPr>
          <a:xfrm>
            <a:off x="1536700" y="1930400"/>
            <a:ext cx="8331200" cy="3187700"/>
          </a:xfrm>
          <a:prstGeom prst="rect">
            <a:avLst/>
          </a:prstGeom>
          <a:solidFill>
            <a:schemeClr val="accent4"/>
          </a:solidFill>
        </p:spPr>
        <p:txBody>
          <a:bodyPr wrap="square" rtlCol="0">
            <a:spAutoFit/>
          </a:bodyPr>
          <a:lstStyle/>
          <a:p>
            <a:endParaRPr lang="en-DE" dirty="0"/>
          </a:p>
        </p:txBody>
      </p:sp>
      <p:sp>
        <p:nvSpPr>
          <p:cNvPr id="6" name="Title 5">
            <a:extLst>
              <a:ext uri="{FF2B5EF4-FFF2-40B4-BE49-F238E27FC236}">
                <a16:creationId xmlns:a16="http://schemas.microsoft.com/office/drawing/2014/main" id="{B9E9D73E-E13A-5445-98F7-B5E27CEC872C}"/>
              </a:ext>
            </a:extLst>
          </p:cNvPr>
          <p:cNvSpPr>
            <a:spLocks noGrp="1"/>
          </p:cNvSpPr>
          <p:nvPr>
            <p:ph type="title" hasCustomPrompt="1"/>
          </p:nvPr>
        </p:nvSpPr>
        <p:spPr>
          <a:xfrm>
            <a:off x="1985075" y="2751864"/>
            <a:ext cx="7646605" cy="1325563"/>
          </a:xfrm>
        </p:spPr>
        <p:txBody>
          <a:bodyPr/>
          <a:lstStyle>
            <a:lvl1pPr>
              <a:defRPr>
                <a:solidFill>
                  <a:schemeClr val="bg1"/>
                </a:solidFill>
              </a:defRPr>
            </a:lvl1pPr>
          </a:lstStyle>
          <a:p>
            <a:r>
              <a:rPr lang="en-US" dirty="0"/>
              <a:t>Section Title</a:t>
            </a:r>
            <a:endParaRPr lang="en-DE"/>
          </a:p>
        </p:txBody>
      </p:sp>
    </p:spTree>
    <p:extLst>
      <p:ext uri="{BB962C8B-B14F-4D97-AF65-F5344CB8AC3E}">
        <p14:creationId xmlns:p14="http://schemas.microsoft.com/office/powerpoint/2010/main" val="1891091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sp>
        <p:nvSpPr>
          <p:cNvPr id="10" name="Rectangle 9">
            <a:extLst>
              <a:ext uri="{FF2B5EF4-FFF2-40B4-BE49-F238E27FC236}">
                <a16:creationId xmlns:a16="http://schemas.microsoft.com/office/drawing/2014/main" id="{CC0D5A51-2486-4B44-A5BF-1591CB2D7D66}"/>
              </a:ext>
            </a:extLst>
          </p:cNvPr>
          <p:cNvSpPr/>
          <p:nvPr userDrawn="1"/>
        </p:nvSpPr>
        <p:spPr>
          <a:xfrm>
            <a:off x="0" y="1459539"/>
            <a:ext cx="8115300" cy="3074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4A7FC0E-8382-AB41-B945-923CE9CE04AB}"/>
              </a:ext>
            </a:extLst>
          </p:cNvPr>
          <p:cNvPicPr>
            <a:picLocks noChangeAspect="1"/>
          </p:cNvPicPr>
          <p:nvPr userDrawn="1"/>
        </p:nvPicPr>
        <p:blipFill>
          <a:blip r:embed="rId3"/>
          <a:stretch>
            <a:fillRect/>
          </a:stretch>
        </p:blipFill>
        <p:spPr>
          <a:xfrm>
            <a:off x="915074" y="1181720"/>
            <a:ext cx="1320800" cy="1320800"/>
          </a:xfrm>
          <a:prstGeom prst="rect">
            <a:avLst/>
          </a:prstGeom>
        </p:spPr>
      </p:pic>
      <p:sp>
        <p:nvSpPr>
          <p:cNvPr id="4" name="TextBox 3">
            <a:extLst>
              <a:ext uri="{FF2B5EF4-FFF2-40B4-BE49-F238E27FC236}">
                <a16:creationId xmlns:a16="http://schemas.microsoft.com/office/drawing/2014/main" id="{ACD6FB39-AD8D-C14D-AB84-AD20EC31B6EB}"/>
              </a:ext>
            </a:extLst>
          </p:cNvPr>
          <p:cNvSpPr txBox="1"/>
          <p:nvPr userDrawn="1"/>
        </p:nvSpPr>
        <p:spPr>
          <a:xfrm>
            <a:off x="1536700" y="1930400"/>
            <a:ext cx="8331200" cy="3187700"/>
          </a:xfrm>
          <a:prstGeom prst="rect">
            <a:avLst/>
          </a:prstGeom>
          <a:solidFill>
            <a:schemeClr val="accent1"/>
          </a:solidFill>
        </p:spPr>
        <p:txBody>
          <a:bodyPr wrap="square" rtlCol="0">
            <a:spAutoFit/>
          </a:bodyPr>
          <a:lstStyle/>
          <a:p>
            <a:endParaRPr lang="en-DE" dirty="0"/>
          </a:p>
        </p:txBody>
      </p:sp>
      <p:sp>
        <p:nvSpPr>
          <p:cNvPr id="6" name="Title 5">
            <a:extLst>
              <a:ext uri="{FF2B5EF4-FFF2-40B4-BE49-F238E27FC236}">
                <a16:creationId xmlns:a16="http://schemas.microsoft.com/office/drawing/2014/main" id="{B9E9D73E-E13A-5445-98F7-B5E27CEC872C}"/>
              </a:ext>
            </a:extLst>
          </p:cNvPr>
          <p:cNvSpPr>
            <a:spLocks noGrp="1"/>
          </p:cNvSpPr>
          <p:nvPr>
            <p:ph type="title" hasCustomPrompt="1"/>
          </p:nvPr>
        </p:nvSpPr>
        <p:spPr>
          <a:xfrm>
            <a:off x="1985075" y="2751864"/>
            <a:ext cx="7646605" cy="1325563"/>
          </a:xfrm>
        </p:spPr>
        <p:txBody>
          <a:bodyPr/>
          <a:lstStyle>
            <a:lvl1pPr>
              <a:defRPr>
                <a:solidFill>
                  <a:schemeClr val="bg1"/>
                </a:solidFill>
              </a:defRPr>
            </a:lvl1pPr>
          </a:lstStyle>
          <a:p>
            <a:r>
              <a:rPr lang="en-US" dirty="0"/>
              <a:t>Section Title</a:t>
            </a:r>
            <a:endParaRPr lang="en-DE"/>
          </a:p>
        </p:txBody>
      </p:sp>
    </p:spTree>
    <p:extLst>
      <p:ext uri="{BB962C8B-B14F-4D97-AF65-F5344CB8AC3E}">
        <p14:creationId xmlns:p14="http://schemas.microsoft.com/office/powerpoint/2010/main" val="1969129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sp>
        <p:nvSpPr>
          <p:cNvPr id="10" name="Rectangle 9">
            <a:extLst>
              <a:ext uri="{FF2B5EF4-FFF2-40B4-BE49-F238E27FC236}">
                <a16:creationId xmlns:a16="http://schemas.microsoft.com/office/drawing/2014/main" id="{CC0D5A51-2486-4B44-A5BF-1591CB2D7D66}"/>
              </a:ext>
            </a:extLst>
          </p:cNvPr>
          <p:cNvSpPr/>
          <p:nvPr userDrawn="1"/>
        </p:nvSpPr>
        <p:spPr>
          <a:xfrm>
            <a:off x="0" y="1459539"/>
            <a:ext cx="8115300" cy="3074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4A7FC0E-8382-AB41-B945-923CE9CE04AB}"/>
              </a:ext>
            </a:extLst>
          </p:cNvPr>
          <p:cNvPicPr>
            <a:picLocks noChangeAspect="1"/>
          </p:cNvPicPr>
          <p:nvPr userDrawn="1"/>
        </p:nvPicPr>
        <p:blipFill>
          <a:blip r:embed="rId3"/>
          <a:stretch>
            <a:fillRect/>
          </a:stretch>
        </p:blipFill>
        <p:spPr>
          <a:xfrm>
            <a:off x="915074" y="1181720"/>
            <a:ext cx="1320800" cy="1320800"/>
          </a:xfrm>
          <a:prstGeom prst="rect">
            <a:avLst/>
          </a:prstGeom>
        </p:spPr>
      </p:pic>
      <p:sp>
        <p:nvSpPr>
          <p:cNvPr id="4" name="TextBox 3">
            <a:extLst>
              <a:ext uri="{FF2B5EF4-FFF2-40B4-BE49-F238E27FC236}">
                <a16:creationId xmlns:a16="http://schemas.microsoft.com/office/drawing/2014/main" id="{ACD6FB39-AD8D-C14D-AB84-AD20EC31B6EB}"/>
              </a:ext>
            </a:extLst>
          </p:cNvPr>
          <p:cNvSpPr txBox="1"/>
          <p:nvPr userDrawn="1"/>
        </p:nvSpPr>
        <p:spPr>
          <a:xfrm>
            <a:off x="1536700" y="1930400"/>
            <a:ext cx="8331200" cy="3187700"/>
          </a:xfrm>
          <a:prstGeom prst="rect">
            <a:avLst/>
          </a:prstGeom>
          <a:solidFill>
            <a:schemeClr val="accent3"/>
          </a:solidFill>
        </p:spPr>
        <p:txBody>
          <a:bodyPr wrap="square" rtlCol="0">
            <a:spAutoFit/>
          </a:bodyPr>
          <a:lstStyle/>
          <a:p>
            <a:endParaRPr lang="en-DE" dirty="0"/>
          </a:p>
        </p:txBody>
      </p:sp>
      <p:sp>
        <p:nvSpPr>
          <p:cNvPr id="6" name="Title 5">
            <a:extLst>
              <a:ext uri="{FF2B5EF4-FFF2-40B4-BE49-F238E27FC236}">
                <a16:creationId xmlns:a16="http://schemas.microsoft.com/office/drawing/2014/main" id="{B9E9D73E-E13A-5445-98F7-B5E27CEC872C}"/>
              </a:ext>
            </a:extLst>
          </p:cNvPr>
          <p:cNvSpPr>
            <a:spLocks noGrp="1"/>
          </p:cNvSpPr>
          <p:nvPr>
            <p:ph type="title" hasCustomPrompt="1"/>
          </p:nvPr>
        </p:nvSpPr>
        <p:spPr>
          <a:xfrm>
            <a:off x="1985075" y="2751864"/>
            <a:ext cx="7646605" cy="1325563"/>
          </a:xfrm>
        </p:spPr>
        <p:txBody>
          <a:bodyPr/>
          <a:lstStyle>
            <a:lvl1pPr>
              <a:defRPr>
                <a:solidFill>
                  <a:schemeClr val="bg1"/>
                </a:solidFill>
              </a:defRPr>
            </a:lvl1pPr>
          </a:lstStyle>
          <a:p>
            <a:r>
              <a:rPr lang="en-US" dirty="0"/>
              <a:t>Section Title</a:t>
            </a:r>
            <a:endParaRPr lang="en-DE"/>
          </a:p>
        </p:txBody>
      </p:sp>
    </p:spTree>
    <p:extLst>
      <p:ext uri="{BB962C8B-B14F-4D97-AF65-F5344CB8AC3E}">
        <p14:creationId xmlns:p14="http://schemas.microsoft.com/office/powerpoint/2010/main" val="3020225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E141F-E244-344B-958E-1DFF11096487}"/>
              </a:ext>
            </a:extLst>
          </p:cNvPr>
          <p:cNvSpPr/>
          <p:nvPr userDrawn="1"/>
        </p:nvSpPr>
        <p:spPr>
          <a:xfrm>
            <a:off x="4697187" y="3244334"/>
            <a:ext cx="2797625" cy="369332"/>
          </a:xfrm>
          <a:prstGeom prst="rect">
            <a:avLst/>
          </a:prstGeom>
        </p:spPr>
        <p:txBody>
          <a:bodyPr wrap="none">
            <a:spAutoFit/>
          </a:bodyPr>
          <a:lstStyle/>
          <a:p>
            <a:r>
              <a:rPr lang="en-US" sz="1800" dirty="0">
                <a:solidFill>
                  <a:schemeClr val="bg1"/>
                </a:solidFill>
                <a:latin typeface="Arial Narrow" panose="020B0604020202020204" pitchFamily="34" charset="0"/>
                <a:cs typeface="Arial Narrow" panose="020B0604020202020204" pitchFamily="34" charset="0"/>
              </a:rPr>
              <a:t>THIS IS A BREAKER SPREAD</a:t>
            </a:r>
            <a:endParaRPr lang="en-DE" dirty="0"/>
          </a:p>
        </p:txBody>
      </p:sp>
      <p:pic>
        <p:nvPicPr>
          <p:cNvPr id="9" name="Picture 8">
            <a:extLst>
              <a:ext uri="{FF2B5EF4-FFF2-40B4-BE49-F238E27FC236}">
                <a16:creationId xmlns:a16="http://schemas.microsoft.com/office/drawing/2014/main" id="{2536353C-B6C7-DE48-BBAF-435B26EC4265}"/>
              </a:ext>
            </a:extLst>
          </p:cNvPr>
          <p:cNvPicPr>
            <a:picLocks noChangeAspect="1"/>
          </p:cNvPicPr>
          <p:nvPr userDrawn="1"/>
        </p:nvPicPr>
        <p:blipFill>
          <a:blip r:embed="rId2">
            <a:alphaModFix amt="14000"/>
          </a:blip>
          <a:stretch>
            <a:fillRect/>
          </a:stretch>
        </p:blipFill>
        <p:spPr>
          <a:xfrm>
            <a:off x="0" y="0"/>
            <a:ext cx="13878747" cy="6858000"/>
          </a:xfrm>
          <a:prstGeom prst="rect">
            <a:avLst/>
          </a:prstGeom>
        </p:spPr>
      </p:pic>
      <p:sp>
        <p:nvSpPr>
          <p:cNvPr id="10" name="Rectangle 9">
            <a:extLst>
              <a:ext uri="{FF2B5EF4-FFF2-40B4-BE49-F238E27FC236}">
                <a16:creationId xmlns:a16="http://schemas.microsoft.com/office/drawing/2014/main" id="{CC0D5A51-2486-4B44-A5BF-1591CB2D7D66}"/>
              </a:ext>
            </a:extLst>
          </p:cNvPr>
          <p:cNvSpPr/>
          <p:nvPr userDrawn="1"/>
        </p:nvSpPr>
        <p:spPr>
          <a:xfrm>
            <a:off x="0" y="1459539"/>
            <a:ext cx="8115300" cy="3074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4A7FC0E-8382-AB41-B945-923CE9CE04AB}"/>
              </a:ext>
            </a:extLst>
          </p:cNvPr>
          <p:cNvPicPr>
            <a:picLocks noChangeAspect="1"/>
          </p:cNvPicPr>
          <p:nvPr userDrawn="1"/>
        </p:nvPicPr>
        <p:blipFill>
          <a:blip r:embed="rId3"/>
          <a:stretch>
            <a:fillRect/>
          </a:stretch>
        </p:blipFill>
        <p:spPr>
          <a:xfrm>
            <a:off x="915074" y="1181720"/>
            <a:ext cx="1320800" cy="1320800"/>
          </a:xfrm>
          <a:prstGeom prst="rect">
            <a:avLst/>
          </a:prstGeom>
        </p:spPr>
      </p:pic>
      <p:sp>
        <p:nvSpPr>
          <p:cNvPr id="4" name="TextBox 3">
            <a:extLst>
              <a:ext uri="{FF2B5EF4-FFF2-40B4-BE49-F238E27FC236}">
                <a16:creationId xmlns:a16="http://schemas.microsoft.com/office/drawing/2014/main" id="{ACD6FB39-AD8D-C14D-AB84-AD20EC31B6EB}"/>
              </a:ext>
            </a:extLst>
          </p:cNvPr>
          <p:cNvSpPr txBox="1"/>
          <p:nvPr userDrawn="1"/>
        </p:nvSpPr>
        <p:spPr>
          <a:xfrm>
            <a:off x="1536700" y="1930400"/>
            <a:ext cx="8331200" cy="3187700"/>
          </a:xfrm>
          <a:prstGeom prst="rect">
            <a:avLst/>
          </a:prstGeom>
          <a:solidFill>
            <a:schemeClr val="accent2"/>
          </a:solidFill>
        </p:spPr>
        <p:txBody>
          <a:bodyPr wrap="square" rtlCol="0">
            <a:spAutoFit/>
          </a:bodyPr>
          <a:lstStyle/>
          <a:p>
            <a:endParaRPr lang="en-DE" dirty="0"/>
          </a:p>
        </p:txBody>
      </p:sp>
      <p:sp>
        <p:nvSpPr>
          <p:cNvPr id="6" name="Title 5">
            <a:extLst>
              <a:ext uri="{FF2B5EF4-FFF2-40B4-BE49-F238E27FC236}">
                <a16:creationId xmlns:a16="http://schemas.microsoft.com/office/drawing/2014/main" id="{B9E9D73E-E13A-5445-98F7-B5E27CEC872C}"/>
              </a:ext>
            </a:extLst>
          </p:cNvPr>
          <p:cNvSpPr>
            <a:spLocks noGrp="1"/>
          </p:cNvSpPr>
          <p:nvPr>
            <p:ph type="title" hasCustomPrompt="1"/>
          </p:nvPr>
        </p:nvSpPr>
        <p:spPr>
          <a:xfrm>
            <a:off x="1985075" y="2751864"/>
            <a:ext cx="7646605" cy="1325563"/>
          </a:xfrm>
        </p:spPr>
        <p:txBody>
          <a:bodyPr/>
          <a:lstStyle>
            <a:lvl1pPr>
              <a:defRPr>
                <a:solidFill>
                  <a:schemeClr val="bg1"/>
                </a:solidFill>
              </a:defRPr>
            </a:lvl1pPr>
          </a:lstStyle>
          <a:p>
            <a:r>
              <a:rPr lang="en-US" dirty="0"/>
              <a:t>Section Title</a:t>
            </a:r>
            <a:endParaRPr lang="en-DE"/>
          </a:p>
        </p:txBody>
      </p:sp>
    </p:spTree>
    <p:extLst>
      <p:ext uri="{BB962C8B-B14F-4D97-AF65-F5344CB8AC3E}">
        <p14:creationId xmlns:p14="http://schemas.microsoft.com/office/powerpoint/2010/main" val="278404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Title Slide 3">
    <p:bg>
      <p:bgPr>
        <a:gradFill>
          <a:gsLst>
            <a:gs pos="0">
              <a:schemeClr val="bg1"/>
            </a:gs>
            <a:gs pos="100000">
              <a:schemeClr val="bg1">
                <a:lumMod val="93000"/>
              </a:schemeClr>
            </a:gs>
          </a:gsLst>
          <a:lin ang="0" scaled="0"/>
        </a:gradFill>
        <a:effectLst/>
      </p:bgPr>
    </p:bg>
    <p:spTree>
      <p:nvGrpSpPr>
        <p:cNvPr id="1" name=""/>
        <p:cNvGrpSpPr/>
        <p:nvPr/>
      </p:nvGrpSpPr>
      <p:grpSpPr>
        <a:xfrm>
          <a:off x="0" y="0"/>
          <a:ext cx="0" cy="0"/>
          <a:chOff x="0" y="0"/>
          <a:chExt cx="0" cy="0"/>
        </a:xfrm>
      </p:grpSpPr>
      <p:sp>
        <p:nvSpPr>
          <p:cNvPr id="11" name="Title 14">
            <a:extLst>
              <a:ext uri="{FF2B5EF4-FFF2-40B4-BE49-F238E27FC236}">
                <a16:creationId xmlns:a16="http://schemas.microsoft.com/office/drawing/2014/main" id="{EB3C3D06-E3F0-0D44-AC88-5B5A5772F178}"/>
              </a:ext>
            </a:extLst>
          </p:cNvPr>
          <p:cNvSpPr txBox="1">
            <a:spLocks/>
          </p:cNvSpPr>
          <p:nvPr userDrawn="1"/>
        </p:nvSpPr>
        <p:spPr>
          <a:xfrm>
            <a:off x="-1846311" y="2202846"/>
            <a:ext cx="7520560" cy="245230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560" h="2452307">
                <a:moveTo>
                  <a:pt x="0" y="2452307"/>
                </a:moveTo>
                <a:lnTo>
                  <a:pt x="613077" y="0"/>
                </a:lnTo>
                <a:lnTo>
                  <a:pt x="7520560" y="16042"/>
                </a:lnTo>
                <a:lnTo>
                  <a:pt x="7324578" y="2452307"/>
                </a:lnTo>
                <a:lnTo>
                  <a:pt x="0" y="2452307"/>
                </a:lnTo>
                <a:close/>
              </a:path>
            </a:pathLst>
          </a:custGeom>
          <a:solidFill>
            <a:schemeClr val="tx2"/>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solidFill>
                <a:schemeClr val="bg1"/>
              </a:solidFill>
            </a:endParaRPr>
          </a:p>
        </p:txBody>
      </p:sp>
      <p:sp>
        <p:nvSpPr>
          <p:cNvPr id="15" name="Title 14">
            <a:extLst>
              <a:ext uri="{FF2B5EF4-FFF2-40B4-BE49-F238E27FC236}">
                <a16:creationId xmlns:a16="http://schemas.microsoft.com/office/drawing/2014/main" id="{8E6873A3-5C8E-1746-8BEB-BF953AC20559}"/>
              </a:ext>
            </a:extLst>
          </p:cNvPr>
          <p:cNvSpPr>
            <a:spLocks noGrp="1"/>
          </p:cNvSpPr>
          <p:nvPr>
            <p:ph type="title" hasCustomPrompt="1"/>
          </p:nvPr>
        </p:nvSpPr>
        <p:spPr>
          <a:xfrm>
            <a:off x="368542" y="2256371"/>
            <a:ext cx="4807307" cy="2345257"/>
          </a:xfrm>
          <a:noFill/>
        </p:spPr>
        <p:txBody>
          <a:bodyPr wrap="square" lIns="685800" tIns="228600" rIns="0" bIns="228600">
            <a:spAutoFit/>
          </a:bodyPr>
          <a:lstStyle>
            <a:lvl1pPr>
              <a:defRPr sz="6800" spc="0">
                <a:solidFill>
                  <a:schemeClr val="bg1"/>
                </a:solidFill>
              </a:defRPr>
            </a:lvl1pPr>
          </a:lstStyle>
          <a:p>
            <a:r>
              <a:rPr lang="en-US" dirty="0"/>
              <a:t>SESSION TITLE</a:t>
            </a:r>
            <a:endParaRPr lang="en-DE" dirty="0"/>
          </a:p>
        </p:txBody>
      </p:sp>
      <p:sp>
        <p:nvSpPr>
          <p:cNvPr id="18" name="Text Placeholder 17">
            <a:extLst>
              <a:ext uri="{FF2B5EF4-FFF2-40B4-BE49-F238E27FC236}">
                <a16:creationId xmlns:a16="http://schemas.microsoft.com/office/drawing/2014/main" id="{536580D0-01CE-F449-B42F-FFE91599DA34}"/>
              </a:ext>
            </a:extLst>
          </p:cNvPr>
          <p:cNvSpPr>
            <a:spLocks noGrp="1"/>
          </p:cNvSpPr>
          <p:nvPr>
            <p:ph type="body" sz="quarter" idx="10" hasCustomPrompt="1"/>
          </p:nvPr>
        </p:nvSpPr>
        <p:spPr>
          <a:xfrm>
            <a:off x="368300" y="4938735"/>
            <a:ext cx="4806950" cy="396485"/>
          </a:xfrm>
        </p:spPr>
        <p:txBody>
          <a:bodyPr lIns="685800" rIns="0">
            <a:normAutofit/>
          </a:bodyPr>
          <a:lstStyle>
            <a:lvl1pPr marL="0" indent="0">
              <a:buNone/>
              <a:defRPr sz="2600" b="1" spc="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TEXT</a:t>
            </a:r>
          </a:p>
        </p:txBody>
      </p:sp>
      <p:cxnSp>
        <p:nvCxnSpPr>
          <p:cNvPr id="3" name="Straight Connector 2">
            <a:extLst>
              <a:ext uri="{FF2B5EF4-FFF2-40B4-BE49-F238E27FC236}">
                <a16:creationId xmlns:a16="http://schemas.microsoft.com/office/drawing/2014/main" id="{422385D1-0AD7-C89B-FBAE-9F7F70C30A48}"/>
              </a:ext>
            </a:extLst>
          </p:cNvPr>
          <p:cNvCxnSpPr>
            <a:cxnSpLocks/>
          </p:cNvCxnSpPr>
          <p:nvPr userDrawn="1"/>
        </p:nvCxnSpPr>
        <p:spPr>
          <a:xfrm flipH="1">
            <a:off x="681677" y="2539953"/>
            <a:ext cx="136470" cy="1681839"/>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
        <p:nvSpPr>
          <p:cNvPr id="10" name="Title 14">
            <a:extLst>
              <a:ext uri="{FF2B5EF4-FFF2-40B4-BE49-F238E27FC236}">
                <a16:creationId xmlns:a16="http://schemas.microsoft.com/office/drawing/2014/main" id="{97D2CCCB-BA3C-B5EB-E033-8FB51F40CA8D}"/>
              </a:ext>
            </a:extLst>
          </p:cNvPr>
          <p:cNvSpPr txBox="1">
            <a:spLocks/>
          </p:cNvSpPr>
          <p:nvPr userDrawn="1"/>
        </p:nvSpPr>
        <p:spPr>
          <a:xfrm>
            <a:off x="5821617"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4" name="Title 14">
            <a:extLst>
              <a:ext uri="{FF2B5EF4-FFF2-40B4-BE49-F238E27FC236}">
                <a16:creationId xmlns:a16="http://schemas.microsoft.com/office/drawing/2014/main" id="{A921F3E5-61D3-0397-FF1D-6F59D10AD614}"/>
              </a:ext>
            </a:extLst>
          </p:cNvPr>
          <p:cNvSpPr txBox="1">
            <a:spLocks/>
          </p:cNvSpPr>
          <p:nvPr userDrawn="1"/>
        </p:nvSpPr>
        <p:spPr>
          <a:xfrm>
            <a:off x="6320616" y="707878"/>
            <a:ext cx="6584478" cy="5345987"/>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blipFill>
            <a:blip r:embed="rId2"/>
            <a:srcRect/>
            <a:stretch>
              <a:fillRect l="-10893" r="-10893"/>
            </a:stretch>
          </a:blip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Tree>
    <p:extLst>
      <p:ext uri="{BB962C8B-B14F-4D97-AF65-F5344CB8AC3E}">
        <p14:creationId xmlns:p14="http://schemas.microsoft.com/office/powerpoint/2010/main" val="2775793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s - Blue">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C977C1-4183-4C43-AE4D-22E68759CCBF}"/>
              </a:ext>
            </a:extLst>
          </p:cNvPr>
          <p:cNvSpPr/>
          <p:nvPr userDrawn="1"/>
        </p:nvSpPr>
        <p:spPr>
          <a:xfrm>
            <a:off x="9469120" y="2997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tx2"/>
                </a:solidFill>
              </a:rPr>
              <a:t>SESSION SPEAKERS</a:t>
            </a:r>
          </a:p>
        </p:txBody>
      </p:sp>
      <p:sp>
        <p:nvSpPr>
          <p:cNvPr id="31" name="Text Placeholder 33">
            <a:extLst>
              <a:ext uri="{FF2B5EF4-FFF2-40B4-BE49-F238E27FC236}">
                <a16:creationId xmlns:a16="http://schemas.microsoft.com/office/drawing/2014/main" id="{ABA6645B-7139-6648-AA37-2E640D96A630}"/>
              </a:ext>
            </a:extLst>
          </p:cNvPr>
          <p:cNvSpPr>
            <a:spLocks noGrp="1"/>
          </p:cNvSpPr>
          <p:nvPr>
            <p:ph type="body" sz="quarter" idx="13" hasCustomPrompt="1"/>
          </p:nvPr>
        </p:nvSpPr>
        <p:spPr>
          <a:xfrm>
            <a:off x="83820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2" name="Rectangle 31">
            <a:extLst>
              <a:ext uri="{FF2B5EF4-FFF2-40B4-BE49-F238E27FC236}">
                <a16:creationId xmlns:a16="http://schemas.microsoft.com/office/drawing/2014/main" id="{CC3AF15F-0562-7F45-B691-57102C558CCE}"/>
              </a:ext>
            </a:extLst>
          </p:cNvPr>
          <p:cNvSpPr/>
          <p:nvPr userDrawn="1"/>
        </p:nvSpPr>
        <p:spPr>
          <a:xfrm>
            <a:off x="114292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3" name="Rectangle 32">
            <a:extLst>
              <a:ext uri="{FF2B5EF4-FFF2-40B4-BE49-F238E27FC236}">
                <a16:creationId xmlns:a16="http://schemas.microsoft.com/office/drawing/2014/main" id="{91CE97F1-0DB4-CD49-B771-72337A9E6F4C}"/>
              </a:ext>
            </a:extLst>
          </p:cNvPr>
          <p:cNvSpPr/>
          <p:nvPr userDrawn="1"/>
        </p:nvSpPr>
        <p:spPr>
          <a:xfrm>
            <a:off x="1499725"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3" name="Picture Placeholder 6">
            <a:extLst>
              <a:ext uri="{FF2B5EF4-FFF2-40B4-BE49-F238E27FC236}">
                <a16:creationId xmlns:a16="http://schemas.microsoft.com/office/drawing/2014/main" id="{9EDBD8AF-2925-634F-B9B6-C193418313E1}"/>
              </a:ext>
            </a:extLst>
          </p:cNvPr>
          <p:cNvSpPr>
            <a:spLocks noGrp="1"/>
          </p:cNvSpPr>
          <p:nvPr>
            <p:ph type="pic" sz="quarter" idx="16"/>
          </p:nvPr>
        </p:nvSpPr>
        <p:spPr>
          <a:xfrm>
            <a:off x="1328680" y="1280478"/>
            <a:ext cx="1620000" cy="1620000"/>
          </a:xfrm>
          <a:prstGeom prst="ellipse">
            <a:avLst/>
          </a:prstGeom>
        </p:spPr>
        <p:txBody>
          <a:bodyPr/>
          <a:lstStyle/>
          <a:p>
            <a:r>
              <a:rPr lang="en-US" dirty="0"/>
              <a:t>Click icon to add picture</a:t>
            </a:r>
            <a:endParaRPr lang="en-DE"/>
          </a:p>
        </p:txBody>
      </p:sp>
      <p:sp>
        <p:nvSpPr>
          <p:cNvPr id="26" name="Text Placeholder 33">
            <a:extLst>
              <a:ext uri="{FF2B5EF4-FFF2-40B4-BE49-F238E27FC236}">
                <a16:creationId xmlns:a16="http://schemas.microsoft.com/office/drawing/2014/main" id="{8B375374-F5DB-4640-B6C4-5B334DB1FF8F}"/>
              </a:ext>
            </a:extLst>
          </p:cNvPr>
          <p:cNvSpPr>
            <a:spLocks noGrp="1"/>
          </p:cNvSpPr>
          <p:nvPr>
            <p:ph type="body" sz="quarter" idx="17" hasCustomPrompt="1"/>
          </p:nvPr>
        </p:nvSpPr>
        <p:spPr>
          <a:xfrm>
            <a:off x="476224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27" name="Rectangle 26">
            <a:extLst>
              <a:ext uri="{FF2B5EF4-FFF2-40B4-BE49-F238E27FC236}">
                <a16:creationId xmlns:a16="http://schemas.microsoft.com/office/drawing/2014/main" id="{34011C4D-5DA9-B642-8DE4-D47F54B3B187}"/>
              </a:ext>
            </a:extLst>
          </p:cNvPr>
          <p:cNvSpPr/>
          <p:nvPr userDrawn="1"/>
        </p:nvSpPr>
        <p:spPr>
          <a:xfrm>
            <a:off x="506696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28" name="Rectangle 27">
            <a:extLst>
              <a:ext uri="{FF2B5EF4-FFF2-40B4-BE49-F238E27FC236}">
                <a16:creationId xmlns:a16="http://schemas.microsoft.com/office/drawing/2014/main" id="{21388368-1B2B-294A-B49D-A68A3C198EED}"/>
              </a:ext>
            </a:extLst>
          </p:cNvPr>
          <p:cNvSpPr/>
          <p:nvPr userDrawn="1"/>
        </p:nvSpPr>
        <p:spPr>
          <a:xfrm>
            <a:off x="5423763"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9" name="Picture Placeholder 6">
            <a:extLst>
              <a:ext uri="{FF2B5EF4-FFF2-40B4-BE49-F238E27FC236}">
                <a16:creationId xmlns:a16="http://schemas.microsoft.com/office/drawing/2014/main" id="{B7A4277C-4494-E14C-9827-8ACACAA61070}"/>
              </a:ext>
            </a:extLst>
          </p:cNvPr>
          <p:cNvSpPr>
            <a:spLocks noGrp="1"/>
          </p:cNvSpPr>
          <p:nvPr>
            <p:ph type="pic" sz="quarter" idx="18"/>
          </p:nvPr>
        </p:nvSpPr>
        <p:spPr>
          <a:xfrm>
            <a:off x="5274440" y="1280478"/>
            <a:ext cx="1620000" cy="1620000"/>
          </a:xfrm>
          <a:prstGeom prst="ellipse">
            <a:avLst/>
          </a:prstGeom>
        </p:spPr>
        <p:txBody>
          <a:bodyPr/>
          <a:lstStyle/>
          <a:p>
            <a:r>
              <a:rPr lang="en-US" dirty="0"/>
              <a:t>Click icon to add picture</a:t>
            </a:r>
            <a:endParaRPr lang="en-DE"/>
          </a:p>
        </p:txBody>
      </p:sp>
      <p:sp>
        <p:nvSpPr>
          <p:cNvPr id="30" name="Text Placeholder 33">
            <a:extLst>
              <a:ext uri="{FF2B5EF4-FFF2-40B4-BE49-F238E27FC236}">
                <a16:creationId xmlns:a16="http://schemas.microsoft.com/office/drawing/2014/main" id="{70017D2F-B158-934F-BAD2-E3F605F9385F}"/>
              </a:ext>
            </a:extLst>
          </p:cNvPr>
          <p:cNvSpPr>
            <a:spLocks noGrp="1"/>
          </p:cNvSpPr>
          <p:nvPr>
            <p:ph type="body" sz="quarter" idx="19" hasCustomPrompt="1"/>
          </p:nvPr>
        </p:nvSpPr>
        <p:spPr>
          <a:xfrm>
            <a:off x="872972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4" name="Rectangle 33">
            <a:extLst>
              <a:ext uri="{FF2B5EF4-FFF2-40B4-BE49-F238E27FC236}">
                <a16:creationId xmlns:a16="http://schemas.microsoft.com/office/drawing/2014/main" id="{32092CEB-67A8-F44A-A09B-7E0D6CC0C6B8}"/>
              </a:ext>
            </a:extLst>
          </p:cNvPr>
          <p:cNvSpPr/>
          <p:nvPr userDrawn="1"/>
        </p:nvSpPr>
        <p:spPr>
          <a:xfrm>
            <a:off x="903444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5" name="Rectangle 34">
            <a:extLst>
              <a:ext uri="{FF2B5EF4-FFF2-40B4-BE49-F238E27FC236}">
                <a16:creationId xmlns:a16="http://schemas.microsoft.com/office/drawing/2014/main" id="{C391BBEF-317B-3546-A7FF-9966D8069F67}"/>
              </a:ext>
            </a:extLst>
          </p:cNvPr>
          <p:cNvSpPr/>
          <p:nvPr userDrawn="1"/>
        </p:nvSpPr>
        <p:spPr>
          <a:xfrm>
            <a:off x="9391244"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36" name="Picture Placeholder 6">
            <a:extLst>
              <a:ext uri="{FF2B5EF4-FFF2-40B4-BE49-F238E27FC236}">
                <a16:creationId xmlns:a16="http://schemas.microsoft.com/office/drawing/2014/main" id="{79BA3EA9-E014-8F4F-93CE-ED86B678B779}"/>
              </a:ext>
            </a:extLst>
          </p:cNvPr>
          <p:cNvSpPr>
            <a:spLocks noGrp="1"/>
          </p:cNvSpPr>
          <p:nvPr>
            <p:ph type="pic" sz="quarter" idx="20"/>
          </p:nvPr>
        </p:nvSpPr>
        <p:spPr>
          <a:xfrm>
            <a:off x="9220200" y="1280478"/>
            <a:ext cx="1620000" cy="1620000"/>
          </a:xfrm>
          <a:prstGeom prst="ellipse">
            <a:avLst/>
          </a:prstGeom>
        </p:spPr>
        <p:txBody>
          <a:bodyPr/>
          <a:lstStyle/>
          <a:p>
            <a:r>
              <a:rPr lang="en-US" dirty="0"/>
              <a:t>Click icon to add picture</a:t>
            </a:r>
            <a:endParaRPr lang="en-DE"/>
          </a:p>
        </p:txBody>
      </p:sp>
      <p:sp>
        <p:nvSpPr>
          <p:cNvPr id="43" name="Text Placeholder 33">
            <a:extLst>
              <a:ext uri="{FF2B5EF4-FFF2-40B4-BE49-F238E27FC236}">
                <a16:creationId xmlns:a16="http://schemas.microsoft.com/office/drawing/2014/main" id="{67D5D07F-5CF5-794D-98F0-2335A1DD1480}"/>
              </a:ext>
            </a:extLst>
          </p:cNvPr>
          <p:cNvSpPr>
            <a:spLocks noGrp="1"/>
          </p:cNvSpPr>
          <p:nvPr>
            <p:ph type="body" sz="quarter" idx="21" hasCustomPrompt="1"/>
          </p:nvPr>
        </p:nvSpPr>
        <p:spPr>
          <a:xfrm>
            <a:off x="66723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4" name="Rectangle 43">
            <a:extLst>
              <a:ext uri="{FF2B5EF4-FFF2-40B4-BE49-F238E27FC236}">
                <a16:creationId xmlns:a16="http://schemas.microsoft.com/office/drawing/2014/main" id="{B0178043-A886-D64A-A262-A64BE604EA4F}"/>
              </a:ext>
            </a:extLst>
          </p:cNvPr>
          <p:cNvSpPr/>
          <p:nvPr userDrawn="1"/>
        </p:nvSpPr>
        <p:spPr>
          <a:xfrm>
            <a:off x="69770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5" name="Rectangle 44">
            <a:extLst>
              <a:ext uri="{FF2B5EF4-FFF2-40B4-BE49-F238E27FC236}">
                <a16:creationId xmlns:a16="http://schemas.microsoft.com/office/drawing/2014/main" id="{DF67D7CA-D9D1-1749-821A-396C8B0AE93D}"/>
              </a:ext>
            </a:extLst>
          </p:cNvPr>
          <p:cNvSpPr/>
          <p:nvPr userDrawn="1"/>
        </p:nvSpPr>
        <p:spPr>
          <a:xfrm>
            <a:off x="7333845"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46" name="Picture Placeholder 6">
            <a:extLst>
              <a:ext uri="{FF2B5EF4-FFF2-40B4-BE49-F238E27FC236}">
                <a16:creationId xmlns:a16="http://schemas.microsoft.com/office/drawing/2014/main" id="{78B9D763-774D-4040-858F-94754BE171C3}"/>
              </a:ext>
            </a:extLst>
          </p:cNvPr>
          <p:cNvSpPr>
            <a:spLocks noGrp="1"/>
          </p:cNvSpPr>
          <p:nvPr>
            <p:ph type="pic" sz="quarter" idx="22"/>
          </p:nvPr>
        </p:nvSpPr>
        <p:spPr>
          <a:xfrm>
            <a:off x="7162800" y="3810000"/>
            <a:ext cx="1620000" cy="1620000"/>
          </a:xfrm>
          <a:prstGeom prst="ellipse">
            <a:avLst/>
          </a:prstGeom>
        </p:spPr>
        <p:txBody>
          <a:bodyPr/>
          <a:lstStyle/>
          <a:p>
            <a:r>
              <a:rPr lang="en-US" dirty="0"/>
              <a:t>Click icon to add picture</a:t>
            </a:r>
            <a:endParaRPr lang="en-DE"/>
          </a:p>
        </p:txBody>
      </p:sp>
      <p:sp>
        <p:nvSpPr>
          <p:cNvPr id="47" name="Text Placeholder 33">
            <a:extLst>
              <a:ext uri="{FF2B5EF4-FFF2-40B4-BE49-F238E27FC236}">
                <a16:creationId xmlns:a16="http://schemas.microsoft.com/office/drawing/2014/main" id="{B3D8C376-B589-914E-91B3-6404A4DB2038}"/>
              </a:ext>
            </a:extLst>
          </p:cNvPr>
          <p:cNvSpPr>
            <a:spLocks noGrp="1"/>
          </p:cNvSpPr>
          <p:nvPr>
            <p:ph type="body" sz="quarter" idx="23" hasCustomPrompt="1"/>
          </p:nvPr>
        </p:nvSpPr>
        <p:spPr>
          <a:xfrm>
            <a:off x="27099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8" name="Rectangle 47">
            <a:extLst>
              <a:ext uri="{FF2B5EF4-FFF2-40B4-BE49-F238E27FC236}">
                <a16:creationId xmlns:a16="http://schemas.microsoft.com/office/drawing/2014/main" id="{7810A38C-2545-5D4D-8A68-99993FAF1207}"/>
              </a:ext>
            </a:extLst>
          </p:cNvPr>
          <p:cNvSpPr/>
          <p:nvPr userDrawn="1"/>
        </p:nvSpPr>
        <p:spPr>
          <a:xfrm>
            <a:off x="30146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9" name="Rectangle 48">
            <a:extLst>
              <a:ext uri="{FF2B5EF4-FFF2-40B4-BE49-F238E27FC236}">
                <a16:creationId xmlns:a16="http://schemas.microsoft.com/office/drawing/2014/main" id="{89159CFE-01E6-5A4D-8E07-73AAF321C33A}"/>
              </a:ext>
            </a:extLst>
          </p:cNvPr>
          <p:cNvSpPr/>
          <p:nvPr userDrawn="1"/>
        </p:nvSpPr>
        <p:spPr>
          <a:xfrm>
            <a:off x="3371443"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50" name="Picture Placeholder 6">
            <a:extLst>
              <a:ext uri="{FF2B5EF4-FFF2-40B4-BE49-F238E27FC236}">
                <a16:creationId xmlns:a16="http://schemas.microsoft.com/office/drawing/2014/main" id="{27BC996D-D8B1-4E4C-B4E5-3215D372FE88}"/>
              </a:ext>
            </a:extLst>
          </p:cNvPr>
          <p:cNvSpPr>
            <a:spLocks noGrp="1"/>
          </p:cNvSpPr>
          <p:nvPr>
            <p:ph type="pic" sz="quarter" idx="24"/>
          </p:nvPr>
        </p:nvSpPr>
        <p:spPr>
          <a:xfrm>
            <a:off x="3200400" y="3810000"/>
            <a:ext cx="1620000" cy="1620000"/>
          </a:xfrm>
          <a:prstGeom prst="ellipse">
            <a:avLst/>
          </a:prstGeom>
        </p:spPr>
        <p:txBody>
          <a:bodyPr/>
          <a:lstStyle/>
          <a:p>
            <a:r>
              <a:rPr lang="en-US" dirty="0"/>
              <a:t>Click icon to add picture</a:t>
            </a:r>
            <a:endParaRPr lang="en-DE"/>
          </a:p>
        </p:txBody>
      </p:sp>
    </p:spTree>
    <p:extLst>
      <p:ext uri="{BB962C8B-B14F-4D97-AF65-F5344CB8AC3E}">
        <p14:creationId xmlns:p14="http://schemas.microsoft.com/office/powerpoint/2010/main" val="3710712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s - Red">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C977C1-4183-4C43-AE4D-22E68759CCBF}"/>
              </a:ext>
            </a:extLst>
          </p:cNvPr>
          <p:cNvSpPr/>
          <p:nvPr userDrawn="1"/>
        </p:nvSpPr>
        <p:spPr>
          <a:xfrm>
            <a:off x="9469120" y="2997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accent4"/>
                </a:solidFill>
              </a:rPr>
              <a:t>SESSION SPEAKERS</a:t>
            </a:r>
          </a:p>
        </p:txBody>
      </p:sp>
      <p:sp>
        <p:nvSpPr>
          <p:cNvPr id="31" name="Text Placeholder 33">
            <a:extLst>
              <a:ext uri="{FF2B5EF4-FFF2-40B4-BE49-F238E27FC236}">
                <a16:creationId xmlns:a16="http://schemas.microsoft.com/office/drawing/2014/main" id="{ABA6645B-7139-6648-AA37-2E640D96A630}"/>
              </a:ext>
            </a:extLst>
          </p:cNvPr>
          <p:cNvSpPr>
            <a:spLocks noGrp="1"/>
          </p:cNvSpPr>
          <p:nvPr>
            <p:ph type="body" sz="quarter" idx="13" hasCustomPrompt="1"/>
          </p:nvPr>
        </p:nvSpPr>
        <p:spPr>
          <a:xfrm>
            <a:off x="83820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2" name="Rectangle 31">
            <a:extLst>
              <a:ext uri="{FF2B5EF4-FFF2-40B4-BE49-F238E27FC236}">
                <a16:creationId xmlns:a16="http://schemas.microsoft.com/office/drawing/2014/main" id="{CC3AF15F-0562-7F45-B691-57102C558CCE}"/>
              </a:ext>
            </a:extLst>
          </p:cNvPr>
          <p:cNvSpPr/>
          <p:nvPr userDrawn="1"/>
        </p:nvSpPr>
        <p:spPr>
          <a:xfrm>
            <a:off x="114292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3" name="Rectangle 32">
            <a:extLst>
              <a:ext uri="{FF2B5EF4-FFF2-40B4-BE49-F238E27FC236}">
                <a16:creationId xmlns:a16="http://schemas.microsoft.com/office/drawing/2014/main" id="{91CE97F1-0DB4-CD49-B771-72337A9E6F4C}"/>
              </a:ext>
            </a:extLst>
          </p:cNvPr>
          <p:cNvSpPr/>
          <p:nvPr userDrawn="1"/>
        </p:nvSpPr>
        <p:spPr>
          <a:xfrm>
            <a:off x="1499725"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3" name="Picture Placeholder 6">
            <a:extLst>
              <a:ext uri="{FF2B5EF4-FFF2-40B4-BE49-F238E27FC236}">
                <a16:creationId xmlns:a16="http://schemas.microsoft.com/office/drawing/2014/main" id="{9EDBD8AF-2925-634F-B9B6-C193418313E1}"/>
              </a:ext>
            </a:extLst>
          </p:cNvPr>
          <p:cNvSpPr>
            <a:spLocks noGrp="1"/>
          </p:cNvSpPr>
          <p:nvPr>
            <p:ph type="pic" sz="quarter" idx="16"/>
          </p:nvPr>
        </p:nvSpPr>
        <p:spPr>
          <a:xfrm>
            <a:off x="1328680" y="1280478"/>
            <a:ext cx="1620000" cy="1620000"/>
          </a:xfrm>
          <a:prstGeom prst="ellipse">
            <a:avLst/>
          </a:prstGeom>
        </p:spPr>
        <p:txBody>
          <a:bodyPr/>
          <a:lstStyle/>
          <a:p>
            <a:r>
              <a:rPr lang="en-US" dirty="0"/>
              <a:t>Click icon to add picture</a:t>
            </a:r>
            <a:endParaRPr lang="en-DE"/>
          </a:p>
        </p:txBody>
      </p:sp>
      <p:sp>
        <p:nvSpPr>
          <p:cNvPr id="26" name="Text Placeholder 33">
            <a:extLst>
              <a:ext uri="{FF2B5EF4-FFF2-40B4-BE49-F238E27FC236}">
                <a16:creationId xmlns:a16="http://schemas.microsoft.com/office/drawing/2014/main" id="{8B375374-F5DB-4640-B6C4-5B334DB1FF8F}"/>
              </a:ext>
            </a:extLst>
          </p:cNvPr>
          <p:cNvSpPr>
            <a:spLocks noGrp="1"/>
          </p:cNvSpPr>
          <p:nvPr>
            <p:ph type="body" sz="quarter" idx="17" hasCustomPrompt="1"/>
          </p:nvPr>
        </p:nvSpPr>
        <p:spPr>
          <a:xfrm>
            <a:off x="476224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27" name="Rectangle 26">
            <a:extLst>
              <a:ext uri="{FF2B5EF4-FFF2-40B4-BE49-F238E27FC236}">
                <a16:creationId xmlns:a16="http://schemas.microsoft.com/office/drawing/2014/main" id="{34011C4D-5DA9-B642-8DE4-D47F54B3B187}"/>
              </a:ext>
            </a:extLst>
          </p:cNvPr>
          <p:cNvSpPr/>
          <p:nvPr userDrawn="1"/>
        </p:nvSpPr>
        <p:spPr>
          <a:xfrm>
            <a:off x="506696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28" name="Rectangle 27">
            <a:extLst>
              <a:ext uri="{FF2B5EF4-FFF2-40B4-BE49-F238E27FC236}">
                <a16:creationId xmlns:a16="http://schemas.microsoft.com/office/drawing/2014/main" id="{21388368-1B2B-294A-B49D-A68A3C198EED}"/>
              </a:ext>
            </a:extLst>
          </p:cNvPr>
          <p:cNvSpPr/>
          <p:nvPr userDrawn="1"/>
        </p:nvSpPr>
        <p:spPr>
          <a:xfrm>
            <a:off x="5423763"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9" name="Picture Placeholder 6">
            <a:extLst>
              <a:ext uri="{FF2B5EF4-FFF2-40B4-BE49-F238E27FC236}">
                <a16:creationId xmlns:a16="http://schemas.microsoft.com/office/drawing/2014/main" id="{B7A4277C-4494-E14C-9827-8ACACAA61070}"/>
              </a:ext>
            </a:extLst>
          </p:cNvPr>
          <p:cNvSpPr>
            <a:spLocks noGrp="1"/>
          </p:cNvSpPr>
          <p:nvPr>
            <p:ph type="pic" sz="quarter" idx="18"/>
          </p:nvPr>
        </p:nvSpPr>
        <p:spPr>
          <a:xfrm>
            <a:off x="5274440" y="1280478"/>
            <a:ext cx="1620000" cy="1620000"/>
          </a:xfrm>
          <a:prstGeom prst="ellipse">
            <a:avLst/>
          </a:prstGeom>
        </p:spPr>
        <p:txBody>
          <a:bodyPr/>
          <a:lstStyle/>
          <a:p>
            <a:r>
              <a:rPr lang="en-US" dirty="0"/>
              <a:t>Click icon to add picture</a:t>
            </a:r>
            <a:endParaRPr lang="en-DE"/>
          </a:p>
        </p:txBody>
      </p:sp>
      <p:sp>
        <p:nvSpPr>
          <p:cNvPr id="30" name="Text Placeholder 33">
            <a:extLst>
              <a:ext uri="{FF2B5EF4-FFF2-40B4-BE49-F238E27FC236}">
                <a16:creationId xmlns:a16="http://schemas.microsoft.com/office/drawing/2014/main" id="{70017D2F-B158-934F-BAD2-E3F605F9385F}"/>
              </a:ext>
            </a:extLst>
          </p:cNvPr>
          <p:cNvSpPr>
            <a:spLocks noGrp="1"/>
          </p:cNvSpPr>
          <p:nvPr>
            <p:ph type="body" sz="quarter" idx="19" hasCustomPrompt="1"/>
          </p:nvPr>
        </p:nvSpPr>
        <p:spPr>
          <a:xfrm>
            <a:off x="872972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4" name="Rectangle 33">
            <a:extLst>
              <a:ext uri="{FF2B5EF4-FFF2-40B4-BE49-F238E27FC236}">
                <a16:creationId xmlns:a16="http://schemas.microsoft.com/office/drawing/2014/main" id="{32092CEB-67A8-F44A-A09B-7E0D6CC0C6B8}"/>
              </a:ext>
            </a:extLst>
          </p:cNvPr>
          <p:cNvSpPr/>
          <p:nvPr userDrawn="1"/>
        </p:nvSpPr>
        <p:spPr>
          <a:xfrm>
            <a:off x="903444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5" name="Rectangle 34">
            <a:extLst>
              <a:ext uri="{FF2B5EF4-FFF2-40B4-BE49-F238E27FC236}">
                <a16:creationId xmlns:a16="http://schemas.microsoft.com/office/drawing/2014/main" id="{C391BBEF-317B-3546-A7FF-9966D8069F67}"/>
              </a:ext>
            </a:extLst>
          </p:cNvPr>
          <p:cNvSpPr/>
          <p:nvPr userDrawn="1"/>
        </p:nvSpPr>
        <p:spPr>
          <a:xfrm>
            <a:off x="9391244"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36" name="Picture Placeholder 6">
            <a:extLst>
              <a:ext uri="{FF2B5EF4-FFF2-40B4-BE49-F238E27FC236}">
                <a16:creationId xmlns:a16="http://schemas.microsoft.com/office/drawing/2014/main" id="{79BA3EA9-E014-8F4F-93CE-ED86B678B779}"/>
              </a:ext>
            </a:extLst>
          </p:cNvPr>
          <p:cNvSpPr>
            <a:spLocks noGrp="1"/>
          </p:cNvSpPr>
          <p:nvPr>
            <p:ph type="pic" sz="quarter" idx="20"/>
          </p:nvPr>
        </p:nvSpPr>
        <p:spPr>
          <a:xfrm>
            <a:off x="9220200" y="1280478"/>
            <a:ext cx="1620000" cy="1620000"/>
          </a:xfrm>
          <a:prstGeom prst="ellipse">
            <a:avLst/>
          </a:prstGeom>
        </p:spPr>
        <p:txBody>
          <a:bodyPr/>
          <a:lstStyle/>
          <a:p>
            <a:r>
              <a:rPr lang="en-US" dirty="0"/>
              <a:t>Click icon to add picture</a:t>
            </a:r>
            <a:endParaRPr lang="en-DE"/>
          </a:p>
        </p:txBody>
      </p:sp>
      <p:sp>
        <p:nvSpPr>
          <p:cNvPr id="43" name="Text Placeholder 33">
            <a:extLst>
              <a:ext uri="{FF2B5EF4-FFF2-40B4-BE49-F238E27FC236}">
                <a16:creationId xmlns:a16="http://schemas.microsoft.com/office/drawing/2014/main" id="{67D5D07F-5CF5-794D-98F0-2335A1DD1480}"/>
              </a:ext>
            </a:extLst>
          </p:cNvPr>
          <p:cNvSpPr>
            <a:spLocks noGrp="1"/>
          </p:cNvSpPr>
          <p:nvPr>
            <p:ph type="body" sz="quarter" idx="21" hasCustomPrompt="1"/>
          </p:nvPr>
        </p:nvSpPr>
        <p:spPr>
          <a:xfrm>
            <a:off x="66723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4" name="Rectangle 43">
            <a:extLst>
              <a:ext uri="{FF2B5EF4-FFF2-40B4-BE49-F238E27FC236}">
                <a16:creationId xmlns:a16="http://schemas.microsoft.com/office/drawing/2014/main" id="{B0178043-A886-D64A-A262-A64BE604EA4F}"/>
              </a:ext>
            </a:extLst>
          </p:cNvPr>
          <p:cNvSpPr/>
          <p:nvPr userDrawn="1"/>
        </p:nvSpPr>
        <p:spPr>
          <a:xfrm>
            <a:off x="69770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5" name="Rectangle 44">
            <a:extLst>
              <a:ext uri="{FF2B5EF4-FFF2-40B4-BE49-F238E27FC236}">
                <a16:creationId xmlns:a16="http://schemas.microsoft.com/office/drawing/2014/main" id="{DF67D7CA-D9D1-1749-821A-396C8B0AE93D}"/>
              </a:ext>
            </a:extLst>
          </p:cNvPr>
          <p:cNvSpPr/>
          <p:nvPr userDrawn="1"/>
        </p:nvSpPr>
        <p:spPr>
          <a:xfrm>
            <a:off x="7333845"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46" name="Picture Placeholder 6">
            <a:extLst>
              <a:ext uri="{FF2B5EF4-FFF2-40B4-BE49-F238E27FC236}">
                <a16:creationId xmlns:a16="http://schemas.microsoft.com/office/drawing/2014/main" id="{78B9D763-774D-4040-858F-94754BE171C3}"/>
              </a:ext>
            </a:extLst>
          </p:cNvPr>
          <p:cNvSpPr>
            <a:spLocks noGrp="1"/>
          </p:cNvSpPr>
          <p:nvPr>
            <p:ph type="pic" sz="quarter" idx="22"/>
          </p:nvPr>
        </p:nvSpPr>
        <p:spPr>
          <a:xfrm>
            <a:off x="7162800" y="3810000"/>
            <a:ext cx="1620000" cy="1620000"/>
          </a:xfrm>
          <a:prstGeom prst="ellipse">
            <a:avLst/>
          </a:prstGeom>
        </p:spPr>
        <p:txBody>
          <a:bodyPr/>
          <a:lstStyle/>
          <a:p>
            <a:r>
              <a:rPr lang="en-US" dirty="0"/>
              <a:t>Click icon to add picture</a:t>
            </a:r>
            <a:endParaRPr lang="en-DE"/>
          </a:p>
        </p:txBody>
      </p:sp>
      <p:sp>
        <p:nvSpPr>
          <p:cNvPr id="47" name="Text Placeholder 33">
            <a:extLst>
              <a:ext uri="{FF2B5EF4-FFF2-40B4-BE49-F238E27FC236}">
                <a16:creationId xmlns:a16="http://schemas.microsoft.com/office/drawing/2014/main" id="{B3D8C376-B589-914E-91B3-6404A4DB2038}"/>
              </a:ext>
            </a:extLst>
          </p:cNvPr>
          <p:cNvSpPr>
            <a:spLocks noGrp="1"/>
          </p:cNvSpPr>
          <p:nvPr>
            <p:ph type="body" sz="quarter" idx="23" hasCustomPrompt="1"/>
          </p:nvPr>
        </p:nvSpPr>
        <p:spPr>
          <a:xfrm>
            <a:off x="27099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8" name="Rectangle 47">
            <a:extLst>
              <a:ext uri="{FF2B5EF4-FFF2-40B4-BE49-F238E27FC236}">
                <a16:creationId xmlns:a16="http://schemas.microsoft.com/office/drawing/2014/main" id="{7810A38C-2545-5D4D-8A68-99993FAF1207}"/>
              </a:ext>
            </a:extLst>
          </p:cNvPr>
          <p:cNvSpPr/>
          <p:nvPr userDrawn="1"/>
        </p:nvSpPr>
        <p:spPr>
          <a:xfrm>
            <a:off x="30146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9" name="Rectangle 48">
            <a:extLst>
              <a:ext uri="{FF2B5EF4-FFF2-40B4-BE49-F238E27FC236}">
                <a16:creationId xmlns:a16="http://schemas.microsoft.com/office/drawing/2014/main" id="{89159CFE-01E6-5A4D-8E07-73AAF321C33A}"/>
              </a:ext>
            </a:extLst>
          </p:cNvPr>
          <p:cNvSpPr/>
          <p:nvPr userDrawn="1"/>
        </p:nvSpPr>
        <p:spPr>
          <a:xfrm>
            <a:off x="3371443"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50" name="Picture Placeholder 6">
            <a:extLst>
              <a:ext uri="{FF2B5EF4-FFF2-40B4-BE49-F238E27FC236}">
                <a16:creationId xmlns:a16="http://schemas.microsoft.com/office/drawing/2014/main" id="{27BC996D-D8B1-4E4C-B4E5-3215D372FE88}"/>
              </a:ext>
            </a:extLst>
          </p:cNvPr>
          <p:cNvSpPr>
            <a:spLocks noGrp="1"/>
          </p:cNvSpPr>
          <p:nvPr>
            <p:ph type="pic" sz="quarter" idx="24"/>
          </p:nvPr>
        </p:nvSpPr>
        <p:spPr>
          <a:xfrm>
            <a:off x="3200400" y="3810000"/>
            <a:ext cx="1620000" cy="1620000"/>
          </a:xfrm>
          <a:prstGeom prst="ellipse">
            <a:avLst/>
          </a:prstGeom>
        </p:spPr>
        <p:txBody>
          <a:bodyPr/>
          <a:lstStyle/>
          <a:p>
            <a:r>
              <a:rPr lang="en-US" dirty="0"/>
              <a:t>Click icon to add picture</a:t>
            </a:r>
            <a:endParaRPr lang="en-DE"/>
          </a:p>
        </p:txBody>
      </p:sp>
    </p:spTree>
    <p:extLst>
      <p:ext uri="{BB962C8B-B14F-4D97-AF65-F5344CB8AC3E}">
        <p14:creationId xmlns:p14="http://schemas.microsoft.com/office/powerpoint/2010/main" val="2520666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s - Green">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C977C1-4183-4C43-AE4D-22E68759CCBF}"/>
              </a:ext>
            </a:extLst>
          </p:cNvPr>
          <p:cNvSpPr/>
          <p:nvPr userDrawn="1"/>
        </p:nvSpPr>
        <p:spPr>
          <a:xfrm>
            <a:off x="9469120" y="2997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accent1"/>
                </a:solidFill>
              </a:rPr>
              <a:t>SESSION SPEAKERS</a:t>
            </a:r>
          </a:p>
        </p:txBody>
      </p:sp>
      <p:sp>
        <p:nvSpPr>
          <p:cNvPr id="31" name="Text Placeholder 33">
            <a:extLst>
              <a:ext uri="{FF2B5EF4-FFF2-40B4-BE49-F238E27FC236}">
                <a16:creationId xmlns:a16="http://schemas.microsoft.com/office/drawing/2014/main" id="{ABA6645B-7139-6648-AA37-2E640D96A630}"/>
              </a:ext>
            </a:extLst>
          </p:cNvPr>
          <p:cNvSpPr>
            <a:spLocks noGrp="1"/>
          </p:cNvSpPr>
          <p:nvPr>
            <p:ph type="body" sz="quarter" idx="13" hasCustomPrompt="1"/>
          </p:nvPr>
        </p:nvSpPr>
        <p:spPr>
          <a:xfrm>
            <a:off x="83820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2" name="Rectangle 31">
            <a:extLst>
              <a:ext uri="{FF2B5EF4-FFF2-40B4-BE49-F238E27FC236}">
                <a16:creationId xmlns:a16="http://schemas.microsoft.com/office/drawing/2014/main" id="{CC3AF15F-0562-7F45-B691-57102C558CCE}"/>
              </a:ext>
            </a:extLst>
          </p:cNvPr>
          <p:cNvSpPr/>
          <p:nvPr userDrawn="1"/>
        </p:nvSpPr>
        <p:spPr>
          <a:xfrm>
            <a:off x="114292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3" name="Rectangle 32">
            <a:extLst>
              <a:ext uri="{FF2B5EF4-FFF2-40B4-BE49-F238E27FC236}">
                <a16:creationId xmlns:a16="http://schemas.microsoft.com/office/drawing/2014/main" id="{91CE97F1-0DB4-CD49-B771-72337A9E6F4C}"/>
              </a:ext>
            </a:extLst>
          </p:cNvPr>
          <p:cNvSpPr/>
          <p:nvPr userDrawn="1"/>
        </p:nvSpPr>
        <p:spPr>
          <a:xfrm>
            <a:off x="1499725"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3" name="Picture Placeholder 6">
            <a:extLst>
              <a:ext uri="{FF2B5EF4-FFF2-40B4-BE49-F238E27FC236}">
                <a16:creationId xmlns:a16="http://schemas.microsoft.com/office/drawing/2014/main" id="{9EDBD8AF-2925-634F-B9B6-C193418313E1}"/>
              </a:ext>
            </a:extLst>
          </p:cNvPr>
          <p:cNvSpPr>
            <a:spLocks noGrp="1"/>
          </p:cNvSpPr>
          <p:nvPr>
            <p:ph type="pic" sz="quarter" idx="16"/>
          </p:nvPr>
        </p:nvSpPr>
        <p:spPr>
          <a:xfrm>
            <a:off x="1328680" y="1280478"/>
            <a:ext cx="1620000" cy="1620000"/>
          </a:xfrm>
          <a:prstGeom prst="ellipse">
            <a:avLst/>
          </a:prstGeom>
        </p:spPr>
        <p:txBody>
          <a:bodyPr/>
          <a:lstStyle/>
          <a:p>
            <a:r>
              <a:rPr lang="en-US" dirty="0"/>
              <a:t>Click icon to add picture</a:t>
            </a:r>
            <a:endParaRPr lang="en-DE"/>
          </a:p>
        </p:txBody>
      </p:sp>
      <p:sp>
        <p:nvSpPr>
          <p:cNvPr id="26" name="Text Placeholder 33">
            <a:extLst>
              <a:ext uri="{FF2B5EF4-FFF2-40B4-BE49-F238E27FC236}">
                <a16:creationId xmlns:a16="http://schemas.microsoft.com/office/drawing/2014/main" id="{8B375374-F5DB-4640-B6C4-5B334DB1FF8F}"/>
              </a:ext>
            </a:extLst>
          </p:cNvPr>
          <p:cNvSpPr>
            <a:spLocks noGrp="1"/>
          </p:cNvSpPr>
          <p:nvPr>
            <p:ph type="body" sz="quarter" idx="17" hasCustomPrompt="1"/>
          </p:nvPr>
        </p:nvSpPr>
        <p:spPr>
          <a:xfrm>
            <a:off x="476224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27" name="Rectangle 26">
            <a:extLst>
              <a:ext uri="{FF2B5EF4-FFF2-40B4-BE49-F238E27FC236}">
                <a16:creationId xmlns:a16="http://schemas.microsoft.com/office/drawing/2014/main" id="{34011C4D-5DA9-B642-8DE4-D47F54B3B187}"/>
              </a:ext>
            </a:extLst>
          </p:cNvPr>
          <p:cNvSpPr/>
          <p:nvPr userDrawn="1"/>
        </p:nvSpPr>
        <p:spPr>
          <a:xfrm>
            <a:off x="506696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28" name="Rectangle 27">
            <a:extLst>
              <a:ext uri="{FF2B5EF4-FFF2-40B4-BE49-F238E27FC236}">
                <a16:creationId xmlns:a16="http://schemas.microsoft.com/office/drawing/2014/main" id="{21388368-1B2B-294A-B49D-A68A3C198EED}"/>
              </a:ext>
            </a:extLst>
          </p:cNvPr>
          <p:cNvSpPr/>
          <p:nvPr userDrawn="1"/>
        </p:nvSpPr>
        <p:spPr>
          <a:xfrm>
            <a:off x="5423763"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9" name="Picture Placeholder 6">
            <a:extLst>
              <a:ext uri="{FF2B5EF4-FFF2-40B4-BE49-F238E27FC236}">
                <a16:creationId xmlns:a16="http://schemas.microsoft.com/office/drawing/2014/main" id="{B7A4277C-4494-E14C-9827-8ACACAA61070}"/>
              </a:ext>
            </a:extLst>
          </p:cNvPr>
          <p:cNvSpPr>
            <a:spLocks noGrp="1"/>
          </p:cNvSpPr>
          <p:nvPr>
            <p:ph type="pic" sz="quarter" idx="18"/>
          </p:nvPr>
        </p:nvSpPr>
        <p:spPr>
          <a:xfrm>
            <a:off x="5274440" y="1280478"/>
            <a:ext cx="1620000" cy="1620000"/>
          </a:xfrm>
          <a:prstGeom prst="ellipse">
            <a:avLst/>
          </a:prstGeom>
        </p:spPr>
        <p:txBody>
          <a:bodyPr/>
          <a:lstStyle/>
          <a:p>
            <a:r>
              <a:rPr lang="en-US" dirty="0"/>
              <a:t>Click icon to add picture</a:t>
            </a:r>
            <a:endParaRPr lang="en-DE"/>
          </a:p>
        </p:txBody>
      </p:sp>
      <p:sp>
        <p:nvSpPr>
          <p:cNvPr id="30" name="Text Placeholder 33">
            <a:extLst>
              <a:ext uri="{FF2B5EF4-FFF2-40B4-BE49-F238E27FC236}">
                <a16:creationId xmlns:a16="http://schemas.microsoft.com/office/drawing/2014/main" id="{70017D2F-B158-934F-BAD2-E3F605F9385F}"/>
              </a:ext>
            </a:extLst>
          </p:cNvPr>
          <p:cNvSpPr>
            <a:spLocks noGrp="1"/>
          </p:cNvSpPr>
          <p:nvPr>
            <p:ph type="body" sz="quarter" idx="19" hasCustomPrompt="1"/>
          </p:nvPr>
        </p:nvSpPr>
        <p:spPr>
          <a:xfrm>
            <a:off x="872972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4" name="Rectangle 33">
            <a:extLst>
              <a:ext uri="{FF2B5EF4-FFF2-40B4-BE49-F238E27FC236}">
                <a16:creationId xmlns:a16="http://schemas.microsoft.com/office/drawing/2014/main" id="{32092CEB-67A8-F44A-A09B-7E0D6CC0C6B8}"/>
              </a:ext>
            </a:extLst>
          </p:cNvPr>
          <p:cNvSpPr/>
          <p:nvPr userDrawn="1"/>
        </p:nvSpPr>
        <p:spPr>
          <a:xfrm>
            <a:off x="903444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5" name="Rectangle 34">
            <a:extLst>
              <a:ext uri="{FF2B5EF4-FFF2-40B4-BE49-F238E27FC236}">
                <a16:creationId xmlns:a16="http://schemas.microsoft.com/office/drawing/2014/main" id="{C391BBEF-317B-3546-A7FF-9966D8069F67}"/>
              </a:ext>
            </a:extLst>
          </p:cNvPr>
          <p:cNvSpPr/>
          <p:nvPr userDrawn="1"/>
        </p:nvSpPr>
        <p:spPr>
          <a:xfrm>
            <a:off x="9391244"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36" name="Picture Placeholder 6">
            <a:extLst>
              <a:ext uri="{FF2B5EF4-FFF2-40B4-BE49-F238E27FC236}">
                <a16:creationId xmlns:a16="http://schemas.microsoft.com/office/drawing/2014/main" id="{79BA3EA9-E014-8F4F-93CE-ED86B678B779}"/>
              </a:ext>
            </a:extLst>
          </p:cNvPr>
          <p:cNvSpPr>
            <a:spLocks noGrp="1"/>
          </p:cNvSpPr>
          <p:nvPr>
            <p:ph type="pic" sz="quarter" idx="20"/>
          </p:nvPr>
        </p:nvSpPr>
        <p:spPr>
          <a:xfrm>
            <a:off x="9220200" y="1280478"/>
            <a:ext cx="1620000" cy="1620000"/>
          </a:xfrm>
          <a:prstGeom prst="ellipse">
            <a:avLst/>
          </a:prstGeom>
        </p:spPr>
        <p:txBody>
          <a:bodyPr/>
          <a:lstStyle/>
          <a:p>
            <a:r>
              <a:rPr lang="en-US" dirty="0"/>
              <a:t>Click icon to add picture</a:t>
            </a:r>
            <a:endParaRPr lang="en-DE"/>
          </a:p>
        </p:txBody>
      </p:sp>
      <p:sp>
        <p:nvSpPr>
          <p:cNvPr id="43" name="Text Placeholder 33">
            <a:extLst>
              <a:ext uri="{FF2B5EF4-FFF2-40B4-BE49-F238E27FC236}">
                <a16:creationId xmlns:a16="http://schemas.microsoft.com/office/drawing/2014/main" id="{67D5D07F-5CF5-794D-98F0-2335A1DD1480}"/>
              </a:ext>
            </a:extLst>
          </p:cNvPr>
          <p:cNvSpPr>
            <a:spLocks noGrp="1"/>
          </p:cNvSpPr>
          <p:nvPr>
            <p:ph type="body" sz="quarter" idx="21" hasCustomPrompt="1"/>
          </p:nvPr>
        </p:nvSpPr>
        <p:spPr>
          <a:xfrm>
            <a:off x="66723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4" name="Rectangle 43">
            <a:extLst>
              <a:ext uri="{FF2B5EF4-FFF2-40B4-BE49-F238E27FC236}">
                <a16:creationId xmlns:a16="http://schemas.microsoft.com/office/drawing/2014/main" id="{B0178043-A886-D64A-A262-A64BE604EA4F}"/>
              </a:ext>
            </a:extLst>
          </p:cNvPr>
          <p:cNvSpPr/>
          <p:nvPr userDrawn="1"/>
        </p:nvSpPr>
        <p:spPr>
          <a:xfrm>
            <a:off x="69770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5" name="Rectangle 44">
            <a:extLst>
              <a:ext uri="{FF2B5EF4-FFF2-40B4-BE49-F238E27FC236}">
                <a16:creationId xmlns:a16="http://schemas.microsoft.com/office/drawing/2014/main" id="{DF67D7CA-D9D1-1749-821A-396C8B0AE93D}"/>
              </a:ext>
            </a:extLst>
          </p:cNvPr>
          <p:cNvSpPr/>
          <p:nvPr userDrawn="1"/>
        </p:nvSpPr>
        <p:spPr>
          <a:xfrm>
            <a:off x="7333845"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46" name="Picture Placeholder 6">
            <a:extLst>
              <a:ext uri="{FF2B5EF4-FFF2-40B4-BE49-F238E27FC236}">
                <a16:creationId xmlns:a16="http://schemas.microsoft.com/office/drawing/2014/main" id="{78B9D763-774D-4040-858F-94754BE171C3}"/>
              </a:ext>
            </a:extLst>
          </p:cNvPr>
          <p:cNvSpPr>
            <a:spLocks noGrp="1"/>
          </p:cNvSpPr>
          <p:nvPr>
            <p:ph type="pic" sz="quarter" idx="22"/>
          </p:nvPr>
        </p:nvSpPr>
        <p:spPr>
          <a:xfrm>
            <a:off x="7162800" y="3810000"/>
            <a:ext cx="1620000" cy="1620000"/>
          </a:xfrm>
          <a:prstGeom prst="ellipse">
            <a:avLst/>
          </a:prstGeom>
        </p:spPr>
        <p:txBody>
          <a:bodyPr/>
          <a:lstStyle/>
          <a:p>
            <a:r>
              <a:rPr lang="en-US" dirty="0"/>
              <a:t>Click icon to add picture</a:t>
            </a:r>
            <a:endParaRPr lang="en-DE"/>
          </a:p>
        </p:txBody>
      </p:sp>
      <p:sp>
        <p:nvSpPr>
          <p:cNvPr id="47" name="Text Placeholder 33">
            <a:extLst>
              <a:ext uri="{FF2B5EF4-FFF2-40B4-BE49-F238E27FC236}">
                <a16:creationId xmlns:a16="http://schemas.microsoft.com/office/drawing/2014/main" id="{B3D8C376-B589-914E-91B3-6404A4DB2038}"/>
              </a:ext>
            </a:extLst>
          </p:cNvPr>
          <p:cNvSpPr>
            <a:spLocks noGrp="1"/>
          </p:cNvSpPr>
          <p:nvPr>
            <p:ph type="body" sz="quarter" idx="23" hasCustomPrompt="1"/>
          </p:nvPr>
        </p:nvSpPr>
        <p:spPr>
          <a:xfrm>
            <a:off x="27099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8" name="Rectangle 47">
            <a:extLst>
              <a:ext uri="{FF2B5EF4-FFF2-40B4-BE49-F238E27FC236}">
                <a16:creationId xmlns:a16="http://schemas.microsoft.com/office/drawing/2014/main" id="{7810A38C-2545-5D4D-8A68-99993FAF1207}"/>
              </a:ext>
            </a:extLst>
          </p:cNvPr>
          <p:cNvSpPr/>
          <p:nvPr userDrawn="1"/>
        </p:nvSpPr>
        <p:spPr>
          <a:xfrm>
            <a:off x="30146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9" name="Rectangle 48">
            <a:extLst>
              <a:ext uri="{FF2B5EF4-FFF2-40B4-BE49-F238E27FC236}">
                <a16:creationId xmlns:a16="http://schemas.microsoft.com/office/drawing/2014/main" id="{89159CFE-01E6-5A4D-8E07-73AAF321C33A}"/>
              </a:ext>
            </a:extLst>
          </p:cNvPr>
          <p:cNvSpPr/>
          <p:nvPr userDrawn="1"/>
        </p:nvSpPr>
        <p:spPr>
          <a:xfrm>
            <a:off x="3371443"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50" name="Picture Placeholder 6">
            <a:extLst>
              <a:ext uri="{FF2B5EF4-FFF2-40B4-BE49-F238E27FC236}">
                <a16:creationId xmlns:a16="http://schemas.microsoft.com/office/drawing/2014/main" id="{27BC996D-D8B1-4E4C-B4E5-3215D372FE88}"/>
              </a:ext>
            </a:extLst>
          </p:cNvPr>
          <p:cNvSpPr>
            <a:spLocks noGrp="1"/>
          </p:cNvSpPr>
          <p:nvPr>
            <p:ph type="pic" sz="quarter" idx="24"/>
          </p:nvPr>
        </p:nvSpPr>
        <p:spPr>
          <a:xfrm>
            <a:off x="3200400" y="3810000"/>
            <a:ext cx="1620000" cy="1620000"/>
          </a:xfrm>
          <a:prstGeom prst="ellipse">
            <a:avLst/>
          </a:prstGeom>
        </p:spPr>
        <p:txBody>
          <a:bodyPr/>
          <a:lstStyle/>
          <a:p>
            <a:r>
              <a:rPr lang="en-US" dirty="0"/>
              <a:t>Click icon to add picture</a:t>
            </a:r>
            <a:endParaRPr lang="en-DE"/>
          </a:p>
        </p:txBody>
      </p:sp>
    </p:spTree>
    <p:extLst>
      <p:ext uri="{BB962C8B-B14F-4D97-AF65-F5344CB8AC3E}">
        <p14:creationId xmlns:p14="http://schemas.microsoft.com/office/powerpoint/2010/main" val="2147121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s - Purple">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C977C1-4183-4C43-AE4D-22E68759CCBF}"/>
              </a:ext>
            </a:extLst>
          </p:cNvPr>
          <p:cNvSpPr/>
          <p:nvPr userDrawn="1"/>
        </p:nvSpPr>
        <p:spPr>
          <a:xfrm>
            <a:off x="9469120" y="2997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accent3"/>
                </a:solidFill>
              </a:rPr>
              <a:t>SESSION SPEAKERS</a:t>
            </a:r>
          </a:p>
        </p:txBody>
      </p:sp>
      <p:sp>
        <p:nvSpPr>
          <p:cNvPr id="31" name="Text Placeholder 33">
            <a:extLst>
              <a:ext uri="{FF2B5EF4-FFF2-40B4-BE49-F238E27FC236}">
                <a16:creationId xmlns:a16="http://schemas.microsoft.com/office/drawing/2014/main" id="{ABA6645B-7139-6648-AA37-2E640D96A630}"/>
              </a:ext>
            </a:extLst>
          </p:cNvPr>
          <p:cNvSpPr>
            <a:spLocks noGrp="1"/>
          </p:cNvSpPr>
          <p:nvPr>
            <p:ph type="body" sz="quarter" idx="13" hasCustomPrompt="1"/>
          </p:nvPr>
        </p:nvSpPr>
        <p:spPr>
          <a:xfrm>
            <a:off x="83820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2" name="Rectangle 31">
            <a:extLst>
              <a:ext uri="{FF2B5EF4-FFF2-40B4-BE49-F238E27FC236}">
                <a16:creationId xmlns:a16="http://schemas.microsoft.com/office/drawing/2014/main" id="{CC3AF15F-0562-7F45-B691-57102C558CCE}"/>
              </a:ext>
            </a:extLst>
          </p:cNvPr>
          <p:cNvSpPr/>
          <p:nvPr userDrawn="1"/>
        </p:nvSpPr>
        <p:spPr>
          <a:xfrm>
            <a:off x="114292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3" name="Rectangle 32">
            <a:extLst>
              <a:ext uri="{FF2B5EF4-FFF2-40B4-BE49-F238E27FC236}">
                <a16:creationId xmlns:a16="http://schemas.microsoft.com/office/drawing/2014/main" id="{91CE97F1-0DB4-CD49-B771-72337A9E6F4C}"/>
              </a:ext>
            </a:extLst>
          </p:cNvPr>
          <p:cNvSpPr/>
          <p:nvPr userDrawn="1"/>
        </p:nvSpPr>
        <p:spPr>
          <a:xfrm>
            <a:off x="1499725"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3" name="Picture Placeholder 6">
            <a:extLst>
              <a:ext uri="{FF2B5EF4-FFF2-40B4-BE49-F238E27FC236}">
                <a16:creationId xmlns:a16="http://schemas.microsoft.com/office/drawing/2014/main" id="{9EDBD8AF-2925-634F-B9B6-C193418313E1}"/>
              </a:ext>
            </a:extLst>
          </p:cNvPr>
          <p:cNvSpPr>
            <a:spLocks noGrp="1"/>
          </p:cNvSpPr>
          <p:nvPr>
            <p:ph type="pic" sz="quarter" idx="16"/>
          </p:nvPr>
        </p:nvSpPr>
        <p:spPr>
          <a:xfrm>
            <a:off x="1328680" y="1280478"/>
            <a:ext cx="1620000" cy="1620000"/>
          </a:xfrm>
          <a:prstGeom prst="ellipse">
            <a:avLst/>
          </a:prstGeom>
        </p:spPr>
        <p:txBody>
          <a:bodyPr/>
          <a:lstStyle/>
          <a:p>
            <a:r>
              <a:rPr lang="en-US" dirty="0"/>
              <a:t>Click icon to add picture</a:t>
            </a:r>
            <a:endParaRPr lang="en-DE"/>
          </a:p>
        </p:txBody>
      </p:sp>
      <p:sp>
        <p:nvSpPr>
          <p:cNvPr id="26" name="Text Placeholder 33">
            <a:extLst>
              <a:ext uri="{FF2B5EF4-FFF2-40B4-BE49-F238E27FC236}">
                <a16:creationId xmlns:a16="http://schemas.microsoft.com/office/drawing/2014/main" id="{8B375374-F5DB-4640-B6C4-5B334DB1FF8F}"/>
              </a:ext>
            </a:extLst>
          </p:cNvPr>
          <p:cNvSpPr>
            <a:spLocks noGrp="1"/>
          </p:cNvSpPr>
          <p:nvPr>
            <p:ph type="body" sz="quarter" idx="17" hasCustomPrompt="1"/>
          </p:nvPr>
        </p:nvSpPr>
        <p:spPr>
          <a:xfrm>
            <a:off x="476224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27" name="Rectangle 26">
            <a:extLst>
              <a:ext uri="{FF2B5EF4-FFF2-40B4-BE49-F238E27FC236}">
                <a16:creationId xmlns:a16="http://schemas.microsoft.com/office/drawing/2014/main" id="{34011C4D-5DA9-B642-8DE4-D47F54B3B187}"/>
              </a:ext>
            </a:extLst>
          </p:cNvPr>
          <p:cNvSpPr/>
          <p:nvPr userDrawn="1"/>
        </p:nvSpPr>
        <p:spPr>
          <a:xfrm>
            <a:off x="506696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28" name="Rectangle 27">
            <a:extLst>
              <a:ext uri="{FF2B5EF4-FFF2-40B4-BE49-F238E27FC236}">
                <a16:creationId xmlns:a16="http://schemas.microsoft.com/office/drawing/2014/main" id="{21388368-1B2B-294A-B49D-A68A3C198EED}"/>
              </a:ext>
            </a:extLst>
          </p:cNvPr>
          <p:cNvSpPr/>
          <p:nvPr userDrawn="1"/>
        </p:nvSpPr>
        <p:spPr>
          <a:xfrm>
            <a:off x="5423763"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9" name="Picture Placeholder 6">
            <a:extLst>
              <a:ext uri="{FF2B5EF4-FFF2-40B4-BE49-F238E27FC236}">
                <a16:creationId xmlns:a16="http://schemas.microsoft.com/office/drawing/2014/main" id="{B7A4277C-4494-E14C-9827-8ACACAA61070}"/>
              </a:ext>
            </a:extLst>
          </p:cNvPr>
          <p:cNvSpPr>
            <a:spLocks noGrp="1"/>
          </p:cNvSpPr>
          <p:nvPr>
            <p:ph type="pic" sz="quarter" idx="18"/>
          </p:nvPr>
        </p:nvSpPr>
        <p:spPr>
          <a:xfrm>
            <a:off x="5274440" y="1280478"/>
            <a:ext cx="1620000" cy="1620000"/>
          </a:xfrm>
          <a:prstGeom prst="ellipse">
            <a:avLst/>
          </a:prstGeom>
        </p:spPr>
        <p:txBody>
          <a:bodyPr/>
          <a:lstStyle/>
          <a:p>
            <a:r>
              <a:rPr lang="en-US" dirty="0"/>
              <a:t>Click icon to add picture</a:t>
            </a:r>
            <a:endParaRPr lang="en-DE"/>
          </a:p>
        </p:txBody>
      </p:sp>
      <p:sp>
        <p:nvSpPr>
          <p:cNvPr id="30" name="Text Placeholder 33">
            <a:extLst>
              <a:ext uri="{FF2B5EF4-FFF2-40B4-BE49-F238E27FC236}">
                <a16:creationId xmlns:a16="http://schemas.microsoft.com/office/drawing/2014/main" id="{70017D2F-B158-934F-BAD2-E3F605F9385F}"/>
              </a:ext>
            </a:extLst>
          </p:cNvPr>
          <p:cNvSpPr>
            <a:spLocks noGrp="1"/>
          </p:cNvSpPr>
          <p:nvPr>
            <p:ph type="body" sz="quarter" idx="19" hasCustomPrompt="1"/>
          </p:nvPr>
        </p:nvSpPr>
        <p:spPr>
          <a:xfrm>
            <a:off x="872972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4" name="Rectangle 33">
            <a:extLst>
              <a:ext uri="{FF2B5EF4-FFF2-40B4-BE49-F238E27FC236}">
                <a16:creationId xmlns:a16="http://schemas.microsoft.com/office/drawing/2014/main" id="{32092CEB-67A8-F44A-A09B-7E0D6CC0C6B8}"/>
              </a:ext>
            </a:extLst>
          </p:cNvPr>
          <p:cNvSpPr/>
          <p:nvPr userDrawn="1"/>
        </p:nvSpPr>
        <p:spPr>
          <a:xfrm>
            <a:off x="903444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5" name="Rectangle 34">
            <a:extLst>
              <a:ext uri="{FF2B5EF4-FFF2-40B4-BE49-F238E27FC236}">
                <a16:creationId xmlns:a16="http://schemas.microsoft.com/office/drawing/2014/main" id="{C391BBEF-317B-3546-A7FF-9966D8069F67}"/>
              </a:ext>
            </a:extLst>
          </p:cNvPr>
          <p:cNvSpPr/>
          <p:nvPr userDrawn="1"/>
        </p:nvSpPr>
        <p:spPr>
          <a:xfrm>
            <a:off x="9391244"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36" name="Picture Placeholder 6">
            <a:extLst>
              <a:ext uri="{FF2B5EF4-FFF2-40B4-BE49-F238E27FC236}">
                <a16:creationId xmlns:a16="http://schemas.microsoft.com/office/drawing/2014/main" id="{79BA3EA9-E014-8F4F-93CE-ED86B678B779}"/>
              </a:ext>
            </a:extLst>
          </p:cNvPr>
          <p:cNvSpPr>
            <a:spLocks noGrp="1"/>
          </p:cNvSpPr>
          <p:nvPr>
            <p:ph type="pic" sz="quarter" idx="20"/>
          </p:nvPr>
        </p:nvSpPr>
        <p:spPr>
          <a:xfrm>
            <a:off x="9220200" y="1280478"/>
            <a:ext cx="1620000" cy="1620000"/>
          </a:xfrm>
          <a:prstGeom prst="ellipse">
            <a:avLst/>
          </a:prstGeom>
        </p:spPr>
        <p:txBody>
          <a:bodyPr/>
          <a:lstStyle/>
          <a:p>
            <a:r>
              <a:rPr lang="en-US" dirty="0"/>
              <a:t>Click icon to add picture</a:t>
            </a:r>
            <a:endParaRPr lang="en-DE"/>
          </a:p>
        </p:txBody>
      </p:sp>
      <p:sp>
        <p:nvSpPr>
          <p:cNvPr id="43" name="Text Placeholder 33">
            <a:extLst>
              <a:ext uri="{FF2B5EF4-FFF2-40B4-BE49-F238E27FC236}">
                <a16:creationId xmlns:a16="http://schemas.microsoft.com/office/drawing/2014/main" id="{67D5D07F-5CF5-794D-98F0-2335A1DD1480}"/>
              </a:ext>
            </a:extLst>
          </p:cNvPr>
          <p:cNvSpPr>
            <a:spLocks noGrp="1"/>
          </p:cNvSpPr>
          <p:nvPr>
            <p:ph type="body" sz="quarter" idx="21" hasCustomPrompt="1"/>
          </p:nvPr>
        </p:nvSpPr>
        <p:spPr>
          <a:xfrm>
            <a:off x="66723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4" name="Rectangle 43">
            <a:extLst>
              <a:ext uri="{FF2B5EF4-FFF2-40B4-BE49-F238E27FC236}">
                <a16:creationId xmlns:a16="http://schemas.microsoft.com/office/drawing/2014/main" id="{B0178043-A886-D64A-A262-A64BE604EA4F}"/>
              </a:ext>
            </a:extLst>
          </p:cNvPr>
          <p:cNvSpPr/>
          <p:nvPr userDrawn="1"/>
        </p:nvSpPr>
        <p:spPr>
          <a:xfrm>
            <a:off x="69770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5" name="Rectangle 44">
            <a:extLst>
              <a:ext uri="{FF2B5EF4-FFF2-40B4-BE49-F238E27FC236}">
                <a16:creationId xmlns:a16="http://schemas.microsoft.com/office/drawing/2014/main" id="{DF67D7CA-D9D1-1749-821A-396C8B0AE93D}"/>
              </a:ext>
            </a:extLst>
          </p:cNvPr>
          <p:cNvSpPr/>
          <p:nvPr userDrawn="1"/>
        </p:nvSpPr>
        <p:spPr>
          <a:xfrm>
            <a:off x="7333845"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46" name="Picture Placeholder 6">
            <a:extLst>
              <a:ext uri="{FF2B5EF4-FFF2-40B4-BE49-F238E27FC236}">
                <a16:creationId xmlns:a16="http://schemas.microsoft.com/office/drawing/2014/main" id="{78B9D763-774D-4040-858F-94754BE171C3}"/>
              </a:ext>
            </a:extLst>
          </p:cNvPr>
          <p:cNvSpPr>
            <a:spLocks noGrp="1"/>
          </p:cNvSpPr>
          <p:nvPr>
            <p:ph type="pic" sz="quarter" idx="22"/>
          </p:nvPr>
        </p:nvSpPr>
        <p:spPr>
          <a:xfrm>
            <a:off x="7162800" y="3810000"/>
            <a:ext cx="1620000" cy="1620000"/>
          </a:xfrm>
          <a:prstGeom prst="ellipse">
            <a:avLst/>
          </a:prstGeom>
        </p:spPr>
        <p:txBody>
          <a:bodyPr/>
          <a:lstStyle/>
          <a:p>
            <a:r>
              <a:rPr lang="en-US" dirty="0"/>
              <a:t>Click icon to add picture</a:t>
            </a:r>
            <a:endParaRPr lang="en-DE"/>
          </a:p>
        </p:txBody>
      </p:sp>
      <p:sp>
        <p:nvSpPr>
          <p:cNvPr id="47" name="Text Placeholder 33">
            <a:extLst>
              <a:ext uri="{FF2B5EF4-FFF2-40B4-BE49-F238E27FC236}">
                <a16:creationId xmlns:a16="http://schemas.microsoft.com/office/drawing/2014/main" id="{B3D8C376-B589-914E-91B3-6404A4DB2038}"/>
              </a:ext>
            </a:extLst>
          </p:cNvPr>
          <p:cNvSpPr>
            <a:spLocks noGrp="1"/>
          </p:cNvSpPr>
          <p:nvPr>
            <p:ph type="body" sz="quarter" idx="23" hasCustomPrompt="1"/>
          </p:nvPr>
        </p:nvSpPr>
        <p:spPr>
          <a:xfrm>
            <a:off x="27099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8" name="Rectangle 47">
            <a:extLst>
              <a:ext uri="{FF2B5EF4-FFF2-40B4-BE49-F238E27FC236}">
                <a16:creationId xmlns:a16="http://schemas.microsoft.com/office/drawing/2014/main" id="{7810A38C-2545-5D4D-8A68-99993FAF1207}"/>
              </a:ext>
            </a:extLst>
          </p:cNvPr>
          <p:cNvSpPr/>
          <p:nvPr userDrawn="1"/>
        </p:nvSpPr>
        <p:spPr>
          <a:xfrm>
            <a:off x="30146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9" name="Rectangle 48">
            <a:extLst>
              <a:ext uri="{FF2B5EF4-FFF2-40B4-BE49-F238E27FC236}">
                <a16:creationId xmlns:a16="http://schemas.microsoft.com/office/drawing/2014/main" id="{89159CFE-01E6-5A4D-8E07-73AAF321C33A}"/>
              </a:ext>
            </a:extLst>
          </p:cNvPr>
          <p:cNvSpPr/>
          <p:nvPr userDrawn="1"/>
        </p:nvSpPr>
        <p:spPr>
          <a:xfrm>
            <a:off x="3371443"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50" name="Picture Placeholder 6">
            <a:extLst>
              <a:ext uri="{FF2B5EF4-FFF2-40B4-BE49-F238E27FC236}">
                <a16:creationId xmlns:a16="http://schemas.microsoft.com/office/drawing/2014/main" id="{27BC996D-D8B1-4E4C-B4E5-3215D372FE88}"/>
              </a:ext>
            </a:extLst>
          </p:cNvPr>
          <p:cNvSpPr>
            <a:spLocks noGrp="1"/>
          </p:cNvSpPr>
          <p:nvPr>
            <p:ph type="pic" sz="quarter" idx="24"/>
          </p:nvPr>
        </p:nvSpPr>
        <p:spPr>
          <a:xfrm>
            <a:off x="3200400" y="3810000"/>
            <a:ext cx="1620000" cy="1620000"/>
          </a:xfrm>
          <a:prstGeom prst="ellipse">
            <a:avLst/>
          </a:prstGeom>
        </p:spPr>
        <p:txBody>
          <a:bodyPr/>
          <a:lstStyle/>
          <a:p>
            <a:r>
              <a:rPr lang="en-US" dirty="0"/>
              <a:t>Click icon to add picture</a:t>
            </a:r>
            <a:endParaRPr lang="en-DE"/>
          </a:p>
        </p:txBody>
      </p:sp>
    </p:spTree>
    <p:extLst>
      <p:ext uri="{BB962C8B-B14F-4D97-AF65-F5344CB8AC3E}">
        <p14:creationId xmlns:p14="http://schemas.microsoft.com/office/powerpoint/2010/main" val="1486793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s - Orange">
    <p:bg>
      <p:bgPr>
        <a:solidFill>
          <a:schemeClr val="accent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C977C1-4183-4C43-AE4D-22E68759CCBF}"/>
              </a:ext>
            </a:extLst>
          </p:cNvPr>
          <p:cNvSpPr/>
          <p:nvPr userDrawn="1"/>
        </p:nvSpPr>
        <p:spPr>
          <a:xfrm>
            <a:off x="9469120" y="2997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accent2"/>
                </a:solidFill>
              </a:rPr>
              <a:t>SESSION SPEAKERS</a:t>
            </a:r>
          </a:p>
        </p:txBody>
      </p:sp>
      <p:sp>
        <p:nvSpPr>
          <p:cNvPr id="31" name="Text Placeholder 33">
            <a:extLst>
              <a:ext uri="{FF2B5EF4-FFF2-40B4-BE49-F238E27FC236}">
                <a16:creationId xmlns:a16="http://schemas.microsoft.com/office/drawing/2014/main" id="{ABA6645B-7139-6648-AA37-2E640D96A630}"/>
              </a:ext>
            </a:extLst>
          </p:cNvPr>
          <p:cNvSpPr>
            <a:spLocks noGrp="1"/>
          </p:cNvSpPr>
          <p:nvPr>
            <p:ph type="body" sz="quarter" idx="13" hasCustomPrompt="1"/>
          </p:nvPr>
        </p:nvSpPr>
        <p:spPr>
          <a:xfrm>
            <a:off x="83820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2" name="Rectangle 31">
            <a:extLst>
              <a:ext uri="{FF2B5EF4-FFF2-40B4-BE49-F238E27FC236}">
                <a16:creationId xmlns:a16="http://schemas.microsoft.com/office/drawing/2014/main" id="{CC3AF15F-0562-7F45-B691-57102C558CCE}"/>
              </a:ext>
            </a:extLst>
          </p:cNvPr>
          <p:cNvSpPr/>
          <p:nvPr userDrawn="1"/>
        </p:nvSpPr>
        <p:spPr>
          <a:xfrm>
            <a:off x="114292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3" name="Rectangle 32">
            <a:extLst>
              <a:ext uri="{FF2B5EF4-FFF2-40B4-BE49-F238E27FC236}">
                <a16:creationId xmlns:a16="http://schemas.microsoft.com/office/drawing/2014/main" id="{91CE97F1-0DB4-CD49-B771-72337A9E6F4C}"/>
              </a:ext>
            </a:extLst>
          </p:cNvPr>
          <p:cNvSpPr/>
          <p:nvPr userDrawn="1"/>
        </p:nvSpPr>
        <p:spPr>
          <a:xfrm>
            <a:off x="1499725"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3" name="Picture Placeholder 6">
            <a:extLst>
              <a:ext uri="{FF2B5EF4-FFF2-40B4-BE49-F238E27FC236}">
                <a16:creationId xmlns:a16="http://schemas.microsoft.com/office/drawing/2014/main" id="{9EDBD8AF-2925-634F-B9B6-C193418313E1}"/>
              </a:ext>
            </a:extLst>
          </p:cNvPr>
          <p:cNvSpPr>
            <a:spLocks noGrp="1"/>
          </p:cNvSpPr>
          <p:nvPr>
            <p:ph type="pic" sz="quarter" idx="16"/>
          </p:nvPr>
        </p:nvSpPr>
        <p:spPr>
          <a:xfrm>
            <a:off x="1328680" y="1280478"/>
            <a:ext cx="1620000" cy="1620000"/>
          </a:xfrm>
          <a:prstGeom prst="ellipse">
            <a:avLst/>
          </a:prstGeom>
        </p:spPr>
        <p:txBody>
          <a:bodyPr/>
          <a:lstStyle/>
          <a:p>
            <a:r>
              <a:rPr lang="en-US" dirty="0"/>
              <a:t>Click icon to add picture</a:t>
            </a:r>
            <a:endParaRPr lang="en-DE"/>
          </a:p>
        </p:txBody>
      </p:sp>
      <p:sp>
        <p:nvSpPr>
          <p:cNvPr id="26" name="Text Placeholder 33">
            <a:extLst>
              <a:ext uri="{FF2B5EF4-FFF2-40B4-BE49-F238E27FC236}">
                <a16:creationId xmlns:a16="http://schemas.microsoft.com/office/drawing/2014/main" id="{8B375374-F5DB-4640-B6C4-5B334DB1FF8F}"/>
              </a:ext>
            </a:extLst>
          </p:cNvPr>
          <p:cNvSpPr>
            <a:spLocks noGrp="1"/>
          </p:cNvSpPr>
          <p:nvPr>
            <p:ph type="body" sz="quarter" idx="17" hasCustomPrompt="1"/>
          </p:nvPr>
        </p:nvSpPr>
        <p:spPr>
          <a:xfrm>
            <a:off x="476224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27" name="Rectangle 26">
            <a:extLst>
              <a:ext uri="{FF2B5EF4-FFF2-40B4-BE49-F238E27FC236}">
                <a16:creationId xmlns:a16="http://schemas.microsoft.com/office/drawing/2014/main" id="{34011C4D-5DA9-B642-8DE4-D47F54B3B187}"/>
              </a:ext>
            </a:extLst>
          </p:cNvPr>
          <p:cNvSpPr/>
          <p:nvPr userDrawn="1"/>
        </p:nvSpPr>
        <p:spPr>
          <a:xfrm>
            <a:off x="506696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28" name="Rectangle 27">
            <a:extLst>
              <a:ext uri="{FF2B5EF4-FFF2-40B4-BE49-F238E27FC236}">
                <a16:creationId xmlns:a16="http://schemas.microsoft.com/office/drawing/2014/main" id="{21388368-1B2B-294A-B49D-A68A3C198EED}"/>
              </a:ext>
            </a:extLst>
          </p:cNvPr>
          <p:cNvSpPr/>
          <p:nvPr userDrawn="1"/>
        </p:nvSpPr>
        <p:spPr>
          <a:xfrm>
            <a:off x="5423763"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29" name="Picture Placeholder 6">
            <a:extLst>
              <a:ext uri="{FF2B5EF4-FFF2-40B4-BE49-F238E27FC236}">
                <a16:creationId xmlns:a16="http://schemas.microsoft.com/office/drawing/2014/main" id="{B7A4277C-4494-E14C-9827-8ACACAA61070}"/>
              </a:ext>
            </a:extLst>
          </p:cNvPr>
          <p:cNvSpPr>
            <a:spLocks noGrp="1"/>
          </p:cNvSpPr>
          <p:nvPr>
            <p:ph type="pic" sz="quarter" idx="18"/>
          </p:nvPr>
        </p:nvSpPr>
        <p:spPr>
          <a:xfrm>
            <a:off x="5274440" y="1280478"/>
            <a:ext cx="1620000" cy="1620000"/>
          </a:xfrm>
          <a:prstGeom prst="ellipse">
            <a:avLst/>
          </a:prstGeom>
        </p:spPr>
        <p:txBody>
          <a:bodyPr/>
          <a:lstStyle/>
          <a:p>
            <a:r>
              <a:rPr lang="en-US" dirty="0"/>
              <a:t>Click icon to add picture</a:t>
            </a:r>
            <a:endParaRPr lang="en-DE"/>
          </a:p>
        </p:txBody>
      </p:sp>
      <p:sp>
        <p:nvSpPr>
          <p:cNvPr id="30" name="Text Placeholder 33">
            <a:extLst>
              <a:ext uri="{FF2B5EF4-FFF2-40B4-BE49-F238E27FC236}">
                <a16:creationId xmlns:a16="http://schemas.microsoft.com/office/drawing/2014/main" id="{70017D2F-B158-934F-BAD2-E3F605F9385F}"/>
              </a:ext>
            </a:extLst>
          </p:cNvPr>
          <p:cNvSpPr>
            <a:spLocks noGrp="1"/>
          </p:cNvSpPr>
          <p:nvPr>
            <p:ph type="body" sz="quarter" idx="19" hasCustomPrompt="1"/>
          </p:nvPr>
        </p:nvSpPr>
        <p:spPr>
          <a:xfrm>
            <a:off x="8729720" y="3108960"/>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34" name="Rectangle 33">
            <a:extLst>
              <a:ext uri="{FF2B5EF4-FFF2-40B4-BE49-F238E27FC236}">
                <a16:creationId xmlns:a16="http://schemas.microsoft.com/office/drawing/2014/main" id="{32092CEB-67A8-F44A-A09B-7E0D6CC0C6B8}"/>
              </a:ext>
            </a:extLst>
          </p:cNvPr>
          <p:cNvSpPr/>
          <p:nvPr userDrawn="1"/>
        </p:nvSpPr>
        <p:spPr>
          <a:xfrm>
            <a:off x="9034440" y="3430954"/>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35" name="Rectangle 34">
            <a:extLst>
              <a:ext uri="{FF2B5EF4-FFF2-40B4-BE49-F238E27FC236}">
                <a16:creationId xmlns:a16="http://schemas.microsoft.com/office/drawing/2014/main" id="{C391BBEF-317B-3546-A7FF-9966D8069F67}"/>
              </a:ext>
            </a:extLst>
          </p:cNvPr>
          <p:cNvSpPr/>
          <p:nvPr userDrawn="1"/>
        </p:nvSpPr>
        <p:spPr>
          <a:xfrm>
            <a:off x="9391244" y="3691374"/>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36" name="Picture Placeholder 6">
            <a:extLst>
              <a:ext uri="{FF2B5EF4-FFF2-40B4-BE49-F238E27FC236}">
                <a16:creationId xmlns:a16="http://schemas.microsoft.com/office/drawing/2014/main" id="{79BA3EA9-E014-8F4F-93CE-ED86B678B779}"/>
              </a:ext>
            </a:extLst>
          </p:cNvPr>
          <p:cNvSpPr>
            <a:spLocks noGrp="1"/>
          </p:cNvSpPr>
          <p:nvPr>
            <p:ph type="pic" sz="quarter" idx="20"/>
          </p:nvPr>
        </p:nvSpPr>
        <p:spPr>
          <a:xfrm>
            <a:off x="9220200" y="1280478"/>
            <a:ext cx="1620000" cy="1620000"/>
          </a:xfrm>
          <a:prstGeom prst="ellipse">
            <a:avLst/>
          </a:prstGeom>
        </p:spPr>
        <p:txBody>
          <a:bodyPr/>
          <a:lstStyle/>
          <a:p>
            <a:r>
              <a:rPr lang="en-US" dirty="0"/>
              <a:t>Click icon to add picture</a:t>
            </a:r>
            <a:endParaRPr lang="en-DE"/>
          </a:p>
        </p:txBody>
      </p:sp>
      <p:sp>
        <p:nvSpPr>
          <p:cNvPr id="43" name="Text Placeholder 33">
            <a:extLst>
              <a:ext uri="{FF2B5EF4-FFF2-40B4-BE49-F238E27FC236}">
                <a16:creationId xmlns:a16="http://schemas.microsoft.com/office/drawing/2014/main" id="{67D5D07F-5CF5-794D-98F0-2335A1DD1480}"/>
              </a:ext>
            </a:extLst>
          </p:cNvPr>
          <p:cNvSpPr>
            <a:spLocks noGrp="1"/>
          </p:cNvSpPr>
          <p:nvPr>
            <p:ph type="body" sz="quarter" idx="21" hasCustomPrompt="1"/>
          </p:nvPr>
        </p:nvSpPr>
        <p:spPr>
          <a:xfrm>
            <a:off x="66723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4" name="Rectangle 43">
            <a:extLst>
              <a:ext uri="{FF2B5EF4-FFF2-40B4-BE49-F238E27FC236}">
                <a16:creationId xmlns:a16="http://schemas.microsoft.com/office/drawing/2014/main" id="{B0178043-A886-D64A-A262-A64BE604EA4F}"/>
              </a:ext>
            </a:extLst>
          </p:cNvPr>
          <p:cNvSpPr/>
          <p:nvPr userDrawn="1"/>
        </p:nvSpPr>
        <p:spPr>
          <a:xfrm>
            <a:off x="69770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5" name="Rectangle 44">
            <a:extLst>
              <a:ext uri="{FF2B5EF4-FFF2-40B4-BE49-F238E27FC236}">
                <a16:creationId xmlns:a16="http://schemas.microsoft.com/office/drawing/2014/main" id="{DF67D7CA-D9D1-1749-821A-396C8B0AE93D}"/>
              </a:ext>
            </a:extLst>
          </p:cNvPr>
          <p:cNvSpPr/>
          <p:nvPr userDrawn="1"/>
        </p:nvSpPr>
        <p:spPr>
          <a:xfrm>
            <a:off x="7333845"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46" name="Picture Placeholder 6">
            <a:extLst>
              <a:ext uri="{FF2B5EF4-FFF2-40B4-BE49-F238E27FC236}">
                <a16:creationId xmlns:a16="http://schemas.microsoft.com/office/drawing/2014/main" id="{78B9D763-774D-4040-858F-94754BE171C3}"/>
              </a:ext>
            </a:extLst>
          </p:cNvPr>
          <p:cNvSpPr>
            <a:spLocks noGrp="1"/>
          </p:cNvSpPr>
          <p:nvPr>
            <p:ph type="pic" sz="quarter" idx="22"/>
          </p:nvPr>
        </p:nvSpPr>
        <p:spPr>
          <a:xfrm>
            <a:off x="7162800" y="3810000"/>
            <a:ext cx="1620000" cy="1620000"/>
          </a:xfrm>
          <a:prstGeom prst="ellipse">
            <a:avLst/>
          </a:prstGeom>
        </p:spPr>
        <p:txBody>
          <a:bodyPr/>
          <a:lstStyle/>
          <a:p>
            <a:r>
              <a:rPr lang="en-US" dirty="0"/>
              <a:t>Click icon to add picture</a:t>
            </a:r>
            <a:endParaRPr lang="en-DE"/>
          </a:p>
        </p:txBody>
      </p:sp>
      <p:sp>
        <p:nvSpPr>
          <p:cNvPr id="47" name="Text Placeholder 33">
            <a:extLst>
              <a:ext uri="{FF2B5EF4-FFF2-40B4-BE49-F238E27FC236}">
                <a16:creationId xmlns:a16="http://schemas.microsoft.com/office/drawing/2014/main" id="{B3D8C376-B589-914E-91B3-6404A4DB2038}"/>
              </a:ext>
            </a:extLst>
          </p:cNvPr>
          <p:cNvSpPr>
            <a:spLocks noGrp="1"/>
          </p:cNvSpPr>
          <p:nvPr>
            <p:ph type="body" sz="quarter" idx="23" hasCustomPrompt="1"/>
          </p:nvPr>
        </p:nvSpPr>
        <p:spPr>
          <a:xfrm>
            <a:off x="2709920" y="5638482"/>
            <a:ext cx="2580640" cy="34544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16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48" name="Rectangle 47">
            <a:extLst>
              <a:ext uri="{FF2B5EF4-FFF2-40B4-BE49-F238E27FC236}">
                <a16:creationId xmlns:a16="http://schemas.microsoft.com/office/drawing/2014/main" id="{7810A38C-2545-5D4D-8A68-99993FAF1207}"/>
              </a:ext>
            </a:extLst>
          </p:cNvPr>
          <p:cNvSpPr/>
          <p:nvPr userDrawn="1"/>
        </p:nvSpPr>
        <p:spPr>
          <a:xfrm>
            <a:off x="3014640" y="5960476"/>
            <a:ext cx="1991520" cy="292388"/>
          </a:xfrm>
          <a:prstGeom prst="rect">
            <a:avLst/>
          </a:prstGeom>
        </p:spPr>
        <p:txBody>
          <a:bodyPr wrap="square">
            <a:spAutoFit/>
          </a:bodyPr>
          <a:lstStyle/>
          <a:p>
            <a:pPr marL="0" lvl="1" algn="ctr"/>
            <a:r>
              <a:rPr lang="en-GB" sz="1300" b="1" dirty="0">
                <a:solidFill>
                  <a:schemeClr val="bg1"/>
                </a:solidFill>
              </a:rPr>
              <a:t>TITLE</a:t>
            </a:r>
          </a:p>
        </p:txBody>
      </p:sp>
      <p:sp>
        <p:nvSpPr>
          <p:cNvPr id="49" name="Rectangle 48">
            <a:extLst>
              <a:ext uri="{FF2B5EF4-FFF2-40B4-BE49-F238E27FC236}">
                <a16:creationId xmlns:a16="http://schemas.microsoft.com/office/drawing/2014/main" id="{89159CFE-01E6-5A4D-8E07-73AAF321C33A}"/>
              </a:ext>
            </a:extLst>
          </p:cNvPr>
          <p:cNvSpPr/>
          <p:nvPr userDrawn="1"/>
        </p:nvSpPr>
        <p:spPr>
          <a:xfrm>
            <a:off x="3371443" y="6220896"/>
            <a:ext cx="1277914" cy="307777"/>
          </a:xfrm>
          <a:prstGeom prst="rect">
            <a:avLst/>
          </a:prstGeom>
        </p:spPr>
        <p:txBody>
          <a:bodyPr wrap="none">
            <a:spAutoFit/>
          </a:bodyPr>
          <a:lstStyle/>
          <a:p>
            <a:pPr marL="0" lvl="2" algn="ctr"/>
            <a:r>
              <a:rPr lang="en-GB" sz="1400" b="1" dirty="0">
                <a:solidFill>
                  <a:schemeClr val="bg1"/>
                </a:solidFill>
              </a:rPr>
              <a:t>Organization</a:t>
            </a:r>
          </a:p>
        </p:txBody>
      </p:sp>
      <p:sp>
        <p:nvSpPr>
          <p:cNvPr id="50" name="Picture Placeholder 6">
            <a:extLst>
              <a:ext uri="{FF2B5EF4-FFF2-40B4-BE49-F238E27FC236}">
                <a16:creationId xmlns:a16="http://schemas.microsoft.com/office/drawing/2014/main" id="{27BC996D-D8B1-4E4C-B4E5-3215D372FE88}"/>
              </a:ext>
            </a:extLst>
          </p:cNvPr>
          <p:cNvSpPr>
            <a:spLocks noGrp="1"/>
          </p:cNvSpPr>
          <p:nvPr>
            <p:ph type="pic" sz="quarter" idx="24"/>
          </p:nvPr>
        </p:nvSpPr>
        <p:spPr>
          <a:xfrm>
            <a:off x="3200400" y="3810000"/>
            <a:ext cx="1620000" cy="1620000"/>
          </a:xfrm>
          <a:prstGeom prst="ellipse">
            <a:avLst/>
          </a:prstGeom>
        </p:spPr>
        <p:txBody>
          <a:bodyPr/>
          <a:lstStyle/>
          <a:p>
            <a:r>
              <a:rPr lang="en-US" dirty="0"/>
              <a:t>Click icon to add picture</a:t>
            </a:r>
            <a:endParaRPr lang="en-DE"/>
          </a:p>
        </p:txBody>
      </p:sp>
    </p:spTree>
    <p:extLst>
      <p:ext uri="{BB962C8B-B14F-4D97-AF65-F5344CB8AC3E}">
        <p14:creationId xmlns:p14="http://schemas.microsoft.com/office/powerpoint/2010/main" val="2372109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eatured Speaker - Blue">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9A5465-BAEA-794E-A1C9-1F30004B7178}"/>
              </a:ext>
            </a:extLst>
          </p:cNvPr>
          <p:cNvSpPr>
            <a:spLocks noGrp="1"/>
          </p:cNvSpPr>
          <p:nvPr>
            <p:ph type="pic" sz="quarter" idx="13"/>
          </p:nvPr>
        </p:nvSpPr>
        <p:spPr>
          <a:xfrm>
            <a:off x="4470080" y="1890078"/>
            <a:ext cx="2520000" cy="2520000"/>
          </a:xfrm>
          <a:prstGeom prst="ellipse">
            <a:avLst/>
          </a:prstGeom>
        </p:spPr>
        <p:txBody>
          <a:bodyPr/>
          <a:lstStyle/>
          <a:p>
            <a:r>
              <a:rPr lang="en-US" dirty="0"/>
              <a:t>Click icon to add picture</a:t>
            </a:r>
            <a:endParaRPr lang="en-DE"/>
          </a:p>
        </p:txBody>
      </p:sp>
      <p:sp>
        <p:nvSpPr>
          <p:cNvPr id="8" name="Rectangle 7">
            <a:extLst>
              <a:ext uri="{FF2B5EF4-FFF2-40B4-BE49-F238E27FC236}">
                <a16:creationId xmlns:a16="http://schemas.microsoft.com/office/drawing/2014/main" id="{D36A5CDF-304E-3C4D-96F7-CD159B789405}"/>
              </a:ext>
            </a:extLst>
          </p:cNvPr>
          <p:cNvSpPr/>
          <p:nvPr userDrawn="1"/>
        </p:nvSpPr>
        <p:spPr>
          <a:xfrm>
            <a:off x="9387840" y="4013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tx2"/>
                </a:solidFill>
              </a:rPr>
              <a:t>FEATURED SPEAKER</a:t>
            </a:r>
          </a:p>
        </p:txBody>
      </p:sp>
      <p:sp>
        <p:nvSpPr>
          <p:cNvPr id="9" name="Text Placeholder 33">
            <a:extLst>
              <a:ext uri="{FF2B5EF4-FFF2-40B4-BE49-F238E27FC236}">
                <a16:creationId xmlns:a16="http://schemas.microsoft.com/office/drawing/2014/main" id="{8A5C1C3F-A7F2-D441-8C57-411FF03F6000}"/>
              </a:ext>
            </a:extLst>
          </p:cNvPr>
          <p:cNvSpPr>
            <a:spLocks noGrp="1"/>
          </p:cNvSpPr>
          <p:nvPr>
            <p:ph type="body" sz="quarter" idx="14" hasCustomPrompt="1"/>
          </p:nvPr>
        </p:nvSpPr>
        <p:spPr>
          <a:xfrm>
            <a:off x="1523682" y="4795520"/>
            <a:ext cx="8412797" cy="67056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32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10" name="Rectangle 9">
            <a:extLst>
              <a:ext uri="{FF2B5EF4-FFF2-40B4-BE49-F238E27FC236}">
                <a16:creationId xmlns:a16="http://schemas.microsoft.com/office/drawing/2014/main" id="{9956AC26-F8A6-2042-8F4A-AC520EEBCDBC}"/>
              </a:ext>
            </a:extLst>
          </p:cNvPr>
          <p:cNvSpPr/>
          <p:nvPr userDrawn="1"/>
        </p:nvSpPr>
        <p:spPr>
          <a:xfrm>
            <a:off x="2682080" y="5462955"/>
            <a:ext cx="6096000" cy="369332"/>
          </a:xfrm>
          <a:prstGeom prst="rect">
            <a:avLst/>
          </a:prstGeom>
        </p:spPr>
        <p:txBody>
          <a:bodyPr>
            <a:spAutoFit/>
          </a:bodyPr>
          <a:lstStyle/>
          <a:p>
            <a:pPr marL="0" lvl="1" algn="ctr"/>
            <a:r>
              <a:rPr lang="en-GB" b="1" dirty="0">
                <a:solidFill>
                  <a:schemeClr val="bg1"/>
                </a:solidFill>
              </a:rPr>
              <a:t>TITLE</a:t>
            </a:r>
          </a:p>
        </p:txBody>
      </p:sp>
      <p:sp>
        <p:nvSpPr>
          <p:cNvPr id="11" name="Rectangle 10">
            <a:extLst>
              <a:ext uri="{FF2B5EF4-FFF2-40B4-BE49-F238E27FC236}">
                <a16:creationId xmlns:a16="http://schemas.microsoft.com/office/drawing/2014/main" id="{2EFADA3E-A840-724D-B4CD-C3F55F280AA5}"/>
              </a:ext>
            </a:extLst>
          </p:cNvPr>
          <p:cNvSpPr/>
          <p:nvPr userDrawn="1"/>
        </p:nvSpPr>
        <p:spPr>
          <a:xfrm>
            <a:off x="4932429" y="5926574"/>
            <a:ext cx="1595309" cy="369332"/>
          </a:xfrm>
          <a:prstGeom prst="rect">
            <a:avLst/>
          </a:prstGeom>
        </p:spPr>
        <p:txBody>
          <a:bodyPr wrap="none">
            <a:spAutoFit/>
          </a:bodyPr>
          <a:lstStyle/>
          <a:p>
            <a:pPr marL="0" lvl="2" algn="ctr"/>
            <a:r>
              <a:rPr lang="en-GB" b="1" dirty="0">
                <a:solidFill>
                  <a:schemeClr val="bg1"/>
                </a:solidFill>
              </a:rPr>
              <a:t>Organization</a:t>
            </a:r>
          </a:p>
        </p:txBody>
      </p:sp>
      <p:pic>
        <p:nvPicPr>
          <p:cNvPr id="12" name="Picture 11">
            <a:extLst>
              <a:ext uri="{FF2B5EF4-FFF2-40B4-BE49-F238E27FC236}">
                <a16:creationId xmlns:a16="http://schemas.microsoft.com/office/drawing/2014/main" id="{F10DD9D6-2343-5B4C-8D55-C398CA179519}"/>
              </a:ext>
            </a:extLst>
          </p:cNvPr>
          <p:cNvPicPr>
            <a:picLocks noChangeAspect="1"/>
          </p:cNvPicPr>
          <p:nvPr userDrawn="1"/>
        </p:nvPicPr>
        <p:blipFill>
          <a:blip r:embed="rId2"/>
          <a:stretch>
            <a:fillRect/>
          </a:stretch>
        </p:blipFill>
        <p:spPr>
          <a:xfrm>
            <a:off x="6480810" y="1702577"/>
            <a:ext cx="846386" cy="846386"/>
          </a:xfrm>
          <a:prstGeom prst="rect">
            <a:avLst/>
          </a:prstGeom>
        </p:spPr>
      </p:pic>
    </p:spTree>
    <p:extLst>
      <p:ext uri="{BB962C8B-B14F-4D97-AF65-F5344CB8AC3E}">
        <p14:creationId xmlns:p14="http://schemas.microsoft.com/office/powerpoint/2010/main" val="3488380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eatured Speaker - Red">
    <p:bg>
      <p:bgPr>
        <a:solidFill>
          <a:schemeClr val="accent4"/>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9A5465-BAEA-794E-A1C9-1F30004B7178}"/>
              </a:ext>
            </a:extLst>
          </p:cNvPr>
          <p:cNvSpPr>
            <a:spLocks noGrp="1"/>
          </p:cNvSpPr>
          <p:nvPr>
            <p:ph type="pic" sz="quarter" idx="13"/>
          </p:nvPr>
        </p:nvSpPr>
        <p:spPr>
          <a:xfrm>
            <a:off x="4470080" y="1890078"/>
            <a:ext cx="2520000" cy="2520000"/>
          </a:xfrm>
          <a:prstGeom prst="ellipse">
            <a:avLst/>
          </a:prstGeom>
        </p:spPr>
        <p:txBody>
          <a:bodyPr/>
          <a:lstStyle/>
          <a:p>
            <a:r>
              <a:rPr lang="en-US" dirty="0"/>
              <a:t>Click icon to add picture</a:t>
            </a:r>
            <a:endParaRPr lang="en-DE"/>
          </a:p>
        </p:txBody>
      </p:sp>
      <p:sp>
        <p:nvSpPr>
          <p:cNvPr id="8" name="Rectangle 7">
            <a:extLst>
              <a:ext uri="{FF2B5EF4-FFF2-40B4-BE49-F238E27FC236}">
                <a16:creationId xmlns:a16="http://schemas.microsoft.com/office/drawing/2014/main" id="{D36A5CDF-304E-3C4D-96F7-CD159B789405}"/>
              </a:ext>
            </a:extLst>
          </p:cNvPr>
          <p:cNvSpPr/>
          <p:nvPr userDrawn="1"/>
        </p:nvSpPr>
        <p:spPr>
          <a:xfrm>
            <a:off x="9387840" y="4013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accent4"/>
                </a:solidFill>
              </a:rPr>
              <a:t>FEATURED SPEAKER</a:t>
            </a:r>
          </a:p>
        </p:txBody>
      </p:sp>
      <p:sp>
        <p:nvSpPr>
          <p:cNvPr id="9" name="Text Placeholder 33">
            <a:extLst>
              <a:ext uri="{FF2B5EF4-FFF2-40B4-BE49-F238E27FC236}">
                <a16:creationId xmlns:a16="http://schemas.microsoft.com/office/drawing/2014/main" id="{8A5C1C3F-A7F2-D441-8C57-411FF03F6000}"/>
              </a:ext>
            </a:extLst>
          </p:cNvPr>
          <p:cNvSpPr>
            <a:spLocks noGrp="1"/>
          </p:cNvSpPr>
          <p:nvPr>
            <p:ph type="body" sz="quarter" idx="14" hasCustomPrompt="1"/>
          </p:nvPr>
        </p:nvSpPr>
        <p:spPr>
          <a:xfrm>
            <a:off x="1523682" y="4795520"/>
            <a:ext cx="8412797" cy="67056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32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10" name="Rectangle 9">
            <a:extLst>
              <a:ext uri="{FF2B5EF4-FFF2-40B4-BE49-F238E27FC236}">
                <a16:creationId xmlns:a16="http://schemas.microsoft.com/office/drawing/2014/main" id="{9956AC26-F8A6-2042-8F4A-AC520EEBCDBC}"/>
              </a:ext>
            </a:extLst>
          </p:cNvPr>
          <p:cNvSpPr/>
          <p:nvPr userDrawn="1"/>
        </p:nvSpPr>
        <p:spPr>
          <a:xfrm>
            <a:off x="2682080" y="5462955"/>
            <a:ext cx="6096000" cy="369332"/>
          </a:xfrm>
          <a:prstGeom prst="rect">
            <a:avLst/>
          </a:prstGeom>
        </p:spPr>
        <p:txBody>
          <a:bodyPr>
            <a:spAutoFit/>
          </a:bodyPr>
          <a:lstStyle/>
          <a:p>
            <a:pPr marL="0" lvl="1" algn="ctr"/>
            <a:r>
              <a:rPr lang="en-GB" b="1" dirty="0">
                <a:solidFill>
                  <a:schemeClr val="bg1"/>
                </a:solidFill>
              </a:rPr>
              <a:t>TITLE</a:t>
            </a:r>
          </a:p>
        </p:txBody>
      </p:sp>
      <p:sp>
        <p:nvSpPr>
          <p:cNvPr id="11" name="Rectangle 10">
            <a:extLst>
              <a:ext uri="{FF2B5EF4-FFF2-40B4-BE49-F238E27FC236}">
                <a16:creationId xmlns:a16="http://schemas.microsoft.com/office/drawing/2014/main" id="{2EFADA3E-A840-724D-B4CD-C3F55F280AA5}"/>
              </a:ext>
            </a:extLst>
          </p:cNvPr>
          <p:cNvSpPr/>
          <p:nvPr userDrawn="1"/>
        </p:nvSpPr>
        <p:spPr>
          <a:xfrm>
            <a:off x="4932429" y="5926574"/>
            <a:ext cx="1595309" cy="369332"/>
          </a:xfrm>
          <a:prstGeom prst="rect">
            <a:avLst/>
          </a:prstGeom>
        </p:spPr>
        <p:txBody>
          <a:bodyPr wrap="none">
            <a:spAutoFit/>
          </a:bodyPr>
          <a:lstStyle/>
          <a:p>
            <a:pPr marL="0" lvl="2" algn="ctr"/>
            <a:r>
              <a:rPr lang="en-GB" b="1" dirty="0">
                <a:solidFill>
                  <a:schemeClr val="bg1"/>
                </a:solidFill>
              </a:rPr>
              <a:t>Organization</a:t>
            </a:r>
          </a:p>
        </p:txBody>
      </p:sp>
      <p:pic>
        <p:nvPicPr>
          <p:cNvPr id="12" name="Picture 11">
            <a:extLst>
              <a:ext uri="{FF2B5EF4-FFF2-40B4-BE49-F238E27FC236}">
                <a16:creationId xmlns:a16="http://schemas.microsoft.com/office/drawing/2014/main" id="{F10DD9D6-2343-5B4C-8D55-C398CA179519}"/>
              </a:ext>
            </a:extLst>
          </p:cNvPr>
          <p:cNvPicPr>
            <a:picLocks noChangeAspect="1"/>
          </p:cNvPicPr>
          <p:nvPr userDrawn="1"/>
        </p:nvPicPr>
        <p:blipFill>
          <a:blip r:embed="rId2"/>
          <a:stretch>
            <a:fillRect/>
          </a:stretch>
        </p:blipFill>
        <p:spPr>
          <a:xfrm>
            <a:off x="6480810" y="1702577"/>
            <a:ext cx="846386" cy="846386"/>
          </a:xfrm>
          <a:prstGeom prst="rect">
            <a:avLst/>
          </a:prstGeom>
        </p:spPr>
      </p:pic>
    </p:spTree>
    <p:extLst>
      <p:ext uri="{BB962C8B-B14F-4D97-AF65-F5344CB8AC3E}">
        <p14:creationId xmlns:p14="http://schemas.microsoft.com/office/powerpoint/2010/main" val="2113812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eatured Speaker - Green">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9A5465-BAEA-794E-A1C9-1F30004B7178}"/>
              </a:ext>
            </a:extLst>
          </p:cNvPr>
          <p:cNvSpPr>
            <a:spLocks noGrp="1"/>
          </p:cNvSpPr>
          <p:nvPr>
            <p:ph type="pic" sz="quarter" idx="13"/>
          </p:nvPr>
        </p:nvSpPr>
        <p:spPr>
          <a:xfrm>
            <a:off x="4470080" y="1890078"/>
            <a:ext cx="2520000" cy="2520000"/>
          </a:xfrm>
          <a:prstGeom prst="ellipse">
            <a:avLst/>
          </a:prstGeom>
        </p:spPr>
        <p:txBody>
          <a:bodyPr/>
          <a:lstStyle/>
          <a:p>
            <a:r>
              <a:rPr lang="en-US" dirty="0"/>
              <a:t>Click icon to add picture</a:t>
            </a:r>
            <a:endParaRPr lang="en-DE"/>
          </a:p>
        </p:txBody>
      </p:sp>
      <p:sp>
        <p:nvSpPr>
          <p:cNvPr id="8" name="Rectangle 7">
            <a:extLst>
              <a:ext uri="{FF2B5EF4-FFF2-40B4-BE49-F238E27FC236}">
                <a16:creationId xmlns:a16="http://schemas.microsoft.com/office/drawing/2014/main" id="{D36A5CDF-304E-3C4D-96F7-CD159B789405}"/>
              </a:ext>
            </a:extLst>
          </p:cNvPr>
          <p:cNvSpPr/>
          <p:nvPr userDrawn="1"/>
        </p:nvSpPr>
        <p:spPr>
          <a:xfrm>
            <a:off x="9387840" y="4013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a:solidFill>
                  <a:schemeClr val="accent1"/>
                </a:solidFill>
              </a:rPr>
              <a:t>FEATURED SPEAKER</a:t>
            </a:r>
            <a:endParaRPr lang="en-DE" sz="1500" b="1" spc="0" baseline="0" dirty="0">
              <a:solidFill>
                <a:schemeClr val="accent1"/>
              </a:solidFill>
            </a:endParaRPr>
          </a:p>
        </p:txBody>
      </p:sp>
      <p:sp>
        <p:nvSpPr>
          <p:cNvPr id="9" name="Text Placeholder 33">
            <a:extLst>
              <a:ext uri="{FF2B5EF4-FFF2-40B4-BE49-F238E27FC236}">
                <a16:creationId xmlns:a16="http://schemas.microsoft.com/office/drawing/2014/main" id="{8A5C1C3F-A7F2-D441-8C57-411FF03F6000}"/>
              </a:ext>
            </a:extLst>
          </p:cNvPr>
          <p:cNvSpPr>
            <a:spLocks noGrp="1"/>
          </p:cNvSpPr>
          <p:nvPr>
            <p:ph type="body" sz="quarter" idx="14" hasCustomPrompt="1"/>
          </p:nvPr>
        </p:nvSpPr>
        <p:spPr>
          <a:xfrm>
            <a:off x="1523682" y="4795520"/>
            <a:ext cx="8412797" cy="67056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32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10" name="Rectangle 9">
            <a:extLst>
              <a:ext uri="{FF2B5EF4-FFF2-40B4-BE49-F238E27FC236}">
                <a16:creationId xmlns:a16="http://schemas.microsoft.com/office/drawing/2014/main" id="{9956AC26-F8A6-2042-8F4A-AC520EEBCDBC}"/>
              </a:ext>
            </a:extLst>
          </p:cNvPr>
          <p:cNvSpPr/>
          <p:nvPr userDrawn="1"/>
        </p:nvSpPr>
        <p:spPr>
          <a:xfrm>
            <a:off x="2682080" y="5462955"/>
            <a:ext cx="6096000" cy="369332"/>
          </a:xfrm>
          <a:prstGeom prst="rect">
            <a:avLst/>
          </a:prstGeom>
        </p:spPr>
        <p:txBody>
          <a:bodyPr>
            <a:spAutoFit/>
          </a:bodyPr>
          <a:lstStyle/>
          <a:p>
            <a:pPr marL="0" lvl="1" algn="ctr"/>
            <a:r>
              <a:rPr lang="en-GB" b="1" dirty="0">
                <a:solidFill>
                  <a:schemeClr val="bg1"/>
                </a:solidFill>
              </a:rPr>
              <a:t>TITLE</a:t>
            </a:r>
          </a:p>
        </p:txBody>
      </p:sp>
      <p:sp>
        <p:nvSpPr>
          <p:cNvPr id="11" name="Rectangle 10">
            <a:extLst>
              <a:ext uri="{FF2B5EF4-FFF2-40B4-BE49-F238E27FC236}">
                <a16:creationId xmlns:a16="http://schemas.microsoft.com/office/drawing/2014/main" id="{2EFADA3E-A840-724D-B4CD-C3F55F280AA5}"/>
              </a:ext>
            </a:extLst>
          </p:cNvPr>
          <p:cNvSpPr/>
          <p:nvPr userDrawn="1"/>
        </p:nvSpPr>
        <p:spPr>
          <a:xfrm>
            <a:off x="4932429" y="5926574"/>
            <a:ext cx="1595309" cy="369332"/>
          </a:xfrm>
          <a:prstGeom prst="rect">
            <a:avLst/>
          </a:prstGeom>
        </p:spPr>
        <p:txBody>
          <a:bodyPr wrap="none">
            <a:spAutoFit/>
          </a:bodyPr>
          <a:lstStyle/>
          <a:p>
            <a:pPr marL="0" lvl="2" algn="ctr"/>
            <a:r>
              <a:rPr lang="en-GB" b="1" dirty="0">
                <a:solidFill>
                  <a:schemeClr val="bg1"/>
                </a:solidFill>
              </a:rPr>
              <a:t>Organization</a:t>
            </a:r>
          </a:p>
        </p:txBody>
      </p:sp>
      <p:pic>
        <p:nvPicPr>
          <p:cNvPr id="12" name="Picture 11">
            <a:extLst>
              <a:ext uri="{FF2B5EF4-FFF2-40B4-BE49-F238E27FC236}">
                <a16:creationId xmlns:a16="http://schemas.microsoft.com/office/drawing/2014/main" id="{F10DD9D6-2343-5B4C-8D55-C398CA179519}"/>
              </a:ext>
            </a:extLst>
          </p:cNvPr>
          <p:cNvPicPr>
            <a:picLocks noChangeAspect="1"/>
          </p:cNvPicPr>
          <p:nvPr userDrawn="1"/>
        </p:nvPicPr>
        <p:blipFill>
          <a:blip r:embed="rId2"/>
          <a:stretch>
            <a:fillRect/>
          </a:stretch>
        </p:blipFill>
        <p:spPr>
          <a:xfrm>
            <a:off x="6480810" y="1702577"/>
            <a:ext cx="846386" cy="846386"/>
          </a:xfrm>
          <a:prstGeom prst="rect">
            <a:avLst/>
          </a:prstGeom>
        </p:spPr>
      </p:pic>
    </p:spTree>
    <p:extLst>
      <p:ext uri="{BB962C8B-B14F-4D97-AF65-F5344CB8AC3E}">
        <p14:creationId xmlns:p14="http://schemas.microsoft.com/office/powerpoint/2010/main" val="4243652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eatured Speaker - Purpl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9A5465-BAEA-794E-A1C9-1F30004B7178}"/>
              </a:ext>
            </a:extLst>
          </p:cNvPr>
          <p:cNvSpPr>
            <a:spLocks noGrp="1"/>
          </p:cNvSpPr>
          <p:nvPr>
            <p:ph type="pic" sz="quarter" idx="13"/>
          </p:nvPr>
        </p:nvSpPr>
        <p:spPr>
          <a:xfrm>
            <a:off x="4470080" y="1890078"/>
            <a:ext cx="2520000" cy="2520000"/>
          </a:xfrm>
          <a:prstGeom prst="ellipse">
            <a:avLst/>
          </a:prstGeom>
        </p:spPr>
        <p:txBody>
          <a:bodyPr/>
          <a:lstStyle/>
          <a:p>
            <a:r>
              <a:rPr lang="en-US" dirty="0"/>
              <a:t>Click icon to add picture</a:t>
            </a:r>
            <a:endParaRPr lang="en-DE"/>
          </a:p>
        </p:txBody>
      </p:sp>
      <p:sp>
        <p:nvSpPr>
          <p:cNvPr id="8" name="Rectangle 7">
            <a:extLst>
              <a:ext uri="{FF2B5EF4-FFF2-40B4-BE49-F238E27FC236}">
                <a16:creationId xmlns:a16="http://schemas.microsoft.com/office/drawing/2014/main" id="{D36A5CDF-304E-3C4D-96F7-CD159B789405}"/>
              </a:ext>
            </a:extLst>
          </p:cNvPr>
          <p:cNvSpPr/>
          <p:nvPr userDrawn="1"/>
        </p:nvSpPr>
        <p:spPr>
          <a:xfrm>
            <a:off x="9387840" y="4013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accent3"/>
                </a:solidFill>
              </a:rPr>
              <a:t>FEATURED SPEAKER</a:t>
            </a:r>
          </a:p>
        </p:txBody>
      </p:sp>
      <p:sp>
        <p:nvSpPr>
          <p:cNvPr id="9" name="Text Placeholder 33">
            <a:extLst>
              <a:ext uri="{FF2B5EF4-FFF2-40B4-BE49-F238E27FC236}">
                <a16:creationId xmlns:a16="http://schemas.microsoft.com/office/drawing/2014/main" id="{8A5C1C3F-A7F2-D441-8C57-411FF03F6000}"/>
              </a:ext>
            </a:extLst>
          </p:cNvPr>
          <p:cNvSpPr>
            <a:spLocks noGrp="1"/>
          </p:cNvSpPr>
          <p:nvPr>
            <p:ph type="body" sz="quarter" idx="14" hasCustomPrompt="1"/>
          </p:nvPr>
        </p:nvSpPr>
        <p:spPr>
          <a:xfrm>
            <a:off x="1523682" y="4795520"/>
            <a:ext cx="8412797" cy="67056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32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10" name="Rectangle 9">
            <a:extLst>
              <a:ext uri="{FF2B5EF4-FFF2-40B4-BE49-F238E27FC236}">
                <a16:creationId xmlns:a16="http://schemas.microsoft.com/office/drawing/2014/main" id="{9956AC26-F8A6-2042-8F4A-AC520EEBCDBC}"/>
              </a:ext>
            </a:extLst>
          </p:cNvPr>
          <p:cNvSpPr/>
          <p:nvPr userDrawn="1"/>
        </p:nvSpPr>
        <p:spPr>
          <a:xfrm>
            <a:off x="2682080" y="5462955"/>
            <a:ext cx="6096000" cy="369332"/>
          </a:xfrm>
          <a:prstGeom prst="rect">
            <a:avLst/>
          </a:prstGeom>
        </p:spPr>
        <p:txBody>
          <a:bodyPr>
            <a:spAutoFit/>
          </a:bodyPr>
          <a:lstStyle/>
          <a:p>
            <a:pPr marL="0" lvl="1" algn="ctr"/>
            <a:r>
              <a:rPr lang="en-GB" b="1" dirty="0">
                <a:solidFill>
                  <a:schemeClr val="bg1"/>
                </a:solidFill>
              </a:rPr>
              <a:t>TITLE</a:t>
            </a:r>
          </a:p>
        </p:txBody>
      </p:sp>
      <p:sp>
        <p:nvSpPr>
          <p:cNvPr id="11" name="Rectangle 10">
            <a:extLst>
              <a:ext uri="{FF2B5EF4-FFF2-40B4-BE49-F238E27FC236}">
                <a16:creationId xmlns:a16="http://schemas.microsoft.com/office/drawing/2014/main" id="{2EFADA3E-A840-724D-B4CD-C3F55F280AA5}"/>
              </a:ext>
            </a:extLst>
          </p:cNvPr>
          <p:cNvSpPr/>
          <p:nvPr userDrawn="1"/>
        </p:nvSpPr>
        <p:spPr>
          <a:xfrm>
            <a:off x="4932429" y="5926574"/>
            <a:ext cx="1595309" cy="369332"/>
          </a:xfrm>
          <a:prstGeom prst="rect">
            <a:avLst/>
          </a:prstGeom>
        </p:spPr>
        <p:txBody>
          <a:bodyPr wrap="none">
            <a:spAutoFit/>
          </a:bodyPr>
          <a:lstStyle/>
          <a:p>
            <a:pPr marL="0" lvl="2" algn="ctr"/>
            <a:r>
              <a:rPr lang="en-GB" b="1" dirty="0">
                <a:solidFill>
                  <a:schemeClr val="bg1"/>
                </a:solidFill>
              </a:rPr>
              <a:t>Organization</a:t>
            </a:r>
          </a:p>
        </p:txBody>
      </p:sp>
      <p:pic>
        <p:nvPicPr>
          <p:cNvPr id="12" name="Picture 11">
            <a:extLst>
              <a:ext uri="{FF2B5EF4-FFF2-40B4-BE49-F238E27FC236}">
                <a16:creationId xmlns:a16="http://schemas.microsoft.com/office/drawing/2014/main" id="{F10DD9D6-2343-5B4C-8D55-C398CA179519}"/>
              </a:ext>
            </a:extLst>
          </p:cNvPr>
          <p:cNvPicPr>
            <a:picLocks noChangeAspect="1"/>
          </p:cNvPicPr>
          <p:nvPr userDrawn="1"/>
        </p:nvPicPr>
        <p:blipFill>
          <a:blip r:embed="rId2"/>
          <a:stretch>
            <a:fillRect/>
          </a:stretch>
        </p:blipFill>
        <p:spPr>
          <a:xfrm>
            <a:off x="6480810" y="1702577"/>
            <a:ext cx="846386" cy="846386"/>
          </a:xfrm>
          <a:prstGeom prst="rect">
            <a:avLst/>
          </a:prstGeom>
        </p:spPr>
      </p:pic>
    </p:spTree>
    <p:extLst>
      <p:ext uri="{BB962C8B-B14F-4D97-AF65-F5344CB8AC3E}">
        <p14:creationId xmlns:p14="http://schemas.microsoft.com/office/powerpoint/2010/main" val="3518717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eatured Speaker - Orange">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9A5465-BAEA-794E-A1C9-1F30004B7178}"/>
              </a:ext>
            </a:extLst>
          </p:cNvPr>
          <p:cNvSpPr>
            <a:spLocks noGrp="1"/>
          </p:cNvSpPr>
          <p:nvPr>
            <p:ph type="pic" sz="quarter" idx="13"/>
          </p:nvPr>
        </p:nvSpPr>
        <p:spPr>
          <a:xfrm>
            <a:off x="4470080" y="1890078"/>
            <a:ext cx="2520000" cy="2520000"/>
          </a:xfrm>
          <a:prstGeom prst="ellipse">
            <a:avLst/>
          </a:prstGeom>
        </p:spPr>
        <p:txBody>
          <a:bodyPr/>
          <a:lstStyle/>
          <a:p>
            <a:r>
              <a:rPr lang="en-US" dirty="0"/>
              <a:t>Click icon to add picture</a:t>
            </a:r>
            <a:endParaRPr lang="en-DE"/>
          </a:p>
        </p:txBody>
      </p:sp>
      <p:sp>
        <p:nvSpPr>
          <p:cNvPr id="8" name="Rectangle 7">
            <a:extLst>
              <a:ext uri="{FF2B5EF4-FFF2-40B4-BE49-F238E27FC236}">
                <a16:creationId xmlns:a16="http://schemas.microsoft.com/office/drawing/2014/main" id="{D36A5CDF-304E-3C4D-96F7-CD159B789405}"/>
              </a:ext>
            </a:extLst>
          </p:cNvPr>
          <p:cNvSpPr/>
          <p:nvPr userDrawn="1"/>
        </p:nvSpPr>
        <p:spPr>
          <a:xfrm>
            <a:off x="9387840" y="401320"/>
            <a:ext cx="2374900" cy="45212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DE" sz="1500" b="1" spc="0" baseline="0" dirty="0">
                <a:solidFill>
                  <a:schemeClr val="accent2"/>
                </a:solidFill>
              </a:rPr>
              <a:t>FEATURED SPEAKER</a:t>
            </a:r>
          </a:p>
        </p:txBody>
      </p:sp>
      <p:sp>
        <p:nvSpPr>
          <p:cNvPr id="9" name="Text Placeholder 33">
            <a:extLst>
              <a:ext uri="{FF2B5EF4-FFF2-40B4-BE49-F238E27FC236}">
                <a16:creationId xmlns:a16="http://schemas.microsoft.com/office/drawing/2014/main" id="{8A5C1C3F-A7F2-D441-8C57-411FF03F6000}"/>
              </a:ext>
            </a:extLst>
          </p:cNvPr>
          <p:cNvSpPr>
            <a:spLocks noGrp="1"/>
          </p:cNvSpPr>
          <p:nvPr>
            <p:ph type="body" sz="quarter" idx="14" hasCustomPrompt="1"/>
          </p:nvPr>
        </p:nvSpPr>
        <p:spPr>
          <a:xfrm>
            <a:off x="1523682" y="4795520"/>
            <a:ext cx="8412797" cy="670560"/>
          </a:xfrm>
        </p:spPr>
        <p:txBody>
          <a:bodyPr/>
          <a:lstStyle>
            <a:lvl1pPr marL="228600" marR="0" indent="-228600" algn="ctr" defTabSz="914400" rtl="0" eaLnBrk="1" fontAlgn="auto" latinLnBrk="0" hangingPunct="1">
              <a:lnSpc>
                <a:spcPct val="90000"/>
              </a:lnSpc>
              <a:spcBef>
                <a:spcPts val="1000"/>
              </a:spcBef>
              <a:spcAft>
                <a:spcPts val="0"/>
              </a:spcAft>
              <a:buClr>
                <a:schemeClr val="accent3"/>
              </a:buClr>
              <a:buSzPct val="80000"/>
              <a:buFontTx/>
              <a:buNone/>
              <a:tabLst/>
              <a:defRPr sz="3200" b="1" i="0">
                <a:solidFill>
                  <a:schemeClr val="bg1"/>
                </a:solidFill>
                <a:latin typeface="Arial Narrow" panose="020B0604020202020204" pitchFamily="34" charset="0"/>
                <a:cs typeface="Arial Narrow" panose="020B0604020202020204" pitchFamily="34" charset="0"/>
              </a:defRPr>
            </a:lvl1pPr>
            <a:lvl2pPr algn="ctr">
              <a:lnSpc>
                <a:spcPct val="150000"/>
              </a:lnSpc>
              <a:buFontTx/>
              <a:buNone/>
              <a:defRPr b="1">
                <a:solidFill>
                  <a:schemeClr val="bg1"/>
                </a:solidFill>
                <a:latin typeface="+mn-lt"/>
              </a:defRPr>
            </a:lvl2pPr>
            <a:lvl3pPr algn="ctr">
              <a:buFontTx/>
              <a:buNone/>
              <a:defRPr>
                <a:solidFill>
                  <a:schemeClr val="bg1"/>
                </a:solidFill>
              </a:defRPr>
            </a:lvl3pPr>
          </a:lstStyle>
          <a:p>
            <a:pPr lvl="0"/>
            <a:r>
              <a:rPr lang="en-US" dirty="0"/>
              <a:t>Name</a:t>
            </a:r>
          </a:p>
        </p:txBody>
      </p:sp>
      <p:sp>
        <p:nvSpPr>
          <p:cNvPr id="10" name="Rectangle 9">
            <a:extLst>
              <a:ext uri="{FF2B5EF4-FFF2-40B4-BE49-F238E27FC236}">
                <a16:creationId xmlns:a16="http://schemas.microsoft.com/office/drawing/2014/main" id="{9956AC26-F8A6-2042-8F4A-AC520EEBCDBC}"/>
              </a:ext>
            </a:extLst>
          </p:cNvPr>
          <p:cNvSpPr/>
          <p:nvPr userDrawn="1"/>
        </p:nvSpPr>
        <p:spPr>
          <a:xfrm>
            <a:off x="2682080" y="5462955"/>
            <a:ext cx="6096000" cy="369332"/>
          </a:xfrm>
          <a:prstGeom prst="rect">
            <a:avLst/>
          </a:prstGeom>
        </p:spPr>
        <p:txBody>
          <a:bodyPr>
            <a:spAutoFit/>
          </a:bodyPr>
          <a:lstStyle/>
          <a:p>
            <a:pPr marL="0" lvl="1" algn="ctr"/>
            <a:r>
              <a:rPr lang="en-GB" b="1" dirty="0">
                <a:solidFill>
                  <a:schemeClr val="bg1"/>
                </a:solidFill>
              </a:rPr>
              <a:t>TITLE</a:t>
            </a:r>
          </a:p>
        </p:txBody>
      </p:sp>
      <p:sp>
        <p:nvSpPr>
          <p:cNvPr id="11" name="Rectangle 10">
            <a:extLst>
              <a:ext uri="{FF2B5EF4-FFF2-40B4-BE49-F238E27FC236}">
                <a16:creationId xmlns:a16="http://schemas.microsoft.com/office/drawing/2014/main" id="{2EFADA3E-A840-724D-B4CD-C3F55F280AA5}"/>
              </a:ext>
            </a:extLst>
          </p:cNvPr>
          <p:cNvSpPr/>
          <p:nvPr userDrawn="1"/>
        </p:nvSpPr>
        <p:spPr>
          <a:xfrm>
            <a:off x="4932429" y="5926574"/>
            <a:ext cx="1595309" cy="369332"/>
          </a:xfrm>
          <a:prstGeom prst="rect">
            <a:avLst/>
          </a:prstGeom>
        </p:spPr>
        <p:txBody>
          <a:bodyPr wrap="none">
            <a:spAutoFit/>
          </a:bodyPr>
          <a:lstStyle/>
          <a:p>
            <a:pPr marL="0" lvl="2" algn="ctr"/>
            <a:r>
              <a:rPr lang="en-GB" b="1" dirty="0">
                <a:solidFill>
                  <a:schemeClr val="bg1"/>
                </a:solidFill>
              </a:rPr>
              <a:t>Organization</a:t>
            </a:r>
          </a:p>
        </p:txBody>
      </p:sp>
      <p:pic>
        <p:nvPicPr>
          <p:cNvPr id="12" name="Picture 11">
            <a:extLst>
              <a:ext uri="{FF2B5EF4-FFF2-40B4-BE49-F238E27FC236}">
                <a16:creationId xmlns:a16="http://schemas.microsoft.com/office/drawing/2014/main" id="{F10DD9D6-2343-5B4C-8D55-C398CA179519}"/>
              </a:ext>
            </a:extLst>
          </p:cNvPr>
          <p:cNvPicPr>
            <a:picLocks noChangeAspect="1"/>
          </p:cNvPicPr>
          <p:nvPr userDrawn="1"/>
        </p:nvPicPr>
        <p:blipFill>
          <a:blip r:embed="rId2"/>
          <a:stretch>
            <a:fillRect/>
          </a:stretch>
        </p:blipFill>
        <p:spPr>
          <a:xfrm>
            <a:off x="6480810" y="1702577"/>
            <a:ext cx="846386" cy="846386"/>
          </a:xfrm>
          <a:prstGeom prst="rect">
            <a:avLst/>
          </a:prstGeom>
        </p:spPr>
      </p:pic>
    </p:spTree>
    <p:extLst>
      <p:ext uri="{BB962C8B-B14F-4D97-AF65-F5344CB8AC3E}">
        <p14:creationId xmlns:p14="http://schemas.microsoft.com/office/powerpoint/2010/main" val="2060934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 Speakers 1">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80E983-80BD-F74A-A9A5-6C425766DAE5}"/>
              </a:ext>
            </a:extLst>
          </p:cNvPr>
          <p:cNvSpPr>
            <a:spLocks noGrp="1"/>
          </p:cNvSpPr>
          <p:nvPr>
            <p:ph type="body" sz="quarter" idx="27" hasCustomPrompt="1"/>
          </p:nvPr>
        </p:nvSpPr>
        <p:spPr>
          <a:xfrm>
            <a:off x="5120464" y="1163824"/>
            <a:ext cx="3798683" cy="892552"/>
          </a:xfrm>
        </p:spPr>
        <p:txBody>
          <a:bodyPr>
            <a:normAutofit/>
          </a:bodyPr>
          <a:lstStyle>
            <a:lvl1pPr marL="0" indent="0">
              <a:lnSpc>
                <a:spcPct val="100000"/>
              </a:lnSpc>
              <a:spcBef>
                <a:spcPts val="0"/>
              </a:spcBef>
              <a:buNone/>
              <a:defRPr sz="2600" b="1">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40" name="Text Placeholder 4">
            <a:extLst>
              <a:ext uri="{FF2B5EF4-FFF2-40B4-BE49-F238E27FC236}">
                <a16:creationId xmlns:a16="http://schemas.microsoft.com/office/drawing/2014/main" id="{F09950FF-4DCB-2943-8C05-F16BF041D6DF}"/>
              </a:ext>
            </a:extLst>
          </p:cNvPr>
          <p:cNvSpPr>
            <a:spLocks noGrp="1"/>
          </p:cNvSpPr>
          <p:nvPr>
            <p:ph type="body" sz="quarter" idx="28" hasCustomPrompt="1"/>
          </p:nvPr>
        </p:nvSpPr>
        <p:spPr>
          <a:xfrm>
            <a:off x="5120464" y="1965390"/>
            <a:ext cx="3798683" cy="642856"/>
          </a:xfrm>
        </p:spPr>
        <p:txBody>
          <a:bodyPr>
            <a:noAutofit/>
          </a:bodyPr>
          <a:lstStyle>
            <a:lvl1pPr marL="0" indent="0">
              <a:spcBef>
                <a:spcPts val="300"/>
              </a:spcBef>
              <a:buNone/>
              <a:defRPr sz="20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7" name="Snip Single Corner Rectangle 6">
            <a:extLst>
              <a:ext uri="{FF2B5EF4-FFF2-40B4-BE49-F238E27FC236}">
                <a16:creationId xmlns:a16="http://schemas.microsoft.com/office/drawing/2014/main" id="{B4D315BB-1439-C44D-B09C-DD21BFDEF07A}"/>
              </a:ext>
            </a:extLst>
          </p:cNvPr>
          <p:cNvSpPr/>
          <p:nvPr userDrawn="1"/>
        </p:nvSpPr>
        <p:spPr>
          <a:xfrm flipV="1">
            <a:off x="2177103" y="886753"/>
            <a:ext cx="2500671" cy="2707148"/>
          </a:xfrm>
          <a:custGeom>
            <a:avLst/>
            <a:gdLst>
              <a:gd name="connsiteX0" fmla="*/ 0 w 2692400"/>
              <a:gd name="connsiteY0" fmla="*/ 0 h 2692400"/>
              <a:gd name="connsiteX1" fmla="*/ 2243658 w 2692400"/>
              <a:gd name="connsiteY1" fmla="*/ 0 h 2692400"/>
              <a:gd name="connsiteX2" fmla="*/ 2692400 w 2692400"/>
              <a:gd name="connsiteY2" fmla="*/ 448742 h 2692400"/>
              <a:gd name="connsiteX3" fmla="*/ 2692400 w 2692400"/>
              <a:gd name="connsiteY3" fmla="*/ 2692400 h 2692400"/>
              <a:gd name="connsiteX4" fmla="*/ 0 w 2692400"/>
              <a:gd name="connsiteY4" fmla="*/ 2692400 h 2692400"/>
              <a:gd name="connsiteX5" fmla="*/ 0 w 2692400"/>
              <a:gd name="connsiteY5" fmla="*/ 0 h 2692400"/>
              <a:gd name="connsiteX0" fmla="*/ 0 w 2692400"/>
              <a:gd name="connsiteY0" fmla="*/ 0 h 2692400"/>
              <a:gd name="connsiteX1" fmla="*/ 2243658 w 2692400"/>
              <a:gd name="connsiteY1" fmla="*/ 0 h 2692400"/>
              <a:gd name="connsiteX2" fmla="*/ 2692400 w 2692400"/>
              <a:gd name="connsiteY2" fmla="*/ 448742 h 2692400"/>
              <a:gd name="connsiteX3" fmla="*/ 2692400 w 2692400"/>
              <a:gd name="connsiteY3" fmla="*/ 2692400 h 2692400"/>
              <a:gd name="connsiteX4" fmla="*/ 191729 w 2692400"/>
              <a:gd name="connsiteY4" fmla="*/ 2677651 h 2692400"/>
              <a:gd name="connsiteX5" fmla="*/ 0 w 2692400"/>
              <a:gd name="connsiteY5" fmla="*/ 0 h 2692400"/>
              <a:gd name="connsiteX0" fmla="*/ 14748 w 2500671"/>
              <a:gd name="connsiteY0" fmla="*/ 0 h 2707148"/>
              <a:gd name="connsiteX1" fmla="*/ 2051929 w 2500671"/>
              <a:gd name="connsiteY1" fmla="*/ 14748 h 2707148"/>
              <a:gd name="connsiteX2" fmla="*/ 2500671 w 2500671"/>
              <a:gd name="connsiteY2" fmla="*/ 463490 h 2707148"/>
              <a:gd name="connsiteX3" fmla="*/ 2500671 w 2500671"/>
              <a:gd name="connsiteY3" fmla="*/ 2707148 h 2707148"/>
              <a:gd name="connsiteX4" fmla="*/ 0 w 2500671"/>
              <a:gd name="connsiteY4" fmla="*/ 2692399 h 2707148"/>
              <a:gd name="connsiteX5" fmla="*/ 14748 w 2500671"/>
              <a:gd name="connsiteY5" fmla="*/ 0 h 27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0671" h="2707148">
                <a:moveTo>
                  <a:pt x="14748" y="0"/>
                </a:moveTo>
                <a:lnTo>
                  <a:pt x="2051929" y="14748"/>
                </a:lnTo>
                <a:lnTo>
                  <a:pt x="2500671" y="463490"/>
                </a:lnTo>
                <a:lnTo>
                  <a:pt x="2500671" y="2707148"/>
                </a:lnTo>
                <a:lnTo>
                  <a:pt x="0" y="2692399"/>
                </a:lnTo>
                <a:lnTo>
                  <a:pt x="14748" y="0"/>
                </a:lnTo>
                <a:close/>
              </a:path>
            </a:pathLst>
          </a:custGeom>
          <a:solidFill>
            <a:srgbClr val="BF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761F886-FF23-1E45-9A64-6B54F408884B}"/>
              </a:ext>
            </a:extLst>
          </p:cNvPr>
          <p:cNvSpPr>
            <a:spLocks noGrp="1"/>
          </p:cNvSpPr>
          <p:nvPr>
            <p:ph type="pic" sz="quarter" idx="31"/>
          </p:nvPr>
        </p:nvSpPr>
        <p:spPr>
          <a:xfrm flipV="1">
            <a:off x="2343468" y="710176"/>
            <a:ext cx="2473325" cy="2692400"/>
          </a:xfrm>
          <a:prstGeom prst="snip1Rect">
            <a:avLst/>
          </a:prstGeom>
          <a:blipFill dpi="0" rotWithShape="0">
            <a:blip r:embed="rId2"/>
            <a:srcRect/>
            <a:stretch>
              <a:fillRect l="-28625" t="-17462" r="-24519" b="-93565"/>
            </a:stretch>
          </a:blipFill>
        </p:spPr>
        <p:txBody>
          <a:bodyPr/>
          <a:lstStyle>
            <a:lvl1pPr marL="0" indent="0">
              <a:buNone/>
              <a:defRPr/>
            </a:lvl1pPr>
          </a:lstStyle>
          <a:p>
            <a:endParaRPr lang="en-US" dirty="0"/>
          </a:p>
        </p:txBody>
      </p:sp>
      <p:sp>
        <p:nvSpPr>
          <p:cNvPr id="28" name="Text Placeholder 4">
            <a:extLst>
              <a:ext uri="{FF2B5EF4-FFF2-40B4-BE49-F238E27FC236}">
                <a16:creationId xmlns:a16="http://schemas.microsoft.com/office/drawing/2014/main" id="{97D12444-0322-E54E-A576-4C847AF5D12C}"/>
              </a:ext>
            </a:extLst>
          </p:cNvPr>
          <p:cNvSpPr>
            <a:spLocks noGrp="1"/>
          </p:cNvSpPr>
          <p:nvPr>
            <p:ph type="body" sz="quarter" idx="33" hasCustomPrompt="1"/>
          </p:nvPr>
        </p:nvSpPr>
        <p:spPr>
          <a:xfrm>
            <a:off x="2288774" y="4201992"/>
            <a:ext cx="3798683" cy="892552"/>
          </a:xfrm>
        </p:spPr>
        <p:txBody>
          <a:bodyPr>
            <a:normAutofit/>
          </a:bodyPr>
          <a:lstStyle>
            <a:lvl1pPr marL="0" indent="0" algn="r">
              <a:lnSpc>
                <a:spcPct val="100000"/>
              </a:lnSpc>
              <a:spcBef>
                <a:spcPts val="0"/>
              </a:spcBef>
              <a:buNone/>
              <a:defRPr sz="2600" b="1">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29" name="Text Placeholder 4">
            <a:extLst>
              <a:ext uri="{FF2B5EF4-FFF2-40B4-BE49-F238E27FC236}">
                <a16:creationId xmlns:a16="http://schemas.microsoft.com/office/drawing/2014/main" id="{12224B5B-1204-5140-87BF-994990F1FCD5}"/>
              </a:ext>
            </a:extLst>
          </p:cNvPr>
          <p:cNvSpPr>
            <a:spLocks noGrp="1"/>
          </p:cNvSpPr>
          <p:nvPr>
            <p:ph type="body" sz="quarter" idx="34" hasCustomPrompt="1"/>
          </p:nvPr>
        </p:nvSpPr>
        <p:spPr>
          <a:xfrm>
            <a:off x="2288774" y="5003558"/>
            <a:ext cx="3798683" cy="642856"/>
          </a:xfrm>
        </p:spPr>
        <p:txBody>
          <a:bodyPr>
            <a:noAutofit/>
          </a:bodyPr>
          <a:lstStyle>
            <a:lvl1pPr marL="0" indent="0" algn="r">
              <a:spcBef>
                <a:spcPts val="300"/>
              </a:spcBef>
              <a:buNone/>
              <a:defRPr sz="2000" b="0" i="0">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14" name="Title 14">
            <a:extLst>
              <a:ext uri="{FF2B5EF4-FFF2-40B4-BE49-F238E27FC236}">
                <a16:creationId xmlns:a16="http://schemas.microsoft.com/office/drawing/2014/main" id="{C8759FF8-AEFE-D754-8203-880C1FACEFF6}"/>
              </a:ext>
            </a:extLst>
          </p:cNvPr>
          <p:cNvSpPr txBox="1">
            <a:spLocks/>
          </p:cNvSpPr>
          <p:nvPr userDrawn="1"/>
        </p:nvSpPr>
        <p:spPr>
          <a:xfrm>
            <a:off x="997229" y="674852"/>
            <a:ext cx="3595229" cy="2918993"/>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6" name="Picture Placeholder 5">
            <a:extLst>
              <a:ext uri="{FF2B5EF4-FFF2-40B4-BE49-F238E27FC236}">
                <a16:creationId xmlns:a16="http://schemas.microsoft.com/office/drawing/2014/main" id="{50BED648-A5C9-A185-DC9C-BF3B17FFD9B5}"/>
              </a:ext>
            </a:extLst>
          </p:cNvPr>
          <p:cNvSpPr>
            <a:spLocks noGrp="1"/>
          </p:cNvSpPr>
          <p:nvPr>
            <p:ph type="pic" sz="quarter" idx="35" hasCustomPrompt="1"/>
          </p:nvPr>
        </p:nvSpPr>
        <p:spPr>
          <a:xfrm>
            <a:off x="1292479" y="677349"/>
            <a:ext cx="3549650" cy="2919248"/>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5451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2507" y="5451"/>
                </a:lnTo>
                <a:lnTo>
                  <a:pt x="3549650" y="0"/>
                </a:lnTo>
                <a:lnTo>
                  <a:pt x="3541733" y="2919248"/>
                </a:lnTo>
                <a:lnTo>
                  <a:pt x="0" y="2919248"/>
                </a:lnTo>
                <a:close/>
              </a:path>
            </a:pathLst>
          </a:custGeom>
          <a:solidFill>
            <a:srgbClr val="3DE470"/>
          </a:solidFill>
        </p:spPr>
        <p:txBody>
          <a:bodyPr/>
          <a:lstStyle>
            <a:lvl1pPr marL="0" indent="0">
              <a:buNone/>
              <a:defRPr/>
            </a:lvl1pPr>
          </a:lstStyle>
          <a:p>
            <a:r>
              <a:rPr lang="en-US" dirty="0"/>
              <a:t>Click icon to add image</a:t>
            </a:r>
          </a:p>
        </p:txBody>
      </p:sp>
      <p:sp>
        <p:nvSpPr>
          <p:cNvPr id="21" name="Title 14">
            <a:extLst>
              <a:ext uri="{FF2B5EF4-FFF2-40B4-BE49-F238E27FC236}">
                <a16:creationId xmlns:a16="http://schemas.microsoft.com/office/drawing/2014/main" id="{A5B300C3-2D57-E9F8-B22C-B7E37B2F480D}"/>
              </a:ext>
            </a:extLst>
          </p:cNvPr>
          <p:cNvSpPr txBox="1">
            <a:spLocks/>
          </p:cNvSpPr>
          <p:nvPr userDrawn="1"/>
        </p:nvSpPr>
        <p:spPr>
          <a:xfrm>
            <a:off x="6323208" y="3530347"/>
            <a:ext cx="3595229" cy="2918993"/>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chemeClr val="bg1"/>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22" name="Picture Placeholder 5">
            <a:extLst>
              <a:ext uri="{FF2B5EF4-FFF2-40B4-BE49-F238E27FC236}">
                <a16:creationId xmlns:a16="http://schemas.microsoft.com/office/drawing/2014/main" id="{10880CE6-B31A-02D9-0CE9-A9EB968A19B2}"/>
              </a:ext>
            </a:extLst>
          </p:cNvPr>
          <p:cNvSpPr>
            <a:spLocks noGrp="1"/>
          </p:cNvSpPr>
          <p:nvPr>
            <p:ph type="pic" sz="quarter" idx="36" hasCustomPrompt="1"/>
          </p:nvPr>
        </p:nvSpPr>
        <p:spPr>
          <a:xfrm>
            <a:off x="6618458" y="3532844"/>
            <a:ext cx="3549650" cy="2919248"/>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5451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2507" y="5451"/>
                </a:lnTo>
                <a:lnTo>
                  <a:pt x="3549650" y="0"/>
                </a:lnTo>
                <a:lnTo>
                  <a:pt x="3541733" y="2919248"/>
                </a:lnTo>
                <a:lnTo>
                  <a:pt x="0" y="2919248"/>
                </a:lnTo>
                <a:close/>
              </a:path>
            </a:pathLst>
          </a:custGeom>
          <a:solidFill>
            <a:schemeClr val="bg1"/>
          </a:solidFill>
        </p:spPr>
        <p:txBody>
          <a:bodyPr/>
          <a:lstStyle>
            <a:lvl1pPr marL="0" indent="0">
              <a:buNone/>
              <a:defRPr/>
            </a:lvl1pPr>
          </a:lstStyle>
          <a:p>
            <a:r>
              <a:rPr lang="en-US" dirty="0"/>
              <a:t>Click icon to add image</a:t>
            </a:r>
          </a:p>
        </p:txBody>
      </p:sp>
    </p:spTree>
    <p:extLst>
      <p:ext uri="{BB962C8B-B14F-4D97-AF65-F5344CB8AC3E}">
        <p14:creationId xmlns:p14="http://schemas.microsoft.com/office/powerpoint/2010/main" val="24096241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pic>
        <p:nvPicPr>
          <p:cNvPr id="4" name="Graphic 3" descr="Open quotation mark">
            <a:extLst>
              <a:ext uri="{FF2B5EF4-FFF2-40B4-BE49-F238E27FC236}">
                <a16:creationId xmlns:a16="http://schemas.microsoft.com/office/drawing/2014/main" id="{CCD7FD1D-DF17-9642-A606-E6C7596D0B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8085" y="374221"/>
            <a:ext cx="3130981" cy="3130981"/>
          </a:xfrm>
          <a:prstGeom prst="rect">
            <a:avLst/>
          </a:prstGeom>
        </p:spPr>
      </p:pic>
      <p:sp>
        <p:nvSpPr>
          <p:cNvPr id="8" name="Text Placeholder 7">
            <a:extLst>
              <a:ext uri="{FF2B5EF4-FFF2-40B4-BE49-F238E27FC236}">
                <a16:creationId xmlns:a16="http://schemas.microsoft.com/office/drawing/2014/main" id="{960A482C-7FB3-8F47-AE8A-7C9373237B02}"/>
              </a:ext>
            </a:extLst>
          </p:cNvPr>
          <p:cNvSpPr>
            <a:spLocks noGrp="1"/>
          </p:cNvSpPr>
          <p:nvPr>
            <p:ph type="body" sz="quarter" idx="10" hasCustomPrompt="1"/>
          </p:nvPr>
        </p:nvSpPr>
        <p:spPr>
          <a:xfrm>
            <a:off x="2235200" y="2133283"/>
            <a:ext cx="7273925" cy="2001837"/>
          </a:xfrm>
          <a:solidFill>
            <a:schemeClr val="accent5"/>
          </a:solidFill>
        </p:spPr>
        <p:txBody>
          <a:bodyPr lIns="468000" tIns="468000" rIns="324000" bIns="216000"/>
          <a:lstStyle>
            <a:lvl1pPr>
              <a:buNone/>
              <a:defRPr sz="3200" b="1" i="0">
                <a:solidFill>
                  <a:schemeClr val="bg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a:t>
            </a:r>
          </a:p>
        </p:txBody>
      </p:sp>
      <p:sp>
        <p:nvSpPr>
          <p:cNvPr id="11" name="Text Placeholder 10">
            <a:extLst>
              <a:ext uri="{FF2B5EF4-FFF2-40B4-BE49-F238E27FC236}">
                <a16:creationId xmlns:a16="http://schemas.microsoft.com/office/drawing/2014/main" id="{E4391BEA-7BA8-844C-AD49-506297251A90}"/>
              </a:ext>
            </a:extLst>
          </p:cNvPr>
          <p:cNvSpPr>
            <a:spLocks noGrp="1"/>
          </p:cNvSpPr>
          <p:nvPr>
            <p:ph type="body" sz="quarter" idx="11" hasCustomPrompt="1"/>
          </p:nvPr>
        </p:nvSpPr>
        <p:spPr>
          <a:xfrm>
            <a:off x="5608321" y="4368483"/>
            <a:ext cx="3881120" cy="366077"/>
          </a:xfrm>
        </p:spPr>
        <p:txBody>
          <a:bodyPr/>
          <a:lstStyle>
            <a:lvl1pPr algn="r">
              <a:buNone/>
              <a:defRPr sz="2000" b="1">
                <a:solidFill>
                  <a:schemeClr val="accent1"/>
                </a:solidFill>
              </a:defRPr>
            </a:lvl1pPr>
          </a:lstStyle>
          <a:p>
            <a:pPr lvl="0"/>
            <a:r>
              <a:rPr lang="en-US" dirty="0"/>
              <a:t>Name</a:t>
            </a:r>
          </a:p>
        </p:txBody>
      </p:sp>
      <p:sp>
        <p:nvSpPr>
          <p:cNvPr id="12" name="Text Placeholder 10">
            <a:extLst>
              <a:ext uri="{FF2B5EF4-FFF2-40B4-BE49-F238E27FC236}">
                <a16:creationId xmlns:a16="http://schemas.microsoft.com/office/drawing/2014/main" id="{5B5ECAAC-86F4-CC4A-8060-2F2DEF9EB47D}"/>
              </a:ext>
            </a:extLst>
          </p:cNvPr>
          <p:cNvSpPr>
            <a:spLocks noGrp="1"/>
          </p:cNvSpPr>
          <p:nvPr>
            <p:ph type="body" sz="quarter" idx="12" hasCustomPrompt="1"/>
          </p:nvPr>
        </p:nvSpPr>
        <p:spPr>
          <a:xfrm>
            <a:off x="5608321" y="4881880"/>
            <a:ext cx="3881120" cy="366077"/>
          </a:xfrm>
        </p:spPr>
        <p:txBody>
          <a:bodyPr/>
          <a:lstStyle>
            <a:lvl1pPr algn="r">
              <a:buNone/>
              <a:defRPr sz="1800" b="0">
                <a:solidFill>
                  <a:schemeClr val="accent2"/>
                </a:solidFill>
              </a:defRPr>
            </a:lvl1pPr>
          </a:lstStyle>
          <a:p>
            <a:pPr lvl="0"/>
            <a:r>
              <a:rPr lang="en-US" dirty="0"/>
              <a:t>Title, Organization</a:t>
            </a:r>
          </a:p>
        </p:txBody>
      </p:sp>
      <p:pic>
        <p:nvPicPr>
          <p:cNvPr id="7" name="Picture 6">
            <a:extLst>
              <a:ext uri="{FF2B5EF4-FFF2-40B4-BE49-F238E27FC236}">
                <a16:creationId xmlns:a16="http://schemas.microsoft.com/office/drawing/2014/main" id="{199B83C0-09C4-B743-A441-41E7547BD282}"/>
              </a:ext>
            </a:extLst>
          </p:cNvPr>
          <p:cNvPicPr>
            <a:picLocks noChangeAspect="1"/>
          </p:cNvPicPr>
          <p:nvPr userDrawn="1"/>
        </p:nvPicPr>
        <p:blipFill>
          <a:blip r:embed="rId4"/>
          <a:stretch>
            <a:fillRect/>
          </a:stretch>
        </p:blipFill>
        <p:spPr>
          <a:xfrm>
            <a:off x="10902437" y="6096000"/>
            <a:ext cx="791723" cy="328766"/>
          </a:xfrm>
          <a:prstGeom prst="rect">
            <a:avLst/>
          </a:prstGeom>
        </p:spPr>
      </p:pic>
    </p:spTree>
    <p:extLst>
      <p:ext uri="{BB962C8B-B14F-4D97-AF65-F5344CB8AC3E}">
        <p14:creationId xmlns:p14="http://schemas.microsoft.com/office/powerpoint/2010/main" val="2838149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 Red">
    <p:spTree>
      <p:nvGrpSpPr>
        <p:cNvPr id="1" name=""/>
        <p:cNvGrpSpPr/>
        <p:nvPr/>
      </p:nvGrpSpPr>
      <p:grpSpPr>
        <a:xfrm>
          <a:off x="0" y="0"/>
          <a:ext cx="0" cy="0"/>
          <a:chOff x="0" y="0"/>
          <a:chExt cx="0" cy="0"/>
        </a:xfrm>
      </p:grpSpPr>
      <p:pic>
        <p:nvPicPr>
          <p:cNvPr id="4" name="Graphic 3" descr="Open quotation mark">
            <a:extLst>
              <a:ext uri="{FF2B5EF4-FFF2-40B4-BE49-F238E27FC236}">
                <a16:creationId xmlns:a16="http://schemas.microsoft.com/office/drawing/2014/main" id="{CCD7FD1D-DF17-9642-A606-E6C7596D0B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8085" y="374221"/>
            <a:ext cx="3130981" cy="3130981"/>
          </a:xfrm>
          <a:prstGeom prst="rect">
            <a:avLst/>
          </a:prstGeom>
        </p:spPr>
      </p:pic>
      <p:sp>
        <p:nvSpPr>
          <p:cNvPr id="8" name="Text Placeholder 7">
            <a:extLst>
              <a:ext uri="{FF2B5EF4-FFF2-40B4-BE49-F238E27FC236}">
                <a16:creationId xmlns:a16="http://schemas.microsoft.com/office/drawing/2014/main" id="{960A482C-7FB3-8F47-AE8A-7C9373237B02}"/>
              </a:ext>
            </a:extLst>
          </p:cNvPr>
          <p:cNvSpPr>
            <a:spLocks noGrp="1"/>
          </p:cNvSpPr>
          <p:nvPr>
            <p:ph type="body" sz="quarter" idx="10" hasCustomPrompt="1"/>
          </p:nvPr>
        </p:nvSpPr>
        <p:spPr>
          <a:xfrm>
            <a:off x="2235200" y="2133283"/>
            <a:ext cx="7273925" cy="2001837"/>
          </a:xfrm>
          <a:solidFill>
            <a:schemeClr val="accent4"/>
          </a:solidFill>
        </p:spPr>
        <p:txBody>
          <a:bodyPr lIns="468000" tIns="468000" rIns="324000" bIns="216000"/>
          <a:lstStyle>
            <a:lvl1pPr>
              <a:buNone/>
              <a:defRPr sz="3200" b="1" i="0">
                <a:solidFill>
                  <a:schemeClr val="bg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a:t>
            </a:r>
          </a:p>
        </p:txBody>
      </p:sp>
      <p:sp>
        <p:nvSpPr>
          <p:cNvPr id="11" name="Text Placeholder 10">
            <a:extLst>
              <a:ext uri="{FF2B5EF4-FFF2-40B4-BE49-F238E27FC236}">
                <a16:creationId xmlns:a16="http://schemas.microsoft.com/office/drawing/2014/main" id="{E4391BEA-7BA8-844C-AD49-506297251A90}"/>
              </a:ext>
            </a:extLst>
          </p:cNvPr>
          <p:cNvSpPr>
            <a:spLocks noGrp="1"/>
          </p:cNvSpPr>
          <p:nvPr>
            <p:ph type="body" sz="quarter" idx="11" hasCustomPrompt="1"/>
          </p:nvPr>
        </p:nvSpPr>
        <p:spPr>
          <a:xfrm>
            <a:off x="5608321" y="4368483"/>
            <a:ext cx="3881120" cy="366077"/>
          </a:xfrm>
        </p:spPr>
        <p:txBody>
          <a:bodyPr/>
          <a:lstStyle>
            <a:lvl1pPr algn="r">
              <a:buNone/>
              <a:defRPr sz="2000" b="1"/>
            </a:lvl1pPr>
          </a:lstStyle>
          <a:p>
            <a:pPr lvl="0"/>
            <a:r>
              <a:rPr lang="en-US" dirty="0"/>
              <a:t>Name</a:t>
            </a:r>
          </a:p>
        </p:txBody>
      </p:sp>
      <p:sp>
        <p:nvSpPr>
          <p:cNvPr id="12" name="Text Placeholder 10">
            <a:extLst>
              <a:ext uri="{FF2B5EF4-FFF2-40B4-BE49-F238E27FC236}">
                <a16:creationId xmlns:a16="http://schemas.microsoft.com/office/drawing/2014/main" id="{5B5ECAAC-86F4-CC4A-8060-2F2DEF9EB47D}"/>
              </a:ext>
            </a:extLst>
          </p:cNvPr>
          <p:cNvSpPr>
            <a:spLocks noGrp="1"/>
          </p:cNvSpPr>
          <p:nvPr>
            <p:ph type="body" sz="quarter" idx="12" hasCustomPrompt="1"/>
          </p:nvPr>
        </p:nvSpPr>
        <p:spPr>
          <a:xfrm>
            <a:off x="5608321" y="4881880"/>
            <a:ext cx="3881120" cy="366077"/>
          </a:xfrm>
        </p:spPr>
        <p:txBody>
          <a:bodyPr/>
          <a:lstStyle>
            <a:lvl1pPr algn="r">
              <a:buNone/>
              <a:defRPr sz="1800" b="0">
                <a:solidFill>
                  <a:schemeClr val="accent3"/>
                </a:solidFill>
              </a:defRPr>
            </a:lvl1pPr>
          </a:lstStyle>
          <a:p>
            <a:pPr lvl="0"/>
            <a:r>
              <a:rPr lang="en-US" dirty="0"/>
              <a:t>Title, Organization</a:t>
            </a:r>
          </a:p>
        </p:txBody>
      </p:sp>
      <p:pic>
        <p:nvPicPr>
          <p:cNvPr id="7" name="Picture 6">
            <a:extLst>
              <a:ext uri="{FF2B5EF4-FFF2-40B4-BE49-F238E27FC236}">
                <a16:creationId xmlns:a16="http://schemas.microsoft.com/office/drawing/2014/main" id="{199B83C0-09C4-B743-A441-41E7547BD282}"/>
              </a:ext>
            </a:extLst>
          </p:cNvPr>
          <p:cNvPicPr>
            <a:picLocks noChangeAspect="1"/>
          </p:cNvPicPr>
          <p:nvPr userDrawn="1"/>
        </p:nvPicPr>
        <p:blipFill>
          <a:blip r:embed="rId4"/>
          <a:stretch>
            <a:fillRect/>
          </a:stretch>
        </p:blipFill>
        <p:spPr>
          <a:xfrm>
            <a:off x="10902437" y="6096000"/>
            <a:ext cx="791723" cy="328766"/>
          </a:xfrm>
          <a:prstGeom prst="rect">
            <a:avLst/>
          </a:prstGeom>
        </p:spPr>
      </p:pic>
    </p:spTree>
    <p:extLst>
      <p:ext uri="{BB962C8B-B14F-4D97-AF65-F5344CB8AC3E}">
        <p14:creationId xmlns:p14="http://schemas.microsoft.com/office/powerpoint/2010/main" val="719927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 Green">
    <p:spTree>
      <p:nvGrpSpPr>
        <p:cNvPr id="1" name=""/>
        <p:cNvGrpSpPr/>
        <p:nvPr/>
      </p:nvGrpSpPr>
      <p:grpSpPr>
        <a:xfrm>
          <a:off x="0" y="0"/>
          <a:ext cx="0" cy="0"/>
          <a:chOff x="0" y="0"/>
          <a:chExt cx="0" cy="0"/>
        </a:xfrm>
      </p:grpSpPr>
      <p:pic>
        <p:nvPicPr>
          <p:cNvPr id="4" name="Graphic 3" descr="Open quotation mark">
            <a:extLst>
              <a:ext uri="{FF2B5EF4-FFF2-40B4-BE49-F238E27FC236}">
                <a16:creationId xmlns:a16="http://schemas.microsoft.com/office/drawing/2014/main" id="{CCD7FD1D-DF17-9642-A606-E6C7596D0B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8085" y="374221"/>
            <a:ext cx="3130981" cy="3130981"/>
          </a:xfrm>
          <a:prstGeom prst="rect">
            <a:avLst/>
          </a:prstGeom>
        </p:spPr>
      </p:pic>
      <p:sp>
        <p:nvSpPr>
          <p:cNvPr id="8" name="Text Placeholder 7">
            <a:extLst>
              <a:ext uri="{FF2B5EF4-FFF2-40B4-BE49-F238E27FC236}">
                <a16:creationId xmlns:a16="http://schemas.microsoft.com/office/drawing/2014/main" id="{960A482C-7FB3-8F47-AE8A-7C9373237B02}"/>
              </a:ext>
            </a:extLst>
          </p:cNvPr>
          <p:cNvSpPr>
            <a:spLocks noGrp="1"/>
          </p:cNvSpPr>
          <p:nvPr>
            <p:ph type="body" sz="quarter" idx="10" hasCustomPrompt="1"/>
          </p:nvPr>
        </p:nvSpPr>
        <p:spPr>
          <a:xfrm>
            <a:off x="2235200" y="2133283"/>
            <a:ext cx="7273925" cy="2001837"/>
          </a:xfrm>
          <a:solidFill>
            <a:schemeClr val="accent1"/>
          </a:solidFill>
        </p:spPr>
        <p:txBody>
          <a:bodyPr lIns="468000" tIns="468000" rIns="324000" bIns="216000"/>
          <a:lstStyle>
            <a:lvl1pPr>
              <a:buNone/>
              <a:defRPr sz="3200" b="1" i="0">
                <a:solidFill>
                  <a:schemeClr val="bg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a:t>
            </a:r>
          </a:p>
        </p:txBody>
      </p:sp>
      <p:sp>
        <p:nvSpPr>
          <p:cNvPr id="9" name="Text Placeholder 10">
            <a:extLst>
              <a:ext uri="{FF2B5EF4-FFF2-40B4-BE49-F238E27FC236}">
                <a16:creationId xmlns:a16="http://schemas.microsoft.com/office/drawing/2014/main" id="{FA64F947-A6CC-664F-9864-CB15813486B1}"/>
              </a:ext>
            </a:extLst>
          </p:cNvPr>
          <p:cNvSpPr>
            <a:spLocks noGrp="1"/>
          </p:cNvSpPr>
          <p:nvPr>
            <p:ph type="body" sz="quarter" idx="12" hasCustomPrompt="1"/>
          </p:nvPr>
        </p:nvSpPr>
        <p:spPr>
          <a:xfrm>
            <a:off x="5608321" y="4881880"/>
            <a:ext cx="3881120" cy="366077"/>
          </a:xfrm>
        </p:spPr>
        <p:txBody>
          <a:bodyPr/>
          <a:lstStyle>
            <a:lvl1pPr algn="r">
              <a:buNone/>
              <a:defRPr sz="1800" b="0">
                <a:solidFill>
                  <a:schemeClr val="accent4"/>
                </a:solidFill>
              </a:defRPr>
            </a:lvl1pPr>
          </a:lstStyle>
          <a:p>
            <a:pPr lvl="0"/>
            <a:r>
              <a:rPr lang="en-US" dirty="0"/>
              <a:t>Title, Organization</a:t>
            </a:r>
          </a:p>
        </p:txBody>
      </p:sp>
      <p:pic>
        <p:nvPicPr>
          <p:cNvPr id="10" name="Picture 9">
            <a:extLst>
              <a:ext uri="{FF2B5EF4-FFF2-40B4-BE49-F238E27FC236}">
                <a16:creationId xmlns:a16="http://schemas.microsoft.com/office/drawing/2014/main" id="{867448C5-CD31-1C4D-AF27-938FFCDD961C}"/>
              </a:ext>
            </a:extLst>
          </p:cNvPr>
          <p:cNvPicPr>
            <a:picLocks noChangeAspect="1"/>
          </p:cNvPicPr>
          <p:nvPr userDrawn="1"/>
        </p:nvPicPr>
        <p:blipFill>
          <a:blip r:embed="rId4"/>
          <a:stretch>
            <a:fillRect/>
          </a:stretch>
        </p:blipFill>
        <p:spPr>
          <a:xfrm>
            <a:off x="10902437" y="6096000"/>
            <a:ext cx="791723" cy="328766"/>
          </a:xfrm>
          <a:prstGeom prst="rect">
            <a:avLst/>
          </a:prstGeom>
        </p:spPr>
      </p:pic>
      <p:sp>
        <p:nvSpPr>
          <p:cNvPr id="13" name="Text Placeholder 10">
            <a:extLst>
              <a:ext uri="{FF2B5EF4-FFF2-40B4-BE49-F238E27FC236}">
                <a16:creationId xmlns:a16="http://schemas.microsoft.com/office/drawing/2014/main" id="{7D3D6D7E-3C3C-C94A-85F3-430F24CBD902}"/>
              </a:ext>
            </a:extLst>
          </p:cNvPr>
          <p:cNvSpPr>
            <a:spLocks noGrp="1"/>
          </p:cNvSpPr>
          <p:nvPr>
            <p:ph type="body" sz="quarter" idx="11" hasCustomPrompt="1"/>
          </p:nvPr>
        </p:nvSpPr>
        <p:spPr>
          <a:xfrm>
            <a:off x="5608321" y="4368483"/>
            <a:ext cx="3881120" cy="366077"/>
          </a:xfrm>
        </p:spPr>
        <p:txBody>
          <a:bodyPr/>
          <a:lstStyle>
            <a:lvl1pPr algn="r">
              <a:buNone/>
              <a:defRPr sz="2000" b="1"/>
            </a:lvl1pPr>
          </a:lstStyle>
          <a:p>
            <a:pPr lvl="0"/>
            <a:r>
              <a:rPr lang="en-US" dirty="0"/>
              <a:t>Name</a:t>
            </a:r>
          </a:p>
        </p:txBody>
      </p:sp>
    </p:spTree>
    <p:extLst>
      <p:ext uri="{BB962C8B-B14F-4D97-AF65-F5344CB8AC3E}">
        <p14:creationId xmlns:p14="http://schemas.microsoft.com/office/powerpoint/2010/main" val="2117118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 Purple">
    <p:spTree>
      <p:nvGrpSpPr>
        <p:cNvPr id="1" name=""/>
        <p:cNvGrpSpPr/>
        <p:nvPr/>
      </p:nvGrpSpPr>
      <p:grpSpPr>
        <a:xfrm>
          <a:off x="0" y="0"/>
          <a:ext cx="0" cy="0"/>
          <a:chOff x="0" y="0"/>
          <a:chExt cx="0" cy="0"/>
        </a:xfrm>
      </p:grpSpPr>
      <p:pic>
        <p:nvPicPr>
          <p:cNvPr id="4" name="Graphic 3" descr="Open quotation mark">
            <a:extLst>
              <a:ext uri="{FF2B5EF4-FFF2-40B4-BE49-F238E27FC236}">
                <a16:creationId xmlns:a16="http://schemas.microsoft.com/office/drawing/2014/main" id="{CCD7FD1D-DF17-9642-A606-E6C7596D0B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8085" y="374221"/>
            <a:ext cx="3130981" cy="3130981"/>
          </a:xfrm>
          <a:prstGeom prst="rect">
            <a:avLst/>
          </a:prstGeom>
        </p:spPr>
      </p:pic>
      <p:sp>
        <p:nvSpPr>
          <p:cNvPr id="8" name="Text Placeholder 7">
            <a:extLst>
              <a:ext uri="{FF2B5EF4-FFF2-40B4-BE49-F238E27FC236}">
                <a16:creationId xmlns:a16="http://schemas.microsoft.com/office/drawing/2014/main" id="{960A482C-7FB3-8F47-AE8A-7C9373237B02}"/>
              </a:ext>
            </a:extLst>
          </p:cNvPr>
          <p:cNvSpPr>
            <a:spLocks noGrp="1"/>
          </p:cNvSpPr>
          <p:nvPr>
            <p:ph type="body" sz="quarter" idx="10" hasCustomPrompt="1"/>
          </p:nvPr>
        </p:nvSpPr>
        <p:spPr>
          <a:xfrm>
            <a:off x="2235200" y="2133283"/>
            <a:ext cx="7273925" cy="2001837"/>
          </a:xfrm>
          <a:solidFill>
            <a:schemeClr val="accent3"/>
          </a:solidFill>
        </p:spPr>
        <p:txBody>
          <a:bodyPr lIns="468000" tIns="468000" rIns="324000" bIns="216000"/>
          <a:lstStyle>
            <a:lvl1pPr>
              <a:buNone/>
              <a:defRPr sz="3200" b="1" i="0">
                <a:solidFill>
                  <a:schemeClr val="bg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a:t>
            </a:r>
          </a:p>
        </p:txBody>
      </p:sp>
      <p:sp>
        <p:nvSpPr>
          <p:cNvPr id="11" name="Text Placeholder 10">
            <a:extLst>
              <a:ext uri="{FF2B5EF4-FFF2-40B4-BE49-F238E27FC236}">
                <a16:creationId xmlns:a16="http://schemas.microsoft.com/office/drawing/2014/main" id="{E4391BEA-7BA8-844C-AD49-506297251A90}"/>
              </a:ext>
            </a:extLst>
          </p:cNvPr>
          <p:cNvSpPr>
            <a:spLocks noGrp="1"/>
          </p:cNvSpPr>
          <p:nvPr>
            <p:ph type="body" sz="quarter" idx="11" hasCustomPrompt="1"/>
          </p:nvPr>
        </p:nvSpPr>
        <p:spPr>
          <a:xfrm>
            <a:off x="5608321" y="4368483"/>
            <a:ext cx="3881120" cy="366077"/>
          </a:xfrm>
        </p:spPr>
        <p:txBody>
          <a:bodyPr/>
          <a:lstStyle>
            <a:lvl1pPr algn="r">
              <a:buNone/>
              <a:defRPr sz="2000" b="1"/>
            </a:lvl1pPr>
          </a:lstStyle>
          <a:p>
            <a:pPr lvl="0"/>
            <a:r>
              <a:rPr lang="en-US" dirty="0"/>
              <a:t>Name</a:t>
            </a:r>
          </a:p>
        </p:txBody>
      </p:sp>
      <p:sp>
        <p:nvSpPr>
          <p:cNvPr id="12" name="Text Placeholder 10">
            <a:extLst>
              <a:ext uri="{FF2B5EF4-FFF2-40B4-BE49-F238E27FC236}">
                <a16:creationId xmlns:a16="http://schemas.microsoft.com/office/drawing/2014/main" id="{5B5ECAAC-86F4-CC4A-8060-2F2DEF9EB47D}"/>
              </a:ext>
            </a:extLst>
          </p:cNvPr>
          <p:cNvSpPr>
            <a:spLocks noGrp="1"/>
          </p:cNvSpPr>
          <p:nvPr>
            <p:ph type="body" sz="quarter" idx="12" hasCustomPrompt="1"/>
          </p:nvPr>
        </p:nvSpPr>
        <p:spPr>
          <a:xfrm>
            <a:off x="5608321" y="4881880"/>
            <a:ext cx="3881120" cy="366077"/>
          </a:xfrm>
        </p:spPr>
        <p:txBody>
          <a:bodyPr/>
          <a:lstStyle>
            <a:lvl1pPr algn="r">
              <a:buNone/>
              <a:defRPr sz="1800" b="0">
                <a:solidFill>
                  <a:schemeClr val="accent2"/>
                </a:solidFill>
              </a:defRPr>
            </a:lvl1pPr>
          </a:lstStyle>
          <a:p>
            <a:pPr lvl="0"/>
            <a:r>
              <a:rPr lang="en-US" dirty="0"/>
              <a:t>Title, Organization</a:t>
            </a:r>
          </a:p>
        </p:txBody>
      </p:sp>
      <p:pic>
        <p:nvPicPr>
          <p:cNvPr id="7" name="Picture 6">
            <a:extLst>
              <a:ext uri="{FF2B5EF4-FFF2-40B4-BE49-F238E27FC236}">
                <a16:creationId xmlns:a16="http://schemas.microsoft.com/office/drawing/2014/main" id="{199B83C0-09C4-B743-A441-41E7547BD282}"/>
              </a:ext>
            </a:extLst>
          </p:cNvPr>
          <p:cNvPicPr>
            <a:picLocks noChangeAspect="1"/>
          </p:cNvPicPr>
          <p:nvPr userDrawn="1"/>
        </p:nvPicPr>
        <p:blipFill>
          <a:blip r:embed="rId4"/>
          <a:stretch>
            <a:fillRect/>
          </a:stretch>
        </p:blipFill>
        <p:spPr>
          <a:xfrm>
            <a:off x="10902437" y="6096000"/>
            <a:ext cx="791723" cy="328766"/>
          </a:xfrm>
          <a:prstGeom prst="rect">
            <a:avLst/>
          </a:prstGeom>
        </p:spPr>
      </p:pic>
    </p:spTree>
    <p:extLst>
      <p:ext uri="{BB962C8B-B14F-4D97-AF65-F5344CB8AC3E}">
        <p14:creationId xmlns:p14="http://schemas.microsoft.com/office/powerpoint/2010/main" val="2643254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 Orange">
    <p:spTree>
      <p:nvGrpSpPr>
        <p:cNvPr id="1" name=""/>
        <p:cNvGrpSpPr/>
        <p:nvPr/>
      </p:nvGrpSpPr>
      <p:grpSpPr>
        <a:xfrm>
          <a:off x="0" y="0"/>
          <a:ext cx="0" cy="0"/>
          <a:chOff x="0" y="0"/>
          <a:chExt cx="0" cy="0"/>
        </a:xfrm>
      </p:grpSpPr>
      <p:pic>
        <p:nvPicPr>
          <p:cNvPr id="4" name="Graphic 3" descr="Open quotation mark">
            <a:extLst>
              <a:ext uri="{FF2B5EF4-FFF2-40B4-BE49-F238E27FC236}">
                <a16:creationId xmlns:a16="http://schemas.microsoft.com/office/drawing/2014/main" id="{CCD7FD1D-DF17-9642-A606-E6C7596D0B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8085" y="374221"/>
            <a:ext cx="3130981" cy="3130981"/>
          </a:xfrm>
          <a:prstGeom prst="rect">
            <a:avLst/>
          </a:prstGeom>
        </p:spPr>
      </p:pic>
      <p:sp>
        <p:nvSpPr>
          <p:cNvPr id="8" name="Text Placeholder 7">
            <a:extLst>
              <a:ext uri="{FF2B5EF4-FFF2-40B4-BE49-F238E27FC236}">
                <a16:creationId xmlns:a16="http://schemas.microsoft.com/office/drawing/2014/main" id="{960A482C-7FB3-8F47-AE8A-7C9373237B02}"/>
              </a:ext>
            </a:extLst>
          </p:cNvPr>
          <p:cNvSpPr>
            <a:spLocks noGrp="1"/>
          </p:cNvSpPr>
          <p:nvPr>
            <p:ph type="body" sz="quarter" idx="10" hasCustomPrompt="1"/>
          </p:nvPr>
        </p:nvSpPr>
        <p:spPr>
          <a:xfrm>
            <a:off x="2235200" y="2133283"/>
            <a:ext cx="7273925" cy="2001837"/>
          </a:xfrm>
          <a:solidFill>
            <a:schemeClr val="accent2"/>
          </a:solidFill>
        </p:spPr>
        <p:txBody>
          <a:bodyPr lIns="468000" tIns="468000" rIns="324000" bIns="216000"/>
          <a:lstStyle>
            <a:lvl1pPr>
              <a:buNone/>
              <a:defRPr sz="3200" b="1" i="0">
                <a:solidFill>
                  <a:schemeClr val="bg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a:t>
            </a:r>
          </a:p>
        </p:txBody>
      </p:sp>
      <p:sp>
        <p:nvSpPr>
          <p:cNvPr id="17" name="Text Placeholder 10">
            <a:extLst>
              <a:ext uri="{FF2B5EF4-FFF2-40B4-BE49-F238E27FC236}">
                <a16:creationId xmlns:a16="http://schemas.microsoft.com/office/drawing/2014/main" id="{A5F82237-FD70-1F4C-A518-779F2763EC20}"/>
              </a:ext>
            </a:extLst>
          </p:cNvPr>
          <p:cNvSpPr>
            <a:spLocks noGrp="1"/>
          </p:cNvSpPr>
          <p:nvPr>
            <p:ph type="body" sz="quarter" idx="11" hasCustomPrompt="1"/>
          </p:nvPr>
        </p:nvSpPr>
        <p:spPr>
          <a:xfrm>
            <a:off x="5608321" y="4368483"/>
            <a:ext cx="3881120" cy="366077"/>
          </a:xfrm>
        </p:spPr>
        <p:txBody>
          <a:bodyPr/>
          <a:lstStyle>
            <a:lvl1pPr algn="r">
              <a:buNone/>
              <a:defRPr sz="2000" b="1"/>
            </a:lvl1pPr>
          </a:lstStyle>
          <a:p>
            <a:pPr lvl="0"/>
            <a:r>
              <a:rPr lang="en-US" dirty="0"/>
              <a:t>Name</a:t>
            </a:r>
          </a:p>
        </p:txBody>
      </p:sp>
      <p:sp>
        <p:nvSpPr>
          <p:cNvPr id="18" name="Text Placeholder 10">
            <a:extLst>
              <a:ext uri="{FF2B5EF4-FFF2-40B4-BE49-F238E27FC236}">
                <a16:creationId xmlns:a16="http://schemas.microsoft.com/office/drawing/2014/main" id="{9D185BF5-2875-BF46-928F-23CA4427D93B}"/>
              </a:ext>
            </a:extLst>
          </p:cNvPr>
          <p:cNvSpPr>
            <a:spLocks noGrp="1"/>
          </p:cNvSpPr>
          <p:nvPr>
            <p:ph type="body" sz="quarter" idx="12" hasCustomPrompt="1"/>
          </p:nvPr>
        </p:nvSpPr>
        <p:spPr>
          <a:xfrm>
            <a:off x="5608321" y="4881880"/>
            <a:ext cx="3881120" cy="366077"/>
          </a:xfrm>
        </p:spPr>
        <p:txBody>
          <a:bodyPr/>
          <a:lstStyle>
            <a:lvl1pPr algn="r">
              <a:buNone/>
              <a:defRPr sz="1800" b="0">
                <a:solidFill>
                  <a:schemeClr val="accent1"/>
                </a:solidFill>
              </a:defRPr>
            </a:lvl1pPr>
          </a:lstStyle>
          <a:p>
            <a:pPr lvl="0"/>
            <a:r>
              <a:rPr lang="en-US" dirty="0"/>
              <a:t>Title, Organization</a:t>
            </a:r>
          </a:p>
        </p:txBody>
      </p:sp>
      <p:pic>
        <p:nvPicPr>
          <p:cNvPr id="19" name="Picture 18">
            <a:extLst>
              <a:ext uri="{FF2B5EF4-FFF2-40B4-BE49-F238E27FC236}">
                <a16:creationId xmlns:a16="http://schemas.microsoft.com/office/drawing/2014/main" id="{08996B94-4D78-E341-82FC-988E3479E8CB}"/>
              </a:ext>
            </a:extLst>
          </p:cNvPr>
          <p:cNvPicPr>
            <a:picLocks noChangeAspect="1"/>
          </p:cNvPicPr>
          <p:nvPr userDrawn="1"/>
        </p:nvPicPr>
        <p:blipFill>
          <a:blip r:embed="rId4"/>
          <a:stretch>
            <a:fillRect/>
          </a:stretch>
        </p:blipFill>
        <p:spPr>
          <a:xfrm>
            <a:off x="10902437" y="6096000"/>
            <a:ext cx="791723" cy="328766"/>
          </a:xfrm>
          <a:prstGeom prst="rect">
            <a:avLst/>
          </a:prstGeom>
        </p:spPr>
      </p:pic>
    </p:spTree>
    <p:extLst>
      <p:ext uri="{BB962C8B-B14F-4D97-AF65-F5344CB8AC3E}">
        <p14:creationId xmlns:p14="http://schemas.microsoft.com/office/powerpoint/2010/main" val="4133124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ta Point - Blue">
    <p:bg>
      <p:bgPr>
        <a:solidFill>
          <a:schemeClr val="accent5">
            <a:alpha val="35000"/>
          </a:schemeClr>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6CFC14-7734-5741-AD0F-0F09DB8A596D}"/>
              </a:ext>
            </a:extLst>
          </p:cNvPr>
          <p:cNvSpPr txBox="1">
            <a:spLocks/>
          </p:cNvSpPr>
          <p:nvPr userDrawn="1"/>
        </p:nvSpPr>
        <p:spPr>
          <a:xfrm>
            <a:off x="-812800" y="3276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16" name="Title 1">
            <a:extLst>
              <a:ext uri="{FF2B5EF4-FFF2-40B4-BE49-F238E27FC236}">
                <a16:creationId xmlns:a16="http://schemas.microsoft.com/office/drawing/2014/main" id="{5C05D62E-03DE-E746-A235-2F0B6D427CE3}"/>
              </a:ext>
            </a:extLst>
          </p:cNvPr>
          <p:cNvSpPr txBox="1">
            <a:spLocks/>
          </p:cNvSpPr>
          <p:nvPr userDrawn="1"/>
        </p:nvSpPr>
        <p:spPr>
          <a:xfrm>
            <a:off x="-812800" y="50292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0" name="Title 1">
            <a:extLst>
              <a:ext uri="{FF2B5EF4-FFF2-40B4-BE49-F238E27FC236}">
                <a16:creationId xmlns:a16="http://schemas.microsoft.com/office/drawing/2014/main" id="{AF7F9CB5-310B-2741-A460-36A922BB09A7}"/>
              </a:ext>
            </a:extLst>
          </p:cNvPr>
          <p:cNvSpPr txBox="1">
            <a:spLocks/>
          </p:cNvSpPr>
          <p:nvPr userDrawn="1"/>
        </p:nvSpPr>
        <p:spPr>
          <a:xfrm>
            <a:off x="-812800" y="3301841"/>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1" name="Title 1">
            <a:extLst>
              <a:ext uri="{FF2B5EF4-FFF2-40B4-BE49-F238E27FC236}">
                <a16:creationId xmlns:a16="http://schemas.microsoft.com/office/drawing/2014/main" id="{58BE7CCD-9BCD-E64E-8257-85B14CD492C2}"/>
              </a:ext>
            </a:extLst>
          </p:cNvPr>
          <p:cNvSpPr txBox="1">
            <a:spLocks/>
          </p:cNvSpPr>
          <p:nvPr userDrawn="1"/>
        </p:nvSpPr>
        <p:spPr>
          <a:xfrm>
            <a:off x="-812800" y="4800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2" name="Title 1">
            <a:extLst>
              <a:ext uri="{FF2B5EF4-FFF2-40B4-BE49-F238E27FC236}">
                <a16:creationId xmlns:a16="http://schemas.microsoft.com/office/drawing/2014/main" id="{77F8D708-6A40-C640-8A96-ECA7646BC0D2}"/>
              </a:ext>
            </a:extLst>
          </p:cNvPr>
          <p:cNvSpPr txBox="1">
            <a:spLocks/>
          </p:cNvSpPr>
          <p:nvPr userDrawn="1"/>
        </p:nvSpPr>
        <p:spPr>
          <a:xfrm>
            <a:off x="-812800" y="2692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4" name="Title 1">
            <a:extLst>
              <a:ext uri="{FF2B5EF4-FFF2-40B4-BE49-F238E27FC236}">
                <a16:creationId xmlns:a16="http://schemas.microsoft.com/office/drawing/2014/main" id="{1F14A13C-F47E-AA40-BDB1-171095ED8011}"/>
              </a:ext>
            </a:extLst>
          </p:cNvPr>
          <p:cNvSpPr txBox="1">
            <a:spLocks/>
          </p:cNvSpPr>
          <p:nvPr userDrawn="1"/>
        </p:nvSpPr>
        <p:spPr>
          <a:xfrm>
            <a:off x="-812800" y="4216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8" name="Text Placeholder 27">
            <a:extLst>
              <a:ext uri="{FF2B5EF4-FFF2-40B4-BE49-F238E27FC236}">
                <a16:creationId xmlns:a16="http://schemas.microsoft.com/office/drawing/2014/main" id="{8BFD8200-CA2D-B341-AD06-4833E1956043}"/>
              </a:ext>
            </a:extLst>
          </p:cNvPr>
          <p:cNvSpPr>
            <a:spLocks noGrp="1"/>
          </p:cNvSpPr>
          <p:nvPr>
            <p:ph type="body" sz="quarter" idx="13" hasCustomPrompt="1"/>
          </p:nvPr>
        </p:nvSpPr>
        <p:spPr>
          <a:xfrm>
            <a:off x="-8900160" y="159234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0" name="Text Placeholder 27">
            <a:extLst>
              <a:ext uri="{FF2B5EF4-FFF2-40B4-BE49-F238E27FC236}">
                <a16:creationId xmlns:a16="http://schemas.microsoft.com/office/drawing/2014/main" id="{B8F5BC8D-1F03-2D40-801A-A47D760411EF}"/>
              </a:ext>
            </a:extLst>
          </p:cNvPr>
          <p:cNvSpPr>
            <a:spLocks noGrp="1"/>
          </p:cNvSpPr>
          <p:nvPr>
            <p:ph type="body" sz="quarter" idx="14" hasCustomPrompt="1"/>
          </p:nvPr>
        </p:nvSpPr>
        <p:spPr>
          <a:xfrm>
            <a:off x="-8900160" y="312650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2" name="Text Placeholder 27">
            <a:extLst>
              <a:ext uri="{FF2B5EF4-FFF2-40B4-BE49-F238E27FC236}">
                <a16:creationId xmlns:a16="http://schemas.microsoft.com/office/drawing/2014/main" id="{C1803DAF-6215-0548-AD19-B41F047423C4}"/>
              </a:ext>
            </a:extLst>
          </p:cNvPr>
          <p:cNvSpPr>
            <a:spLocks noGrp="1"/>
          </p:cNvSpPr>
          <p:nvPr>
            <p:ph type="body" sz="quarter" idx="15" hasCustomPrompt="1"/>
          </p:nvPr>
        </p:nvSpPr>
        <p:spPr>
          <a:xfrm>
            <a:off x="-8900160" y="467082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pic>
        <p:nvPicPr>
          <p:cNvPr id="33" name="Picture 32">
            <a:extLst>
              <a:ext uri="{FF2B5EF4-FFF2-40B4-BE49-F238E27FC236}">
                <a16:creationId xmlns:a16="http://schemas.microsoft.com/office/drawing/2014/main" id="{54B3F5EF-0006-434D-A78F-3E8CEC7408D2}"/>
              </a:ext>
            </a:extLst>
          </p:cNvPr>
          <p:cNvPicPr>
            <a:picLocks noChangeAspect="1"/>
          </p:cNvPicPr>
          <p:nvPr userDrawn="1"/>
        </p:nvPicPr>
        <p:blipFill>
          <a:blip r:embed="rId2"/>
          <a:stretch>
            <a:fillRect/>
          </a:stretch>
        </p:blipFill>
        <p:spPr>
          <a:xfrm>
            <a:off x="10902437" y="6096000"/>
            <a:ext cx="791723" cy="328766"/>
          </a:xfrm>
          <a:prstGeom prst="rect">
            <a:avLst/>
          </a:prstGeom>
        </p:spPr>
      </p:pic>
      <p:sp>
        <p:nvSpPr>
          <p:cNvPr id="3" name="Text Placeholder 2">
            <a:extLst>
              <a:ext uri="{FF2B5EF4-FFF2-40B4-BE49-F238E27FC236}">
                <a16:creationId xmlns:a16="http://schemas.microsoft.com/office/drawing/2014/main" id="{F1E6AC0C-BC5E-244E-8CDA-EE6C4D2B41D3}"/>
              </a:ext>
            </a:extLst>
          </p:cNvPr>
          <p:cNvSpPr>
            <a:spLocks noGrp="1"/>
          </p:cNvSpPr>
          <p:nvPr>
            <p:ph type="body" sz="quarter" idx="16" hasCustomPrompt="1"/>
          </p:nvPr>
        </p:nvSpPr>
        <p:spPr>
          <a:xfrm>
            <a:off x="4668838" y="1592263"/>
            <a:ext cx="5246687" cy="731837"/>
          </a:xfrm>
        </p:spPr>
        <p:txBody>
          <a:bodyPr anchor="ctr" anchorCtr="0"/>
          <a:lstStyle>
            <a:lvl1pPr>
              <a:buNone/>
              <a:defRPr sz="2400">
                <a:solidFill>
                  <a:schemeClr val="accent3"/>
                </a:solidFill>
              </a:defRPr>
            </a:lvl1pPr>
          </a:lstStyle>
          <a:p>
            <a:pPr lvl="0"/>
            <a:r>
              <a:rPr lang="en-US" sz="2400" dirty="0"/>
              <a:t>Data label</a:t>
            </a:r>
            <a:endParaRPr lang="en-US" dirty="0"/>
          </a:p>
        </p:txBody>
      </p:sp>
      <p:sp>
        <p:nvSpPr>
          <p:cNvPr id="17" name="Text Placeholder 2">
            <a:extLst>
              <a:ext uri="{FF2B5EF4-FFF2-40B4-BE49-F238E27FC236}">
                <a16:creationId xmlns:a16="http://schemas.microsoft.com/office/drawing/2014/main" id="{DB12573C-F805-4F4D-B26F-B6963E94D4C9}"/>
              </a:ext>
            </a:extLst>
          </p:cNvPr>
          <p:cNvSpPr>
            <a:spLocks noGrp="1"/>
          </p:cNvSpPr>
          <p:nvPr>
            <p:ph type="body" sz="quarter" idx="17" hasCustomPrompt="1"/>
          </p:nvPr>
        </p:nvSpPr>
        <p:spPr>
          <a:xfrm>
            <a:off x="4668837" y="3126503"/>
            <a:ext cx="5246687" cy="731837"/>
          </a:xfrm>
        </p:spPr>
        <p:txBody>
          <a:bodyPr anchor="ctr" anchorCtr="0"/>
          <a:lstStyle>
            <a:lvl1pPr>
              <a:buNone/>
              <a:defRPr sz="2400">
                <a:solidFill>
                  <a:schemeClr val="accent3"/>
                </a:solidFill>
              </a:defRPr>
            </a:lvl1pPr>
          </a:lstStyle>
          <a:p>
            <a:pPr lvl="0"/>
            <a:r>
              <a:rPr lang="en-US" sz="2400" dirty="0"/>
              <a:t>Data label</a:t>
            </a:r>
            <a:endParaRPr lang="en-US" dirty="0"/>
          </a:p>
        </p:txBody>
      </p:sp>
      <p:sp>
        <p:nvSpPr>
          <p:cNvPr id="18" name="Text Placeholder 2">
            <a:extLst>
              <a:ext uri="{FF2B5EF4-FFF2-40B4-BE49-F238E27FC236}">
                <a16:creationId xmlns:a16="http://schemas.microsoft.com/office/drawing/2014/main" id="{4B384928-7E7C-024D-A86C-BCD20E4E23D9}"/>
              </a:ext>
            </a:extLst>
          </p:cNvPr>
          <p:cNvSpPr>
            <a:spLocks noGrp="1"/>
          </p:cNvSpPr>
          <p:nvPr>
            <p:ph type="body" sz="quarter" idx="18" hasCustomPrompt="1"/>
          </p:nvPr>
        </p:nvSpPr>
        <p:spPr>
          <a:xfrm>
            <a:off x="4668837" y="4663281"/>
            <a:ext cx="5246687" cy="731837"/>
          </a:xfrm>
        </p:spPr>
        <p:txBody>
          <a:bodyPr anchor="ctr" anchorCtr="0"/>
          <a:lstStyle>
            <a:lvl1pPr>
              <a:buNone/>
              <a:defRPr sz="2400">
                <a:solidFill>
                  <a:schemeClr val="accent3"/>
                </a:solidFill>
              </a:defRPr>
            </a:lvl1pPr>
          </a:lstStyle>
          <a:p>
            <a:pPr lvl="0"/>
            <a:r>
              <a:rPr lang="en-US" sz="2400" dirty="0"/>
              <a:t>Data label</a:t>
            </a:r>
            <a:endParaRPr lang="en-US" dirty="0"/>
          </a:p>
        </p:txBody>
      </p:sp>
    </p:spTree>
    <p:extLst>
      <p:ext uri="{BB962C8B-B14F-4D97-AF65-F5344CB8AC3E}">
        <p14:creationId xmlns:p14="http://schemas.microsoft.com/office/powerpoint/2010/main" val="4427625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Point - Red">
    <p:bg>
      <p:bgPr>
        <a:solidFill>
          <a:schemeClr val="accent4">
            <a:alpha val="35000"/>
          </a:schemeClr>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6CFC14-7734-5741-AD0F-0F09DB8A596D}"/>
              </a:ext>
            </a:extLst>
          </p:cNvPr>
          <p:cNvSpPr txBox="1">
            <a:spLocks/>
          </p:cNvSpPr>
          <p:nvPr userDrawn="1"/>
        </p:nvSpPr>
        <p:spPr>
          <a:xfrm>
            <a:off x="-812800" y="3276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16" name="Title 1">
            <a:extLst>
              <a:ext uri="{FF2B5EF4-FFF2-40B4-BE49-F238E27FC236}">
                <a16:creationId xmlns:a16="http://schemas.microsoft.com/office/drawing/2014/main" id="{5C05D62E-03DE-E746-A235-2F0B6D427CE3}"/>
              </a:ext>
            </a:extLst>
          </p:cNvPr>
          <p:cNvSpPr txBox="1">
            <a:spLocks/>
          </p:cNvSpPr>
          <p:nvPr userDrawn="1"/>
        </p:nvSpPr>
        <p:spPr>
          <a:xfrm>
            <a:off x="-812800" y="50292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0" name="Title 1">
            <a:extLst>
              <a:ext uri="{FF2B5EF4-FFF2-40B4-BE49-F238E27FC236}">
                <a16:creationId xmlns:a16="http://schemas.microsoft.com/office/drawing/2014/main" id="{AF7F9CB5-310B-2741-A460-36A922BB09A7}"/>
              </a:ext>
            </a:extLst>
          </p:cNvPr>
          <p:cNvSpPr txBox="1">
            <a:spLocks/>
          </p:cNvSpPr>
          <p:nvPr userDrawn="1"/>
        </p:nvSpPr>
        <p:spPr>
          <a:xfrm>
            <a:off x="-812800" y="3301841"/>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1" name="Title 1">
            <a:extLst>
              <a:ext uri="{FF2B5EF4-FFF2-40B4-BE49-F238E27FC236}">
                <a16:creationId xmlns:a16="http://schemas.microsoft.com/office/drawing/2014/main" id="{58BE7CCD-9BCD-E64E-8257-85B14CD492C2}"/>
              </a:ext>
            </a:extLst>
          </p:cNvPr>
          <p:cNvSpPr txBox="1">
            <a:spLocks/>
          </p:cNvSpPr>
          <p:nvPr userDrawn="1"/>
        </p:nvSpPr>
        <p:spPr>
          <a:xfrm>
            <a:off x="-812800" y="4800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2" name="Title 1">
            <a:extLst>
              <a:ext uri="{FF2B5EF4-FFF2-40B4-BE49-F238E27FC236}">
                <a16:creationId xmlns:a16="http://schemas.microsoft.com/office/drawing/2014/main" id="{77F8D708-6A40-C640-8A96-ECA7646BC0D2}"/>
              </a:ext>
            </a:extLst>
          </p:cNvPr>
          <p:cNvSpPr txBox="1">
            <a:spLocks/>
          </p:cNvSpPr>
          <p:nvPr userDrawn="1"/>
        </p:nvSpPr>
        <p:spPr>
          <a:xfrm>
            <a:off x="-812800" y="2692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4" name="Title 1">
            <a:extLst>
              <a:ext uri="{FF2B5EF4-FFF2-40B4-BE49-F238E27FC236}">
                <a16:creationId xmlns:a16="http://schemas.microsoft.com/office/drawing/2014/main" id="{1F14A13C-F47E-AA40-BDB1-171095ED8011}"/>
              </a:ext>
            </a:extLst>
          </p:cNvPr>
          <p:cNvSpPr txBox="1">
            <a:spLocks/>
          </p:cNvSpPr>
          <p:nvPr userDrawn="1"/>
        </p:nvSpPr>
        <p:spPr>
          <a:xfrm>
            <a:off x="-812800" y="4216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8" name="Text Placeholder 27">
            <a:extLst>
              <a:ext uri="{FF2B5EF4-FFF2-40B4-BE49-F238E27FC236}">
                <a16:creationId xmlns:a16="http://schemas.microsoft.com/office/drawing/2014/main" id="{8BFD8200-CA2D-B341-AD06-4833E1956043}"/>
              </a:ext>
            </a:extLst>
          </p:cNvPr>
          <p:cNvSpPr>
            <a:spLocks noGrp="1"/>
          </p:cNvSpPr>
          <p:nvPr>
            <p:ph type="body" sz="quarter" idx="13" hasCustomPrompt="1"/>
          </p:nvPr>
        </p:nvSpPr>
        <p:spPr>
          <a:xfrm>
            <a:off x="-8900160" y="159234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0" name="Text Placeholder 27">
            <a:extLst>
              <a:ext uri="{FF2B5EF4-FFF2-40B4-BE49-F238E27FC236}">
                <a16:creationId xmlns:a16="http://schemas.microsoft.com/office/drawing/2014/main" id="{B8F5BC8D-1F03-2D40-801A-A47D760411EF}"/>
              </a:ext>
            </a:extLst>
          </p:cNvPr>
          <p:cNvSpPr>
            <a:spLocks noGrp="1"/>
          </p:cNvSpPr>
          <p:nvPr>
            <p:ph type="body" sz="quarter" idx="14" hasCustomPrompt="1"/>
          </p:nvPr>
        </p:nvSpPr>
        <p:spPr>
          <a:xfrm>
            <a:off x="-8900160" y="312650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2" name="Text Placeholder 27">
            <a:extLst>
              <a:ext uri="{FF2B5EF4-FFF2-40B4-BE49-F238E27FC236}">
                <a16:creationId xmlns:a16="http://schemas.microsoft.com/office/drawing/2014/main" id="{C1803DAF-6215-0548-AD19-B41F047423C4}"/>
              </a:ext>
            </a:extLst>
          </p:cNvPr>
          <p:cNvSpPr>
            <a:spLocks noGrp="1"/>
          </p:cNvSpPr>
          <p:nvPr>
            <p:ph type="body" sz="quarter" idx="15" hasCustomPrompt="1"/>
          </p:nvPr>
        </p:nvSpPr>
        <p:spPr>
          <a:xfrm>
            <a:off x="-8900160" y="467082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pic>
        <p:nvPicPr>
          <p:cNvPr id="33" name="Picture 32">
            <a:extLst>
              <a:ext uri="{FF2B5EF4-FFF2-40B4-BE49-F238E27FC236}">
                <a16:creationId xmlns:a16="http://schemas.microsoft.com/office/drawing/2014/main" id="{54B3F5EF-0006-434D-A78F-3E8CEC7408D2}"/>
              </a:ext>
            </a:extLst>
          </p:cNvPr>
          <p:cNvPicPr>
            <a:picLocks noChangeAspect="1"/>
          </p:cNvPicPr>
          <p:nvPr userDrawn="1"/>
        </p:nvPicPr>
        <p:blipFill>
          <a:blip r:embed="rId2"/>
          <a:stretch>
            <a:fillRect/>
          </a:stretch>
        </p:blipFill>
        <p:spPr>
          <a:xfrm>
            <a:off x="10902437" y="6096000"/>
            <a:ext cx="791723" cy="328766"/>
          </a:xfrm>
          <a:prstGeom prst="rect">
            <a:avLst/>
          </a:prstGeom>
        </p:spPr>
      </p:pic>
      <p:sp>
        <p:nvSpPr>
          <p:cNvPr id="3" name="Text Placeholder 2">
            <a:extLst>
              <a:ext uri="{FF2B5EF4-FFF2-40B4-BE49-F238E27FC236}">
                <a16:creationId xmlns:a16="http://schemas.microsoft.com/office/drawing/2014/main" id="{F1E6AC0C-BC5E-244E-8CDA-EE6C4D2B41D3}"/>
              </a:ext>
            </a:extLst>
          </p:cNvPr>
          <p:cNvSpPr>
            <a:spLocks noGrp="1"/>
          </p:cNvSpPr>
          <p:nvPr>
            <p:ph type="body" sz="quarter" idx="16" hasCustomPrompt="1"/>
          </p:nvPr>
        </p:nvSpPr>
        <p:spPr>
          <a:xfrm>
            <a:off x="4668838" y="1592263"/>
            <a:ext cx="5246687" cy="731837"/>
          </a:xfrm>
        </p:spPr>
        <p:txBody>
          <a:bodyPr anchor="ctr" anchorCtr="0"/>
          <a:lstStyle>
            <a:lvl1pPr>
              <a:buNone/>
              <a:defRPr sz="2400"/>
            </a:lvl1pPr>
          </a:lstStyle>
          <a:p>
            <a:pPr lvl="0"/>
            <a:r>
              <a:rPr lang="en-US" sz="2400" dirty="0"/>
              <a:t>Data label</a:t>
            </a:r>
            <a:endParaRPr lang="en-US" dirty="0"/>
          </a:p>
        </p:txBody>
      </p:sp>
      <p:sp>
        <p:nvSpPr>
          <p:cNvPr id="17" name="Text Placeholder 2">
            <a:extLst>
              <a:ext uri="{FF2B5EF4-FFF2-40B4-BE49-F238E27FC236}">
                <a16:creationId xmlns:a16="http://schemas.microsoft.com/office/drawing/2014/main" id="{DB12573C-F805-4F4D-B26F-B6963E94D4C9}"/>
              </a:ext>
            </a:extLst>
          </p:cNvPr>
          <p:cNvSpPr>
            <a:spLocks noGrp="1"/>
          </p:cNvSpPr>
          <p:nvPr>
            <p:ph type="body" sz="quarter" idx="17" hasCustomPrompt="1"/>
          </p:nvPr>
        </p:nvSpPr>
        <p:spPr>
          <a:xfrm>
            <a:off x="4668837" y="3126503"/>
            <a:ext cx="5246687" cy="731837"/>
          </a:xfrm>
        </p:spPr>
        <p:txBody>
          <a:bodyPr anchor="ctr" anchorCtr="0"/>
          <a:lstStyle>
            <a:lvl1pPr>
              <a:buNone/>
              <a:defRPr sz="2400"/>
            </a:lvl1pPr>
          </a:lstStyle>
          <a:p>
            <a:pPr lvl="0"/>
            <a:r>
              <a:rPr lang="en-US" sz="2400" dirty="0"/>
              <a:t>Data label</a:t>
            </a:r>
            <a:endParaRPr lang="en-US" dirty="0"/>
          </a:p>
        </p:txBody>
      </p:sp>
      <p:sp>
        <p:nvSpPr>
          <p:cNvPr id="18" name="Text Placeholder 2">
            <a:extLst>
              <a:ext uri="{FF2B5EF4-FFF2-40B4-BE49-F238E27FC236}">
                <a16:creationId xmlns:a16="http://schemas.microsoft.com/office/drawing/2014/main" id="{4B384928-7E7C-024D-A86C-BCD20E4E23D9}"/>
              </a:ext>
            </a:extLst>
          </p:cNvPr>
          <p:cNvSpPr>
            <a:spLocks noGrp="1"/>
          </p:cNvSpPr>
          <p:nvPr>
            <p:ph type="body" sz="quarter" idx="18" hasCustomPrompt="1"/>
          </p:nvPr>
        </p:nvSpPr>
        <p:spPr>
          <a:xfrm>
            <a:off x="4668837" y="4663281"/>
            <a:ext cx="5246687" cy="731837"/>
          </a:xfrm>
        </p:spPr>
        <p:txBody>
          <a:bodyPr anchor="ctr" anchorCtr="0"/>
          <a:lstStyle>
            <a:lvl1pPr>
              <a:buNone/>
              <a:defRPr sz="2400"/>
            </a:lvl1pPr>
          </a:lstStyle>
          <a:p>
            <a:pPr lvl="0"/>
            <a:r>
              <a:rPr lang="en-US" sz="2400" dirty="0"/>
              <a:t>Data label</a:t>
            </a:r>
            <a:endParaRPr lang="en-US" dirty="0"/>
          </a:p>
        </p:txBody>
      </p:sp>
    </p:spTree>
    <p:extLst>
      <p:ext uri="{BB962C8B-B14F-4D97-AF65-F5344CB8AC3E}">
        <p14:creationId xmlns:p14="http://schemas.microsoft.com/office/powerpoint/2010/main" val="4267622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ta Point - Green">
    <p:bg>
      <p:bgPr>
        <a:solidFill>
          <a:schemeClr val="accent1">
            <a:alpha val="35000"/>
          </a:schemeClr>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6CFC14-7734-5741-AD0F-0F09DB8A596D}"/>
              </a:ext>
            </a:extLst>
          </p:cNvPr>
          <p:cNvSpPr txBox="1">
            <a:spLocks/>
          </p:cNvSpPr>
          <p:nvPr userDrawn="1"/>
        </p:nvSpPr>
        <p:spPr>
          <a:xfrm>
            <a:off x="-812800" y="3276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16" name="Title 1">
            <a:extLst>
              <a:ext uri="{FF2B5EF4-FFF2-40B4-BE49-F238E27FC236}">
                <a16:creationId xmlns:a16="http://schemas.microsoft.com/office/drawing/2014/main" id="{5C05D62E-03DE-E746-A235-2F0B6D427CE3}"/>
              </a:ext>
            </a:extLst>
          </p:cNvPr>
          <p:cNvSpPr txBox="1">
            <a:spLocks/>
          </p:cNvSpPr>
          <p:nvPr userDrawn="1"/>
        </p:nvSpPr>
        <p:spPr>
          <a:xfrm>
            <a:off x="-812800" y="50292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0" name="Title 1">
            <a:extLst>
              <a:ext uri="{FF2B5EF4-FFF2-40B4-BE49-F238E27FC236}">
                <a16:creationId xmlns:a16="http://schemas.microsoft.com/office/drawing/2014/main" id="{AF7F9CB5-310B-2741-A460-36A922BB09A7}"/>
              </a:ext>
            </a:extLst>
          </p:cNvPr>
          <p:cNvSpPr txBox="1">
            <a:spLocks/>
          </p:cNvSpPr>
          <p:nvPr userDrawn="1"/>
        </p:nvSpPr>
        <p:spPr>
          <a:xfrm>
            <a:off x="-812800" y="3301841"/>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1" name="Title 1">
            <a:extLst>
              <a:ext uri="{FF2B5EF4-FFF2-40B4-BE49-F238E27FC236}">
                <a16:creationId xmlns:a16="http://schemas.microsoft.com/office/drawing/2014/main" id="{58BE7CCD-9BCD-E64E-8257-85B14CD492C2}"/>
              </a:ext>
            </a:extLst>
          </p:cNvPr>
          <p:cNvSpPr txBox="1">
            <a:spLocks/>
          </p:cNvSpPr>
          <p:nvPr userDrawn="1"/>
        </p:nvSpPr>
        <p:spPr>
          <a:xfrm>
            <a:off x="-812800" y="4800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2" name="Title 1">
            <a:extLst>
              <a:ext uri="{FF2B5EF4-FFF2-40B4-BE49-F238E27FC236}">
                <a16:creationId xmlns:a16="http://schemas.microsoft.com/office/drawing/2014/main" id="{77F8D708-6A40-C640-8A96-ECA7646BC0D2}"/>
              </a:ext>
            </a:extLst>
          </p:cNvPr>
          <p:cNvSpPr txBox="1">
            <a:spLocks/>
          </p:cNvSpPr>
          <p:nvPr userDrawn="1"/>
        </p:nvSpPr>
        <p:spPr>
          <a:xfrm>
            <a:off x="-812800" y="2692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4" name="Title 1">
            <a:extLst>
              <a:ext uri="{FF2B5EF4-FFF2-40B4-BE49-F238E27FC236}">
                <a16:creationId xmlns:a16="http://schemas.microsoft.com/office/drawing/2014/main" id="{1F14A13C-F47E-AA40-BDB1-171095ED8011}"/>
              </a:ext>
            </a:extLst>
          </p:cNvPr>
          <p:cNvSpPr txBox="1">
            <a:spLocks/>
          </p:cNvSpPr>
          <p:nvPr userDrawn="1"/>
        </p:nvSpPr>
        <p:spPr>
          <a:xfrm>
            <a:off x="-812800" y="4216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8" name="Text Placeholder 27">
            <a:extLst>
              <a:ext uri="{FF2B5EF4-FFF2-40B4-BE49-F238E27FC236}">
                <a16:creationId xmlns:a16="http://schemas.microsoft.com/office/drawing/2014/main" id="{8BFD8200-CA2D-B341-AD06-4833E1956043}"/>
              </a:ext>
            </a:extLst>
          </p:cNvPr>
          <p:cNvSpPr>
            <a:spLocks noGrp="1"/>
          </p:cNvSpPr>
          <p:nvPr>
            <p:ph type="body" sz="quarter" idx="13" hasCustomPrompt="1"/>
          </p:nvPr>
        </p:nvSpPr>
        <p:spPr>
          <a:xfrm>
            <a:off x="-8900160" y="159234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0" name="Text Placeholder 27">
            <a:extLst>
              <a:ext uri="{FF2B5EF4-FFF2-40B4-BE49-F238E27FC236}">
                <a16:creationId xmlns:a16="http://schemas.microsoft.com/office/drawing/2014/main" id="{B8F5BC8D-1F03-2D40-801A-A47D760411EF}"/>
              </a:ext>
            </a:extLst>
          </p:cNvPr>
          <p:cNvSpPr>
            <a:spLocks noGrp="1"/>
          </p:cNvSpPr>
          <p:nvPr>
            <p:ph type="body" sz="quarter" idx="14" hasCustomPrompt="1"/>
          </p:nvPr>
        </p:nvSpPr>
        <p:spPr>
          <a:xfrm>
            <a:off x="-8900160" y="312650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2" name="Text Placeholder 27">
            <a:extLst>
              <a:ext uri="{FF2B5EF4-FFF2-40B4-BE49-F238E27FC236}">
                <a16:creationId xmlns:a16="http://schemas.microsoft.com/office/drawing/2014/main" id="{C1803DAF-6215-0548-AD19-B41F047423C4}"/>
              </a:ext>
            </a:extLst>
          </p:cNvPr>
          <p:cNvSpPr>
            <a:spLocks noGrp="1"/>
          </p:cNvSpPr>
          <p:nvPr>
            <p:ph type="body" sz="quarter" idx="15" hasCustomPrompt="1"/>
          </p:nvPr>
        </p:nvSpPr>
        <p:spPr>
          <a:xfrm>
            <a:off x="-8900160" y="467082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pic>
        <p:nvPicPr>
          <p:cNvPr id="33" name="Picture 32">
            <a:extLst>
              <a:ext uri="{FF2B5EF4-FFF2-40B4-BE49-F238E27FC236}">
                <a16:creationId xmlns:a16="http://schemas.microsoft.com/office/drawing/2014/main" id="{54B3F5EF-0006-434D-A78F-3E8CEC7408D2}"/>
              </a:ext>
            </a:extLst>
          </p:cNvPr>
          <p:cNvPicPr>
            <a:picLocks noChangeAspect="1"/>
          </p:cNvPicPr>
          <p:nvPr userDrawn="1"/>
        </p:nvPicPr>
        <p:blipFill>
          <a:blip r:embed="rId2"/>
          <a:stretch>
            <a:fillRect/>
          </a:stretch>
        </p:blipFill>
        <p:spPr>
          <a:xfrm>
            <a:off x="10902437" y="6096000"/>
            <a:ext cx="791723" cy="328766"/>
          </a:xfrm>
          <a:prstGeom prst="rect">
            <a:avLst/>
          </a:prstGeom>
        </p:spPr>
      </p:pic>
      <p:sp>
        <p:nvSpPr>
          <p:cNvPr id="3" name="Text Placeholder 2">
            <a:extLst>
              <a:ext uri="{FF2B5EF4-FFF2-40B4-BE49-F238E27FC236}">
                <a16:creationId xmlns:a16="http://schemas.microsoft.com/office/drawing/2014/main" id="{F1E6AC0C-BC5E-244E-8CDA-EE6C4D2B41D3}"/>
              </a:ext>
            </a:extLst>
          </p:cNvPr>
          <p:cNvSpPr>
            <a:spLocks noGrp="1"/>
          </p:cNvSpPr>
          <p:nvPr>
            <p:ph type="body" sz="quarter" idx="16" hasCustomPrompt="1"/>
          </p:nvPr>
        </p:nvSpPr>
        <p:spPr>
          <a:xfrm>
            <a:off x="4668838" y="1592263"/>
            <a:ext cx="5246687" cy="731837"/>
          </a:xfrm>
        </p:spPr>
        <p:txBody>
          <a:bodyPr anchor="ctr" anchorCtr="0"/>
          <a:lstStyle>
            <a:lvl1pPr>
              <a:buNone/>
              <a:defRPr sz="2400"/>
            </a:lvl1pPr>
          </a:lstStyle>
          <a:p>
            <a:pPr lvl="0"/>
            <a:r>
              <a:rPr lang="en-US" sz="2400" dirty="0"/>
              <a:t>Data label</a:t>
            </a:r>
            <a:endParaRPr lang="en-US" dirty="0"/>
          </a:p>
        </p:txBody>
      </p:sp>
      <p:sp>
        <p:nvSpPr>
          <p:cNvPr id="17" name="Text Placeholder 2">
            <a:extLst>
              <a:ext uri="{FF2B5EF4-FFF2-40B4-BE49-F238E27FC236}">
                <a16:creationId xmlns:a16="http://schemas.microsoft.com/office/drawing/2014/main" id="{DB12573C-F805-4F4D-B26F-B6963E94D4C9}"/>
              </a:ext>
            </a:extLst>
          </p:cNvPr>
          <p:cNvSpPr>
            <a:spLocks noGrp="1"/>
          </p:cNvSpPr>
          <p:nvPr>
            <p:ph type="body" sz="quarter" idx="17" hasCustomPrompt="1"/>
          </p:nvPr>
        </p:nvSpPr>
        <p:spPr>
          <a:xfrm>
            <a:off x="4668837" y="3126503"/>
            <a:ext cx="5246687" cy="731837"/>
          </a:xfrm>
        </p:spPr>
        <p:txBody>
          <a:bodyPr anchor="ctr" anchorCtr="0"/>
          <a:lstStyle>
            <a:lvl1pPr>
              <a:buNone/>
              <a:defRPr sz="2400"/>
            </a:lvl1pPr>
          </a:lstStyle>
          <a:p>
            <a:pPr lvl="0"/>
            <a:r>
              <a:rPr lang="en-US" sz="2400" dirty="0"/>
              <a:t>Data label</a:t>
            </a:r>
            <a:endParaRPr lang="en-US" dirty="0"/>
          </a:p>
        </p:txBody>
      </p:sp>
      <p:sp>
        <p:nvSpPr>
          <p:cNvPr id="18" name="Text Placeholder 2">
            <a:extLst>
              <a:ext uri="{FF2B5EF4-FFF2-40B4-BE49-F238E27FC236}">
                <a16:creationId xmlns:a16="http://schemas.microsoft.com/office/drawing/2014/main" id="{4B384928-7E7C-024D-A86C-BCD20E4E23D9}"/>
              </a:ext>
            </a:extLst>
          </p:cNvPr>
          <p:cNvSpPr>
            <a:spLocks noGrp="1"/>
          </p:cNvSpPr>
          <p:nvPr>
            <p:ph type="body" sz="quarter" idx="18" hasCustomPrompt="1"/>
          </p:nvPr>
        </p:nvSpPr>
        <p:spPr>
          <a:xfrm>
            <a:off x="4668837" y="4663281"/>
            <a:ext cx="5246687" cy="731837"/>
          </a:xfrm>
        </p:spPr>
        <p:txBody>
          <a:bodyPr anchor="ctr" anchorCtr="0"/>
          <a:lstStyle>
            <a:lvl1pPr>
              <a:buNone/>
              <a:defRPr sz="2400"/>
            </a:lvl1pPr>
          </a:lstStyle>
          <a:p>
            <a:pPr lvl="0"/>
            <a:r>
              <a:rPr lang="en-US" sz="2400" dirty="0"/>
              <a:t>Data label</a:t>
            </a:r>
            <a:endParaRPr lang="en-US" dirty="0"/>
          </a:p>
        </p:txBody>
      </p:sp>
    </p:spTree>
    <p:extLst>
      <p:ext uri="{BB962C8B-B14F-4D97-AF65-F5344CB8AC3E}">
        <p14:creationId xmlns:p14="http://schemas.microsoft.com/office/powerpoint/2010/main" val="165747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Point - Purple">
    <p:bg>
      <p:bgPr>
        <a:solidFill>
          <a:schemeClr val="accent3">
            <a:alpha val="35000"/>
          </a:schemeClr>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6CFC14-7734-5741-AD0F-0F09DB8A596D}"/>
              </a:ext>
            </a:extLst>
          </p:cNvPr>
          <p:cNvSpPr txBox="1">
            <a:spLocks/>
          </p:cNvSpPr>
          <p:nvPr userDrawn="1"/>
        </p:nvSpPr>
        <p:spPr>
          <a:xfrm>
            <a:off x="-812800" y="3276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16" name="Title 1">
            <a:extLst>
              <a:ext uri="{FF2B5EF4-FFF2-40B4-BE49-F238E27FC236}">
                <a16:creationId xmlns:a16="http://schemas.microsoft.com/office/drawing/2014/main" id="{5C05D62E-03DE-E746-A235-2F0B6D427CE3}"/>
              </a:ext>
            </a:extLst>
          </p:cNvPr>
          <p:cNvSpPr txBox="1">
            <a:spLocks/>
          </p:cNvSpPr>
          <p:nvPr userDrawn="1"/>
        </p:nvSpPr>
        <p:spPr>
          <a:xfrm>
            <a:off x="-812800" y="50292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0" name="Title 1">
            <a:extLst>
              <a:ext uri="{FF2B5EF4-FFF2-40B4-BE49-F238E27FC236}">
                <a16:creationId xmlns:a16="http://schemas.microsoft.com/office/drawing/2014/main" id="{AF7F9CB5-310B-2741-A460-36A922BB09A7}"/>
              </a:ext>
            </a:extLst>
          </p:cNvPr>
          <p:cNvSpPr txBox="1">
            <a:spLocks/>
          </p:cNvSpPr>
          <p:nvPr userDrawn="1"/>
        </p:nvSpPr>
        <p:spPr>
          <a:xfrm>
            <a:off x="-812800" y="3301841"/>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1" name="Title 1">
            <a:extLst>
              <a:ext uri="{FF2B5EF4-FFF2-40B4-BE49-F238E27FC236}">
                <a16:creationId xmlns:a16="http://schemas.microsoft.com/office/drawing/2014/main" id="{58BE7CCD-9BCD-E64E-8257-85B14CD492C2}"/>
              </a:ext>
            </a:extLst>
          </p:cNvPr>
          <p:cNvSpPr txBox="1">
            <a:spLocks/>
          </p:cNvSpPr>
          <p:nvPr userDrawn="1"/>
        </p:nvSpPr>
        <p:spPr>
          <a:xfrm>
            <a:off x="-812800" y="4800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2" name="Title 1">
            <a:extLst>
              <a:ext uri="{FF2B5EF4-FFF2-40B4-BE49-F238E27FC236}">
                <a16:creationId xmlns:a16="http://schemas.microsoft.com/office/drawing/2014/main" id="{77F8D708-6A40-C640-8A96-ECA7646BC0D2}"/>
              </a:ext>
            </a:extLst>
          </p:cNvPr>
          <p:cNvSpPr txBox="1">
            <a:spLocks/>
          </p:cNvSpPr>
          <p:nvPr userDrawn="1"/>
        </p:nvSpPr>
        <p:spPr>
          <a:xfrm>
            <a:off x="-812800" y="2692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4" name="Title 1">
            <a:extLst>
              <a:ext uri="{FF2B5EF4-FFF2-40B4-BE49-F238E27FC236}">
                <a16:creationId xmlns:a16="http://schemas.microsoft.com/office/drawing/2014/main" id="{1F14A13C-F47E-AA40-BDB1-171095ED8011}"/>
              </a:ext>
            </a:extLst>
          </p:cNvPr>
          <p:cNvSpPr txBox="1">
            <a:spLocks/>
          </p:cNvSpPr>
          <p:nvPr userDrawn="1"/>
        </p:nvSpPr>
        <p:spPr>
          <a:xfrm>
            <a:off x="-812800" y="4216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8" name="Text Placeholder 27">
            <a:extLst>
              <a:ext uri="{FF2B5EF4-FFF2-40B4-BE49-F238E27FC236}">
                <a16:creationId xmlns:a16="http://schemas.microsoft.com/office/drawing/2014/main" id="{8BFD8200-CA2D-B341-AD06-4833E1956043}"/>
              </a:ext>
            </a:extLst>
          </p:cNvPr>
          <p:cNvSpPr>
            <a:spLocks noGrp="1"/>
          </p:cNvSpPr>
          <p:nvPr>
            <p:ph type="body" sz="quarter" idx="13" hasCustomPrompt="1"/>
          </p:nvPr>
        </p:nvSpPr>
        <p:spPr>
          <a:xfrm>
            <a:off x="-8900160" y="159234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0" name="Text Placeholder 27">
            <a:extLst>
              <a:ext uri="{FF2B5EF4-FFF2-40B4-BE49-F238E27FC236}">
                <a16:creationId xmlns:a16="http://schemas.microsoft.com/office/drawing/2014/main" id="{B8F5BC8D-1F03-2D40-801A-A47D760411EF}"/>
              </a:ext>
            </a:extLst>
          </p:cNvPr>
          <p:cNvSpPr>
            <a:spLocks noGrp="1"/>
          </p:cNvSpPr>
          <p:nvPr>
            <p:ph type="body" sz="quarter" idx="14" hasCustomPrompt="1"/>
          </p:nvPr>
        </p:nvSpPr>
        <p:spPr>
          <a:xfrm>
            <a:off x="-8900160" y="312650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2" name="Text Placeholder 27">
            <a:extLst>
              <a:ext uri="{FF2B5EF4-FFF2-40B4-BE49-F238E27FC236}">
                <a16:creationId xmlns:a16="http://schemas.microsoft.com/office/drawing/2014/main" id="{C1803DAF-6215-0548-AD19-B41F047423C4}"/>
              </a:ext>
            </a:extLst>
          </p:cNvPr>
          <p:cNvSpPr>
            <a:spLocks noGrp="1"/>
          </p:cNvSpPr>
          <p:nvPr>
            <p:ph type="body" sz="quarter" idx="15" hasCustomPrompt="1"/>
          </p:nvPr>
        </p:nvSpPr>
        <p:spPr>
          <a:xfrm>
            <a:off x="-8900160" y="467082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pic>
        <p:nvPicPr>
          <p:cNvPr id="33" name="Picture 32">
            <a:extLst>
              <a:ext uri="{FF2B5EF4-FFF2-40B4-BE49-F238E27FC236}">
                <a16:creationId xmlns:a16="http://schemas.microsoft.com/office/drawing/2014/main" id="{54B3F5EF-0006-434D-A78F-3E8CEC7408D2}"/>
              </a:ext>
            </a:extLst>
          </p:cNvPr>
          <p:cNvPicPr>
            <a:picLocks noChangeAspect="1"/>
          </p:cNvPicPr>
          <p:nvPr userDrawn="1"/>
        </p:nvPicPr>
        <p:blipFill>
          <a:blip r:embed="rId2"/>
          <a:stretch>
            <a:fillRect/>
          </a:stretch>
        </p:blipFill>
        <p:spPr>
          <a:xfrm>
            <a:off x="10902437" y="6096000"/>
            <a:ext cx="791723" cy="328766"/>
          </a:xfrm>
          <a:prstGeom prst="rect">
            <a:avLst/>
          </a:prstGeom>
        </p:spPr>
      </p:pic>
      <p:sp>
        <p:nvSpPr>
          <p:cNvPr id="3" name="Text Placeholder 2">
            <a:extLst>
              <a:ext uri="{FF2B5EF4-FFF2-40B4-BE49-F238E27FC236}">
                <a16:creationId xmlns:a16="http://schemas.microsoft.com/office/drawing/2014/main" id="{F1E6AC0C-BC5E-244E-8CDA-EE6C4D2B41D3}"/>
              </a:ext>
            </a:extLst>
          </p:cNvPr>
          <p:cNvSpPr>
            <a:spLocks noGrp="1"/>
          </p:cNvSpPr>
          <p:nvPr>
            <p:ph type="body" sz="quarter" idx="16" hasCustomPrompt="1"/>
          </p:nvPr>
        </p:nvSpPr>
        <p:spPr>
          <a:xfrm>
            <a:off x="4668838" y="1592263"/>
            <a:ext cx="5246687" cy="731837"/>
          </a:xfrm>
        </p:spPr>
        <p:txBody>
          <a:bodyPr anchor="ctr" anchorCtr="0"/>
          <a:lstStyle>
            <a:lvl1pPr>
              <a:buNone/>
              <a:defRPr sz="2400"/>
            </a:lvl1pPr>
          </a:lstStyle>
          <a:p>
            <a:pPr lvl="0"/>
            <a:r>
              <a:rPr lang="en-US" sz="2400" dirty="0"/>
              <a:t>Data label</a:t>
            </a:r>
            <a:endParaRPr lang="en-US" dirty="0"/>
          </a:p>
        </p:txBody>
      </p:sp>
      <p:sp>
        <p:nvSpPr>
          <p:cNvPr id="17" name="Text Placeholder 2">
            <a:extLst>
              <a:ext uri="{FF2B5EF4-FFF2-40B4-BE49-F238E27FC236}">
                <a16:creationId xmlns:a16="http://schemas.microsoft.com/office/drawing/2014/main" id="{DB12573C-F805-4F4D-B26F-B6963E94D4C9}"/>
              </a:ext>
            </a:extLst>
          </p:cNvPr>
          <p:cNvSpPr>
            <a:spLocks noGrp="1"/>
          </p:cNvSpPr>
          <p:nvPr>
            <p:ph type="body" sz="quarter" idx="17" hasCustomPrompt="1"/>
          </p:nvPr>
        </p:nvSpPr>
        <p:spPr>
          <a:xfrm>
            <a:off x="4668837" y="3126503"/>
            <a:ext cx="5246687" cy="731837"/>
          </a:xfrm>
        </p:spPr>
        <p:txBody>
          <a:bodyPr anchor="ctr" anchorCtr="0"/>
          <a:lstStyle>
            <a:lvl1pPr>
              <a:buNone/>
              <a:defRPr sz="2400"/>
            </a:lvl1pPr>
          </a:lstStyle>
          <a:p>
            <a:pPr lvl="0"/>
            <a:r>
              <a:rPr lang="en-US" sz="2400" dirty="0"/>
              <a:t>Data label</a:t>
            </a:r>
            <a:endParaRPr lang="en-US" dirty="0"/>
          </a:p>
        </p:txBody>
      </p:sp>
      <p:sp>
        <p:nvSpPr>
          <p:cNvPr id="18" name="Text Placeholder 2">
            <a:extLst>
              <a:ext uri="{FF2B5EF4-FFF2-40B4-BE49-F238E27FC236}">
                <a16:creationId xmlns:a16="http://schemas.microsoft.com/office/drawing/2014/main" id="{4B384928-7E7C-024D-A86C-BCD20E4E23D9}"/>
              </a:ext>
            </a:extLst>
          </p:cNvPr>
          <p:cNvSpPr>
            <a:spLocks noGrp="1"/>
          </p:cNvSpPr>
          <p:nvPr>
            <p:ph type="body" sz="quarter" idx="18" hasCustomPrompt="1"/>
          </p:nvPr>
        </p:nvSpPr>
        <p:spPr>
          <a:xfrm>
            <a:off x="4668837" y="4663281"/>
            <a:ext cx="5246687" cy="731837"/>
          </a:xfrm>
        </p:spPr>
        <p:txBody>
          <a:bodyPr anchor="ctr" anchorCtr="0"/>
          <a:lstStyle>
            <a:lvl1pPr>
              <a:buNone/>
              <a:defRPr sz="2400"/>
            </a:lvl1pPr>
          </a:lstStyle>
          <a:p>
            <a:pPr lvl="0"/>
            <a:r>
              <a:rPr lang="en-US" sz="2400" dirty="0"/>
              <a:t>Data label</a:t>
            </a:r>
            <a:endParaRPr lang="en-US" dirty="0"/>
          </a:p>
        </p:txBody>
      </p:sp>
    </p:spTree>
    <p:extLst>
      <p:ext uri="{BB962C8B-B14F-4D97-AF65-F5344CB8AC3E}">
        <p14:creationId xmlns:p14="http://schemas.microsoft.com/office/powerpoint/2010/main" val="649713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Point - Orange">
    <p:bg>
      <p:bgPr>
        <a:solidFill>
          <a:schemeClr val="accent2">
            <a:alpha val="35000"/>
          </a:schemeClr>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6CFC14-7734-5741-AD0F-0F09DB8A596D}"/>
              </a:ext>
            </a:extLst>
          </p:cNvPr>
          <p:cNvSpPr txBox="1">
            <a:spLocks/>
          </p:cNvSpPr>
          <p:nvPr userDrawn="1"/>
        </p:nvSpPr>
        <p:spPr>
          <a:xfrm>
            <a:off x="-812800" y="3276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16" name="Title 1">
            <a:extLst>
              <a:ext uri="{FF2B5EF4-FFF2-40B4-BE49-F238E27FC236}">
                <a16:creationId xmlns:a16="http://schemas.microsoft.com/office/drawing/2014/main" id="{5C05D62E-03DE-E746-A235-2F0B6D427CE3}"/>
              </a:ext>
            </a:extLst>
          </p:cNvPr>
          <p:cNvSpPr txBox="1">
            <a:spLocks/>
          </p:cNvSpPr>
          <p:nvPr userDrawn="1"/>
        </p:nvSpPr>
        <p:spPr>
          <a:xfrm>
            <a:off x="-812800" y="50292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0" name="Title 1">
            <a:extLst>
              <a:ext uri="{FF2B5EF4-FFF2-40B4-BE49-F238E27FC236}">
                <a16:creationId xmlns:a16="http://schemas.microsoft.com/office/drawing/2014/main" id="{AF7F9CB5-310B-2741-A460-36A922BB09A7}"/>
              </a:ext>
            </a:extLst>
          </p:cNvPr>
          <p:cNvSpPr txBox="1">
            <a:spLocks/>
          </p:cNvSpPr>
          <p:nvPr userDrawn="1"/>
        </p:nvSpPr>
        <p:spPr>
          <a:xfrm>
            <a:off x="-812800" y="3301841"/>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1" name="Title 1">
            <a:extLst>
              <a:ext uri="{FF2B5EF4-FFF2-40B4-BE49-F238E27FC236}">
                <a16:creationId xmlns:a16="http://schemas.microsoft.com/office/drawing/2014/main" id="{58BE7CCD-9BCD-E64E-8257-85B14CD492C2}"/>
              </a:ext>
            </a:extLst>
          </p:cNvPr>
          <p:cNvSpPr txBox="1">
            <a:spLocks/>
          </p:cNvSpPr>
          <p:nvPr userDrawn="1"/>
        </p:nvSpPr>
        <p:spPr>
          <a:xfrm>
            <a:off x="-812800" y="48006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2" name="Title 1">
            <a:extLst>
              <a:ext uri="{FF2B5EF4-FFF2-40B4-BE49-F238E27FC236}">
                <a16:creationId xmlns:a16="http://schemas.microsoft.com/office/drawing/2014/main" id="{77F8D708-6A40-C640-8A96-ECA7646BC0D2}"/>
              </a:ext>
            </a:extLst>
          </p:cNvPr>
          <p:cNvSpPr txBox="1">
            <a:spLocks/>
          </p:cNvSpPr>
          <p:nvPr userDrawn="1"/>
        </p:nvSpPr>
        <p:spPr>
          <a:xfrm>
            <a:off x="-812800" y="2692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4" name="Title 1">
            <a:extLst>
              <a:ext uri="{FF2B5EF4-FFF2-40B4-BE49-F238E27FC236}">
                <a16:creationId xmlns:a16="http://schemas.microsoft.com/office/drawing/2014/main" id="{1F14A13C-F47E-AA40-BDB1-171095ED8011}"/>
              </a:ext>
            </a:extLst>
          </p:cNvPr>
          <p:cNvSpPr txBox="1">
            <a:spLocks/>
          </p:cNvSpPr>
          <p:nvPr userDrawn="1"/>
        </p:nvSpPr>
        <p:spPr>
          <a:xfrm>
            <a:off x="-812800" y="4216400"/>
            <a:ext cx="6055360" cy="731520"/>
          </a:xfrm>
          <a:prstGeom prst="rect">
            <a:avLst/>
          </a:prstGeom>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5000" b="1" i="0" kern="1200">
                <a:solidFill>
                  <a:schemeClr val="accent3"/>
                </a:solidFill>
                <a:latin typeface="Arial Black" panose="020B0604020202020204" pitchFamily="34" charset="0"/>
                <a:ea typeface="+mj-ea"/>
                <a:cs typeface="Arial Black" panose="020B0604020202020204" pitchFamily="34" charset="0"/>
              </a:defRPr>
            </a:lvl1pPr>
          </a:lstStyle>
          <a:p>
            <a:endParaRPr lang="en-US" dirty="0"/>
          </a:p>
        </p:txBody>
      </p:sp>
      <p:sp>
        <p:nvSpPr>
          <p:cNvPr id="28" name="Text Placeholder 27">
            <a:extLst>
              <a:ext uri="{FF2B5EF4-FFF2-40B4-BE49-F238E27FC236}">
                <a16:creationId xmlns:a16="http://schemas.microsoft.com/office/drawing/2014/main" id="{8BFD8200-CA2D-B341-AD06-4833E1956043}"/>
              </a:ext>
            </a:extLst>
          </p:cNvPr>
          <p:cNvSpPr>
            <a:spLocks noGrp="1"/>
          </p:cNvSpPr>
          <p:nvPr>
            <p:ph type="body" sz="quarter" idx="13" hasCustomPrompt="1"/>
          </p:nvPr>
        </p:nvSpPr>
        <p:spPr>
          <a:xfrm>
            <a:off x="-8900160" y="159234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0" name="Text Placeholder 27">
            <a:extLst>
              <a:ext uri="{FF2B5EF4-FFF2-40B4-BE49-F238E27FC236}">
                <a16:creationId xmlns:a16="http://schemas.microsoft.com/office/drawing/2014/main" id="{B8F5BC8D-1F03-2D40-801A-A47D760411EF}"/>
              </a:ext>
            </a:extLst>
          </p:cNvPr>
          <p:cNvSpPr>
            <a:spLocks noGrp="1"/>
          </p:cNvSpPr>
          <p:nvPr>
            <p:ph type="body" sz="quarter" idx="14" hasCustomPrompt="1"/>
          </p:nvPr>
        </p:nvSpPr>
        <p:spPr>
          <a:xfrm>
            <a:off x="-8900160" y="312650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sp>
        <p:nvSpPr>
          <p:cNvPr id="32" name="Text Placeholder 27">
            <a:extLst>
              <a:ext uri="{FF2B5EF4-FFF2-40B4-BE49-F238E27FC236}">
                <a16:creationId xmlns:a16="http://schemas.microsoft.com/office/drawing/2014/main" id="{C1803DAF-6215-0548-AD19-B41F047423C4}"/>
              </a:ext>
            </a:extLst>
          </p:cNvPr>
          <p:cNvSpPr>
            <a:spLocks noGrp="1"/>
          </p:cNvSpPr>
          <p:nvPr>
            <p:ph type="body" sz="quarter" idx="15" hasCustomPrompt="1"/>
          </p:nvPr>
        </p:nvSpPr>
        <p:spPr>
          <a:xfrm>
            <a:off x="-8900160" y="4670823"/>
            <a:ext cx="13431520" cy="731519"/>
          </a:xfrm>
        </p:spPr>
        <p:txBody>
          <a:bodyPr anchor="ctr" anchorCtr="0"/>
          <a:lstStyle>
            <a:lvl1pPr algn="r">
              <a:buFontTx/>
              <a:buNone/>
              <a:defRPr sz="5000" b="1" i="0">
                <a:solidFill>
                  <a:schemeClr val="accent3"/>
                </a:solidFill>
                <a:latin typeface="Arial Black" panose="020B0604020202020204" pitchFamily="34" charset="0"/>
                <a:cs typeface="Arial Black" panose="020B0604020202020204" pitchFamily="34" charset="0"/>
              </a:defRPr>
            </a:lvl1pPr>
            <a:lvl2pPr algn="r">
              <a:buFontTx/>
              <a:buNone/>
              <a:defRPr sz="5000" b="1" i="0">
                <a:solidFill>
                  <a:schemeClr val="accent3"/>
                </a:solidFill>
                <a:latin typeface="Arial Black" panose="020B0604020202020204" pitchFamily="34" charset="0"/>
                <a:cs typeface="Arial Black" panose="020B0604020202020204" pitchFamily="34" charset="0"/>
              </a:defRPr>
            </a:lvl2pPr>
          </a:lstStyle>
          <a:p>
            <a:pPr lvl="0"/>
            <a:r>
              <a:rPr lang="en-US" dirty="0"/>
              <a:t>##</a:t>
            </a:r>
          </a:p>
        </p:txBody>
      </p:sp>
      <p:pic>
        <p:nvPicPr>
          <p:cNvPr id="33" name="Picture 32">
            <a:extLst>
              <a:ext uri="{FF2B5EF4-FFF2-40B4-BE49-F238E27FC236}">
                <a16:creationId xmlns:a16="http://schemas.microsoft.com/office/drawing/2014/main" id="{54B3F5EF-0006-434D-A78F-3E8CEC7408D2}"/>
              </a:ext>
            </a:extLst>
          </p:cNvPr>
          <p:cNvPicPr>
            <a:picLocks noChangeAspect="1"/>
          </p:cNvPicPr>
          <p:nvPr userDrawn="1"/>
        </p:nvPicPr>
        <p:blipFill>
          <a:blip r:embed="rId2"/>
          <a:stretch>
            <a:fillRect/>
          </a:stretch>
        </p:blipFill>
        <p:spPr>
          <a:xfrm>
            <a:off x="10902437" y="6096000"/>
            <a:ext cx="791723" cy="328766"/>
          </a:xfrm>
          <a:prstGeom prst="rect">
            <a:avLst/>
          </a:prstGeom>
        </p:spPr>
      </p:pic>
      <p:sp>
        <p:nvSpPr>
          <p:cNvPr id="3" name="Text Placeholder 2">
            <a:extLst>
              <a:ext uri="{FF2B5EF4-FFF2-40B4-BE49-F238E27FC236}">
                <a16:creationId xmlns:a16="http://schemas.microsoft.com/office/drawing/2014/main" id="{F1E6AC0C-BC5E-244E-8CDA-EE6C4D2B41D3}"/>
              </a:ext>
            </a:extLst>
          </p:cNvPr>
          <p:cNvSpPr>
            <a:spLocks noGrp="1"/>
          </p:cNvSpPr>
          <p:nvPr>
            <p:ph type="body" sz="quarter" idx="16" hasCustomPrompt="1"/>
          </p:nvPr>
        </p:nvSpPr>
        <p:spPr>
          <a:xfrm>
            <a:off x="4668838" y="1592263"/>
            <a:ext cx="5246687" cy="731837"/>
          </a:xfrm>
        </p:spPr>
        <p:txBody>
          <a:bodyPr anchor="ctr" anchorCtr="0"/>
          <a:lstStyle>
            <a:lvl1pPr>
              <a:buNone/>
              <a:defRPr sz="2400"/>
            </a:lvl1pPr>
          </a:lstStyle>
          <a:p>
            <a:pPr lvl="0"/>
            <a:r>
              <a:rPr lang="en-US" sz="2400" dirty="0"/>
              <a:t>Data label</a:t>
            </a:r>
            <a:endParaRPr lang="en-US" dirty="0"/>
          </a:p>
        </p:txBody>
      </p:sp>
      <p:sp>
        <p:nvSpPr>
          <p:cNvPr id="17" name="Text Placeholder 2">
            <a:extLst>
              <a:ext uri="{FF2B5EF4-FFF2-40B4-BE49-F238E27FC236}">
                <a16:creationId xmlns:a16="http://schemas.microsoft.com/office/drawing/2014/main" id="{DB12573C-F805-4F4D-B26F-B6963E94D4C9}"/>
              </a:ext>
            </a:extLst>
          </p:cNvPr>
          <p:cNvSpPr>
            <a:spLocks noGrp="1"/>
          </p:cNvSpPr>
          <p:nvPr>
            <p:ph type="body" sz="quarter" idx="17" hasCustomPrompt="1"/>
          </p:nvPr>
        </p:nvSpPr>
        <p:spPr>
          <a:xfrm>
            <a:off x="4668837" y="3126503"/>
            <a:ext cx="5246687" cy="731837"/>
          </a:xfrm>
        </p:spPr>
        <p:txBody>
          <a:bodyPr anchor="ctr" anchorCtr="0"/>
          <a:lstStyle>
            <a:lvl1pPr>
              <a:buNone/>
              <a:defRPr sz="2400"/>
            </a:lvl1pPr>
          </a:lstStyle>
          <a:p>
            <a:pPr lvl="0"/>
            <a:r>
              <a:rPr lang="en-US" sz="2400" dirty="0"/>
              <a:t>Data label</a:t>
            </a:r>
            <a:endParaRPr lang="en-US" dirty="0"/>
          </a:p>
        </p:txBody>
      </p:sp>
      <p:sp>
        <p:nvSpPr>
          <p:cNvPr id="18" name="Text Placeholder 2">
            <a:extLst>
              <a:ext uri="{FF2B5EF4-FFF2-40B4-BE49-F238E27FC236}">
                <a16:creationId xmlns:a16="http://schemas.microsoft.com/office/drawing/2014/main" id="{4B384928-7E7C-024D-A86C-BCD20E4E23D9}"/>
              </a:ext>
            </a:extLst>
          </p:cNvPr>
          <p:cNvSpPr>
            <a:spLocks noGrp="1"/>
          </p:cNvSpPr>
          <p:nvPr>
            <p:ph type="body" sz="quarter" idx="18" hasCustomPrompt="1"/>
          </p:nvPr>
        </p:nvSpPr>
        <p:spPr>
          <a:xfrm>
            <a:off x="4668837" y="4663281"/>
            <a:ext cx="5246687" cy="731837"/>
          </a:xfrm>
        </p:spPr>
        <p:txBody>
          <a:bodyPr anchor="ctr" anchorCtr="0"/>
          <a:lstStyle>
            <a:lvl1pPr>
              <a:buNone/>
              <a:defRPr sz="2400"/>
            </a:lvl1pPr>
          </a:lstStyle>
          <a:p>
            <a:pPr lvl="0"/>
            <a:r>
              <a:rPr lang="en-US" sz="2400" dirty="0"/>
              <a:t>Data label</a:t>
            </a:r>
            <a:endParaRPr lang="en-US" dirty="0"/>
          </a:p>
        </p:txBody>
      </p:sp>
    </p:spTree>
    <p:extLst>
      <p:ext uri="{BB962C8B-B14F-4D97-AF65-F5344CB8AC3E}">
        <p14:creationId xmlns:p14="http://schemas.microsoft.com/office/powerpoint/2010/main" val="862858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 Speakers 2">
    <p:bg>
      <p:bgPr>
        <a:gradFill>
          <a:gsLst>
            <a:gs pos="0">
              <a:srgbClr val="3DE470"/>
            </a:gs>
            <a:gs pos="100000">
              <a:srgbClr val="3DE470">
                <a:lumMod val="80000"/>
              </a:srgbClr>
            </a:gs>
          </a:gsLst>
          <a:lin ang="0" scaled="0"/>
        </a:gradFill>
        <a:effectLst/>
      </p:bgPr>
    </p:bg>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364E49BE-9E0D-949C-2B72-8E1405930A4B}"/>
              </a:ext>
            </a:extLst>
          </p:cNvPr>
          <p:cNvSpPr>
            <a:spLocks noGrp="1"/>
          </p:cNvSpPr>
          <p:nvPr>
            <p:ph type="body" sz="quarter" idx="27" hasCustomPrompt="1"/>
          </p:nvPr>
        </p:nvSpPr>
        <p:spPr>
          <a:xfrm>
            <a:off x="5120464" y="1163824"/>
            <a:ext cx="3798683" cy="892552"/>
          </a:xfrm>
        </p:spPr>
        <p:txBody>
          <a:bodyPr>
            <a:normAutofit/>
          </a:bodyPr>
          <a:lstStyle>
            <a:lvl1pPr marL="0" indent="0">
              <a:lnSpc>
                <a:spcPct val="100000"/>
              </a:lnSpc>
              <a:spcBef>
                <a:spcPts val="0"/>
              </a:spcBef>
              <a:buNone/>
              <a:defRPr sz="2600" b="1">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19" name="Text Placeholder 4">
            <a:extLst>
              <a:ext uri="{FF2B5EF4-FFF2-40B4-BE49-F238E27FC236}">
                <a16:creationId xmlns:a16="http://schemas.microsoft.com/office/drawing/2014/main" id="{2D121F96-56D3-75FD-2ED0-D061B42507A0}"/>
              </a:ext>
            </a:extLst>
          </p:cNvPr>
          <p:cNvSpPr>
            <a:spLocks noGrp="1"/>
          </p:cNvSpPr>
          <p:nvPr>
            <p:ph type="body" sz="quarter" idx="28" hasCustomPrompt="1"/>
          </p:nvPr>
        </p:nvSpPr>
        <p:spPr>
          <a:xfrm>
            <a:off x="5120464" y="1965390"/>
            <a:ext cx="3798683" cy="642856"/>
          </a:xfrm>
        </p:spPr>
        <p:txBody>
          <a:bodyPr>
            <a:noAutofit/>
          </a:bodyPr>
          <a:lstStyle>
            <a:lvl1pPr marL="0" indent="0">
              <a:spcBef>
                <a:spcPts val="300"/>
              </a:spcBef>
              <a:buNone/>
              <a:defRPr sz="2000" b="0" i="0">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20" name="Text Placeholder 4">
            <a:extLst>
              <a:ext uri="{FF2B5EF4-FFF2-40B4-BE49-F238E27FC236}">
                <a16:creationId xmlns:a16="http://schemas.microsoft.com/office/drawing/2014/main" id="{4C3BA467-4574-F8AA-E613-EF67333DD1C4}"/>
              </a:ext>
            </a:extLst>
          </p:cNvPr>
          <p:cNvSpPr>
            <a:spLocks noGrp="1"/>
          </p:cNvSpPr>
          <p:nvPr>
            <p:ph type="body" sz="quarter" idx="33" hasCustomPrompt="1"/>
          </p:nvPr>
        </p:nvSpPr>
        <p:spPr>
          <a:xfrm>
            <a:off x="2288774" y="4201992"/>
            <a:ext cx="3798683" cy="892552"/>
          </a:xfrm>
        </p:spPr>
        <p:txBody>
          <a:bodyPr>
            <a:normAutofit/>
          </a:bodyPr>
          <a:lstStyle>
            <a:lvl1pPr marL="0" indent="0" algn="r">
              <a:lnSpc>
                <a:spcPct val="100000"/>
              </a:lnSpc>
              <a:spcBef>
                <a:spcPts val="0"/>
              </a:spcBef>
              <a:buNone/>
              <a:defRPr sz="2600" b="1">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21" name="Text Placeholder 4">
            <a:extLst>
              <a:ext uri="{FF2B5EF4-FFF2-40B4-BE49-F238E27FC236}">
                <a16:creationId xmlns:a16="http://schemas.microsoft.com/office/drawing/2014/main" id="{4C6A6C8F-D39B-C8F8-07CD-79D5265DF320}"/>
              </a:ext>
            </a:extLst>
          </p:cNvPr>
          <p:cNvSpPr>
            <a:spLocks noGrp="1"/>
          </p:cNvSpPr>
          <p:nvPr>
            <p:ph type="body" sz="quarter" idx="34" hasCustomPrompt="1"/>
          </p:nvPr>
        </p:nvSpPr>
        <p:spPr>
          <a:xfrm>
            <a:off x="2288774" y="5003558"/>
            <a:ext cx="3798683" cy="642856"/>
          </a:xfrm>
        </p:spPr>
        <p:txBody>
          <a:bodyPr>
            <a:noAutofit/>
          </a:bodyPr>
          <a:lstStyle>
            <a:lvl1pPr marL="0" indent="0" algn="r">
              <a:spcBef>
                <a:spcPts val="300"/>
              </a:spcBef>
              <a:buNone/>
              <a:defRPr sz="20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22" name="Title 14">
            <a:extLst>
              <a:ext uri="{FF2B5EF4-FFF2-40B4-BE49-F238E27FC236}">
                <a16:creationId xmlns:a16="http://schemas.microsoft.com/office/drawing/2014/main" id="{501475E6-2BE8-08AE-837E-6FEB1A7DF268}"/>
              </a:ext>
            </a:extLst>
          </p:cNvPr>
          <p:cNvSpPr txBox="1">
            <a:spLocks/>
          </p:cNvSpPr>
          <p:nvPr userDrawn="1"/>
        </p:nvSpPr>
        <p:spPr>
          <a:xfrm>
            <a:off x="997229" y="674852"/>
            <a:ext cx="3595229" cy="2918993"/>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chemeClr val="bg1"/>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24" name="Title 14">
            <a:extLst>
              <a:ext uri="{FF2B5EF4-FFF2-40B4-BE49-F238E27FC236}">
                <a16:creationId xmlns:a16="http://schemas.microsoft.com/office/drawing/2014/main" id="{1E342DF6-2CDF-780F-834B-6F795764DA90}"/>
              </a:ext>
            </a:extLst>
          </p:cNvPr>
          <p:cNvSpPr txBox="1">
            <a:spLocks/>
          </p:cNvSpPr>
          <p:nvPr userDrawn="1"/>
        </p:nvSpPr>
        <p:spPr>
          <a:xfrm>
            <a:off x="6323208" y="3530347"/>
            <a:ext cx="3595229" cy="2918993"/>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chemeClr val="tx2"/>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27" name="Picture Placeholder 5">
            <a:extLst>
              <a:ext uri="{FF2B5EF4-FFF2-40B4-BE49-F238E27FC236}">
                <a16:creationId xmlns:a16="http://schemas.microsoft.com/office/drawing/2014/main" id="{1CDC7BE5-D527-1EDA-484D-18A4C003C7EF}"/>
              </a:ext>
            </a:extLst>
          </p:cNvPr>
          <p:cNvSpPr>
            <a:spLocks noGrp="1"/>
          </p:cNvSpPr>
          <p:nvPr>
            <p:ph type="pic" sz="quarter" idx="35" hasCustomPrompt="1"/>
          </p:nvPr>
        </p:nvSpPr>
        <p:spPr>
          <a:xfrm>
            <a:off x="1292479" y="677349"/>
            <a:ext cx="3549650" cy="2919248"/>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5451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2507" y="5451"/>
                </a:lnTo>
                <a:lnTo>
                  <a:pt x="3549650" y="0"/>
                </a:lnTo>
                <a:lnTo>
                  <a:pt x="3541733" y="2919248"/>
                </a:lnTo>
                <a:lnTo>
                  <a:pt x="0" y="2919248"/>
                </a:lnTo>
                <a:close/>
              </a:path>
            </a:pathLst>
          </a:custGeom>
          <a:solidFill>
            <a:schemeClr val="bg1"/>
          </a:solidFill>
        </p:spPr>
        <p:txBody>
          <a:bodyPr/>
          <a:lstStyle>
            <a:lvl1pPr marL="0" indent="0">
              <a:buNone/>
              <a:defRPr/>
            </a:lvl1pPr>
          </a:lstStyle>
          <a:p>
            <a:r>
              <a:rPr lang="en-US" dirty="0"/>
              <a:t>Click icon to add image</a:t>
            </a:r>
          </a:p>
        </p:txBody>
      </p:sp>
      <p:sp>
        <p:nvSpPr>
          <p:cNvPr id="30" name="Picture Placeholder 5">
            <a:extLst>
              <a:ext uri="{FF2B5EF4-FFF2-40B4-BE49-F238E27FC236}">
                <a16:creationId xmlns:a16="http://schemas.microsoft.com/office/drawing/2014/main" id="{876DC9E4-1EAF-FF10-8B2A-E9A5C4A6C38D}"/>
              </a:ext>
            </a:extLst>
          </p:cNvPr>
          <p:cNvSpPr>
            <a:spLocks noGrp="1"/>
          </p:cNvSpPr>
          <p:nvPr>
            <p:ph type="pic" sz="quarter" idx="36" hasCustomPrompt="1"/>
          </p:nvPr>
        </p:nvSpPr>
        <p:spPr>
          <a:xfrm>
            <a:off x="6618458" y="3532844"/>
            <a:ext cx="3549650" cy="2919248"/>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5451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2507" y="5451"/>
                </a:lnTo>
                <a:lnTo>
                  <a:pt x="3549650" y="0"/>
                </a:lnTo>
                <a:lnTo>
                  <a:pt x="3541733" y="2919248"/>
                </a:lnTo>
                <a:lnTo>
                  <a:pt x="0" y="2919248"/>
                </a:lnTo>
                <a:close/>
              </a:path>
            </a:pathLst>
          </a:custGeom>
          <a:solidFill>
            <a:schemeClr val="tx2"/>
          </a:solidFill>
        </p:spPr>
        <p:txBody>
          <a:bodyPr/>
          <a:lstStyle>
            <a:lvl1pPr marL="0" indent="0">
              <a:buNone/>
              <a:defRPr>
                <a:solidFill>
                  <a:schemeClr val="bg1"/>
                </a:solidFill>
              </a:defRPr>
            </a:lvl1pPr>
          </a:lstStyle>
          <a:p>
            <a:r>
              <a:rPr lang="en-US" dirty="0"/>
              <a:t>Click icon to add image</a:t>
            </a:r>
          </a:p>
        </p:txBody>
      </p:sp>
    </p:spTree>
    <p:extLst>
      <p:ext uri="{BB962C8B-B14F-4D97-AF65-F5344CB8AC3E}">
        <p14:creationId xmlns:p14="http://schemas.microsoft.com/office/powerpoint/2010/main" val="21725714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7427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317628-3D8F-F64C-84D0-BB328467A4BA}" type="slidenum">
              <a:rPr lang="en-US" smtClean="0"/>
              <a:t>‹#›</a:t>
            </a:fld>
            <a:endParaRPr lang="en-US" dirty="0"/>
          </a:p>
        </p:txBody>
      </p:sp>
      <p:sp>
        <p:nvSpPr>
          <p:cNvPr id="11" name="Chart Placeholder 10">
            <a:extLst>
              <a:ext uri="{FF2B5EF4-FFF2-40B4-BE49-F238E27FC236}">
                <a16:creationId xmlns:a16="http://schemas.microsoft.com/office/drawing/2014/main" id="{7D241955-F26C-5740-885F-B8BD5010D316}"/>
              </a:ext>
            </a:extLst>
          </p:cNvPr>
          <p:cNvSpPr>
            <a:spLocks noGrp="1"/>
          </p:cNvSpPr>
          <p:nvPr>
            <p:ph type="chart" sz="quarter" idx="13"/>
          </p:nvPr>
        </p:nvSpPr>
        <p:spPr>
          <a:xfrm>
            <a:off x="4267200" y="-873125"/>
            <a:ext cx="914400" cy="914400"/>
          </a:xfrm>
        </p:spPr>
        <p:txBody>
          <a:bodyPr/>
          <a:lstStyle/>
          <a:p>
            <a:r>
              <a:rPr lang="en-US" dirty="0"/>
              <a:t>Click icon to add chart</a:t>
            </a:r>
            <a:endParaRPr lang="en-DE"/>
          </a:p>
        </p:txBody>
      </p:sp>
    </p:spTree>
    <p:extLst>
      <p:ext uri="{BB962C8B-B14F-4D97-AF65-F5344CB8AC3E}">
        <p14:creationId xmlns:p14="http://schemas.microsoft.com/office/powerpoint/2010/main" val="1243734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1954834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31149261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60CB2-DD76-FE4F-A809-D411DA6D1E29}"/>
              </a:ext>
            </a:extLst>
          </p:cNvPr>
          <p:cNvPicPr>
            <a:picLocks noChangeAspect="1"/>
          </p:cNvPicPr>
          <p:nvPr userDrawn="1"/>
        </p:nvPicPr>
        <p:blipFill rotWithShape="1">
          <a:blip r:embed="rId2">
            <a:alphaModFix/>
          </a:blip>
          <a:srcRect l="10154" r="3523" b="1734"/>
          <a:stretch/>
        </p:blipFill>
        <p:spPr>
          <a:xfrm>
            <a:off x="-1" y="0"/>
            <a:ext cx="12192001" cy="6858000"/>
          </a:xfrm>
          <a:prstGeom prst="rect">
            <a:avLst/>
          </a:prstGeom>
        </p:spPr>
      </p:pic>
    </p:spTree>
    <p:extLst>
      <p:ext uri="{BB962C8B-B14F-4D97-AF65-F5344CB8AC3E}">
        <p14:creationId xmlns:p14="http://schemas.microsoft.com/office/powerpoint/2010/main" val="2833112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3070527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GB" dirty="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4043834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1836635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565495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201596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 Speakers 3">
    <p:bg>
      <p:bgPr>
        <a:gradFill>
          <a:gsLst>
            <a:gs pos="0">
              <a:schemeClr val="bg1"/>
            </a:gs>
            <a:gs pos="100000">
              <a:schemeClr val="bg1">
                <a:lumMod val="93000"/>
              </a:schemeClr>
            </a:gs>
          </a:gsLst>
          <a:lin ang="0" scaled="0"/>
        </a:gra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34E571F9-61DF-7968-B9AC-3ABA78C42959}"/>
              </a:ext>
            </a:extLst>
          </p:cNvPr>
          <p:cNvSpPr>
            <a:spLocks noGrp="1"/>
          </p:cNvSpPr>
          <p:nvPr>
            <p:ph type="body" sz="quarter" idx="27" hasCustomPrompt="1"/>
          </p:nvPr>
        </p:nvSpPr>
        <p:spPr>
          <a:xfrm>
            <a:off x="5120464" y="1163824"/>
            <a:ext cx="3798683" cy="892552"/>
          </a:xfrm>
        </p:spPr>
        <p:txBody>
          <a:bodyPr>
            <a:normAutofit/>
          </a:bodyPr>
          <a:lstStyle>
            <a:lvl1pPr marL="0" indent="0">
              <a:lnSpc>
                <a:spcPct val="100000"/>
              </a:lnSpc>
              <a:spcBef>
                <a:spcPts val="0"/>
              </a:spcBef>
              <a:buNone/>
              <a:defRPr sz="2600" b="1">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15" name="Text Placeholder 4">
            <a:extLst>
              <a:ext uri="{FF2B5EF4-FFF2-40B4-BE49-F238E27FC236}">
                <a16:creationId xmlns:a16="http://schemas.microsoft.com/office/drawing/2014/main" id="{2E262CF3-A50F-C0B4-EC92-15214EB99EC7}"/>
              </a:ext>
            </a:extLst>
          </p:cNvPr>
          <p:cNvSpPr>
            <a:spLocks noGrp="1"/>
          </p:cNvSpPr>
          <p:nvPr>
            <p:ph type="body" sz="quarter" idx="28" hasCustomPrompt="1"/>
          </p:nvPr>
        </p:nvSpPr>
        <p:spPr>
          <a:xfrm>
            <a:off x="5120464" y="1965390"/>
            <a:ext cx="3798683" cy="642856"/>
          </a:xfrm>
        </p:spPr>
        <p:txBody>
          <a:bodyPr>
            <a:noAutofit/>
          </a:bodyPr>
          <a:lstStyle>
            <a:lvl1pPr marL="0" indent="0">
              <a:spcBef>
                <a:spcPts val="300"/>
              </a:spcBef>
              <a:buNone/>
              <a:defRPr sz="2000" b="0" i="0">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16" name="Text Placeholder 4">
            <a:extLst>
              <a:ext uri="{FF2B5EF4-FFF2-40B4-BE49-F238E27FC236}">
                <a16:creationId xmlns:a16="http://schemas.microsoft.com/office/drawing/2014/main" id="{56A27733-58EF-A158-44D8-3B848747C1EB}"/>
              </a:ext>
            </a:extLst>
          </p:cNvPr>
          <p:cNvSpPr>
            <a:spLocks noGrp="1"/>
          </p:cNvSpPr>
          <p:nvPr>
            <p:ph type="body" sz="quarter" idx="33" hasCustomPrompt="1"/>
          </p:nvPr>
        </p:nvSpPr>
        <p:spPr>
          <a:xfrm>
            <a:off x="2288774" y="4201992"/>
            <a:ext cx="3798683" cy="892552"/>
          </a:xfrm>
        </p:spPr>
        <p:txBody>
          <a:bodyPr>
            <a:normAutofit/>
          </a:bodyPr>
          <a:lstStyle>
            <a:lvl1pPr marL="0" indent="0" algn="r">
              <a:lnSpc>
                <a:spcPct val="100000"/>
              </a:lnSpc>
              <a:spcBef>
                <a:spcPts val="0"/>
              </a:spcBef>
              <a:buNone/>
              <a:defRPr sz="2600" b="1">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17" name="Text Placeholder 4">
            <a:extLst>
              <a:ext uri="{FF2B5EF4-FFF2-40B4-BE49-F238E27FC236}">
                <a16:creationId xmlns:a16="http://schemas.microsoft.com/office/drawing/2014/main" id="{14866EBE-670C-5197-558A-159D94D7F2FF}"/>
              </a:ext>
            </a:extLst>
          </p:cNvPr>
          <p:cNvSpPr>
            <a:spLocks noGrp="1"/>
          </p:cNvSpPr>
          <p:nvPr>
            <p:ph type="body" sz="quarter" idx="34" hasCustomPrompt="1"/>
          </p:nvPr>
        </p:nvSpPr>
        <p:spPr>
          <a:xfrm>
            <a:off x="2288774" y="5003558"/>
            <a:ext cx="3798683" cy="642856"/>
          </a:xfrm>
        </p:spPr>
        <p:txBody>
          <a:bodyPr>
            <a:noAutofit/>
          </a:bodyPr>
          <a:lstStyle>
            <a:lvl1pPr marL="0" indent="0" algn="r">
              <a:spcBef>
                <a:spcPts val="300"/>
              </a:spcBef>
              <a:buNone/>
              <a:defRPr sz="2000" b="0" i="0">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19" name="Title 14">
            <a:extLst>
              <a:ext uri="{FF2B5EF4-FFF2-40B4-BE49-F238E27FC236}">
                <a16:creationId xmlns:a16="http://schemas.microsoft.com/office/drawing/2014/main" id="{EFD29E6A-CB5A-F395-0EC9-2B57479922F5}"/>
              </a:ext>
            </a:extLst>
          </p:cNvPr>
          <p:cNvSpPr txBox="1">
            <a:spLocks/>
          </p:cNvSpPr>
          <p:nvPr userDrawn="1"/>
        </p:nvSpPr>
        <p:spPr>
          <a:xfrm>
            <a:off x="997229" y="674852"/>
            <a:ext cx="3595229" cy="2918993"/>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chemeClr val="tx2"/>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21" name="Title 14">
            <a:extLst>
              <a:ext uri="{FF2B5EF4-FFF2-40B4-BE49-F238E27FC236}">
                <a16:creationId xmlns:a16="http://schemas.microsoft.com/office/drawing/2014/main" id="{1BD74CF6-D81C-1DE0-4CE9-9E84140F69FB}"/>
              </a:ext>
            </a:extLst>
          </p:cNvPr>
          <p:cNvSpPr txBox="1">
            <a:spLocks/>
          </p:cNvSpPr>
          <p:nvPr userDrawn="1"/>
        </p:nvSpPr>
        <p:spPr>
          <a:xfrm>
            <a:off x="6323208" y="3530347"/>
            <a:ext cx="3595229" cy="2918993"/>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23" name="Picture Placeholder 5">
            <a:extLst>
              <a:ext uri="{FF2B5EF4-FFF2-40B4-BE49-F238E27FC236}">
                <a16:creationId xmlns:a16="http://schemas.microsoft.com/office/drawing/2014/main" id="{1897A300-8CE9-2CEF-FF3A-4665D34BFA38}"/>
              </a:ext>
            </a:extLst>
          </p:cNvPr>
          <p:cNvSpPr>
            <a:spLocks noGrp="1"/>
          </p:cNvSpPr>
          <p:nvPr>
            <p:ph type="pic" sz="quarter" idx="35" hasCustomPrompt="1"/>
          </p:nvPr>
        </p:nvSpPr>
        <p:spPr>
          <a:xfrm>
            <a:off x="1292479" y="677349"/>
            <a:ext cx="3549650" cy="2919248"/>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5451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2507" y="5451"/>
                </a:lnTo>
                <a:lnTo>
                  <a:pt x="3549650" y="0"/>
                </a:lnTo>
                <a:lnTo>
                  <a:pt x="3541733" y="2919248"/>
                </a:lnTo>
                <a:lnTo>
                  <a:pt x="0" y="2919248"/>
                </a:lnTo>
                <a:close/>
              </a:path>
            </a:pathLst>
          </a:custGeom>
          <a:solidFill>
            <a:schemeClr val="tx2"/>
          </a:solidFill>
        </p:spPr>
        <p:txBody>
          <a:bodyPr/>
          <a:lstStyle>
            <a:lvl1pPr marL="0" indent="0">
              <a:buNone/>
              <a:defRPr>
                <a:solidFill>
                  <a:schemeClr val="bg1"/>
                </a:solidFill>
              </a:defRPr>
            </a:lvl1pPr>
          </a:lstStyle>
          <a:p>
            <a:r>
              <a:rPr lang="en-US" dirty="0"/>
              <a:t>Click icon to add image</a:t>
            </a:r>
          </a:p>
        </p:txBody>
      </p:sp>
      <p:sp>
        <p:nvSpPr>
          <p:cNvPr id="24" name="Picture Placeholder 5">
            <a:extLst>
              <a:ext uri="{FF2B5EF4-FFF2-40B4-BE49-F238E27FC236}">
                <a16:creationId xmlns:a16="http://schemas.microsoft.com/office/drawing/2014/main" id="{CD1DFD31-4B45-E059-210E-8197E6B8125A}"/>
              </a:ext>
            </a:extLst>
          </p:cNvPr>
          <p:cNvSpPr>
            <a:spLocks noGrp="1"/>
          </p:cNvSpPr>
          <p:nvPr>
            <p:ph type="pic" sz="quarter" idx="36" hasCustomPrompt="1"/>
          </p:nvPr>
        </p:nvSpPr>
        <p:spPr>
          <a:xfrm>
            <a:off x="6618458" y="3532844"/>
            <a:ext cx="3549650" cy="2919248"/>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5451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2507" y="5451"/>
                </a:lnTo>
                <a:lnTo>
                  <a:pt x="3549650" y="0"/>
                </a:lnTo>
                <a:lnTo>
                  <a:pt x="3541733" y="2919248"/>
                </a:lnTo>
                <a:lnTo>
                  <a:pt x="0" y="2919248"/>
                </a:lnTo>
                <a:close/>
              </a:path>
            </a:pathLst>
          </a:custGeom>
          <a:solidFill>
            <a:srgbClr val="3DE470"/>
          </a:solidFill>
        </p:spPr>
        <p:txBody>
          <a:bodyPr/>
          <a:lstStyle>
            <a:lvl1pPr marL="0" indent="0">
              <a:buNone/>
              <a:defRPr/>
            </a:lvl1pPr>
          </a:lstStyle>
          <a:p>
            <a:r>
              <a:rPr lang="en-US" dirty="0"/>
              <a:t>Click icon to add image</a:t>
            </a:r>
          </a:p>
        </p:txBody>
      </p:sp>
    </p:spTree>
    <p:extLst>
      <p:ext uri="{BB962C8B-B14F-4D97-AF65-F5344CB8AC3E}">
        <p14:creationId xmlns:p14="http://schemas.microsoft.com/office/powerpoint/2010/main" val="1673871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1139987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73562-6C9A-0247-AF5D-566E385F7B6A}" type="datetimeFigureOut">
              <a:rPr lang="en-US" smtClean="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17628-3D8F-F64C-84D0-BB328467A4BA}" type="slidenum">
              <a:rPr lang="en-US" smtClean="0"/>
              <a:t>‹#›</a:t>
            </a:fld>
            <a:endParaRPr lang="en-US" dirty="0"/>
          </a:p>
        </p:txBody>
      </p:sp>
    </p:spTree>
    <p:extLst>
      <p:ext uri="{BB962C8B-B14F-4D97-AF65-F5344CB8AC3E}">
        <p14:creationId xmlns:p14="http://schemas.microsoft.com/office/powerpoint/2010/main" val="154537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Speaker 1">
    <p:bg>
      <p:bgPr>
        <a:gradFill>
          <a:gsLst>
            <a:gs pos="0">
              <a:schemeClr val="tx2"/>
            </a:gs>
            <a:gs pos="100000">
              <a:schemeClr val="tx2">
                <a:lumMod val="80000"/>
              </a:schemeClr>
            </a:gs>
          </a:gsLst>
          <a:lin ang="0" scaled="0"/>
        </a:gradFill>
        <a:effectLst/>
      </p:bgPr>
    </p:bg>
    <p:spTree>
      <p:nvGrpSpPr>
        <p:cNvPr id="1" name=""/>
        <p:cNvGrpSpPr/>
        <p:nvPr/>
      </p:nvGrpSpPr>
      <p:grpSpPr>
        <a:xfrm>
          <a:off x="0" y="0"/>
          <a:ext cx="0" cy="0"/>
          <a:chOff x="0" y="0"/>
          <a:chExt cx="0" cy="0"/>
        </a:xfrm>
      </p:grpSpPr>
      <p:sp>
        <p:nvSpPr>
          <p:cNvPr id="21" name="Title 14">
            <a:extLst>
              <a:ext uri="{FF2B5EF4-FFF2-40B4-BE49-F238E27FC236}">
                <a16:creationId xmlns:a16="http://schemas.microsoft.com/office/drawing/2014/main" id="{43A78344-1F99-8E5D-A429-125552A31157}"/>
              </a:ext>
            </a:extLst>
          </p:cNvPr>
          <p:cNvSpPr txBox="1">
            <a:spLocks/>
          </p:cNvSpPr>
          <p:nvPr userDrawn="1"/>
        </p:nvSpPr>
        <p:spPr>
          <a:xfrm>
            <a:off x="5255267" y="2252568"/>
            <a:ext cx="6250044" cy="1649730"/>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388175 w 7908735"/>
              <a:gd name="connsiteY0" fmla="*/ 2436265 h 2436265"/>
              <a:gd name="connsiteX1" fmla="*/ 0 w 7908735"/>
              <a:gd name="connsiteY1" fmla="*/ 2851 h 2436265"/>
              <a:gd name="connsiteX2" fmla="*/ 7908735 w 7908735"/>
              <a:gd name="connsiteY2" fmla="*/ 0 h 2436265"/>
              <a:gd name="connsiteX3" fmla="*/ 7712753 w 7908735"/>
              <a:gd name="connsiteY3" fmla="*/ 2436265 h 2436265"/>
              <a:gd name="connsiteX4" fmla="*/ 388175 w 7908735"/>
              <a:gd name="connsiteY4" fmla="*/ 2436265 h 2436265"/>
              <a:gd name="connsiteX0" fmla="*/ 29236 w 7908735"/>
              <a:gd name="connsiteY0" fmla="*/ 2436265 h 2436265"/>
              <a:gd name="connsiteX1" fmla="*/ 0 w 7908735"/>
              <a:gd name="connsiteY1" fmla="*/ 2851 h 2436265"/>
              <a:gd name="connsiteX2" fmla="*/ 7908735 w 7908735"/>
              <a:gd name="connsiteY2" fmla="*/ 0 h 2436265"/>
              <a:gd name="connsiteX3" fmla="*/ 7712753 w 7908735"/>
              <a:gd name="connsiteY3" fmla="*/ 2436265 h 2436265"/>
              <a:gd name="connsiteX4" fmla="*/ 29236 w 7908735"/>
              <a:gd name="connsiteY4" fmla="*/ 2436265 h 2436265"/>
              <a:gd name="connsiteX0" fmla="*/ 1308519 w 9188018"/>
              <a:gd name="connsiteY0" fmla="*/ 2436265 h 2436265"/>
              <a:gd name="connsiteX1" fmla="*/ 0 w 9188018"/>
              <a:gd name="connsiteY1" fmla="*/ 2852 h 2436265"/>
              <a:gd name="connsiteX2" fmla="*/ 9188018 w 9188018"/>
              <a:gd name="connsiteY2" fmla="*/ 0 h 2436265"/>
              <a:gd name="connsiteX3" fmla="*/ 8992036 w 9188018"/>
              <a:gd name="connsiteY3" fmla="*/ 2436265 h 2436265"/>
              <a:gd name="connsiteX4" fmla="*/ 1308519 w 9188018"/>
              <a:gd name="connsiteY4" fmla="*/ 2436265 h 2436265"/>
              <a:gd name="connsiteX0" fmla="*/ 0 w 9229853"/>
              <a:gd name="connsiteY0" fmla="*/ 2436265 h 2436265"/>
              <a:gd name="connsiteX1" fmla="*/ 41835 w 9229853"/>
              <a:gd name="connsiteY1" fmla="*/ 2852 h 2436265"/>
              <a:gd name="connsiteX2" fmla="*/ 9229853 w 9229853"/>
              <a:gd name="connsiteY2" fmla="*/ 0 h 2436265"/>
              <a:gd name="connsiteX3" fmla="*/ 9033871 w 9229853"/>
              <a:gd name="connsiteY3" fmla="*/ 2436265 h 2436265"/>
              <a:gd name="connsiteX4" fmla="*/ 0 w 9229853"/>
              <a:gd name="connsiteY4" fmla="*/ 2436265 h 243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9853" h="2436265">
                <a:moveTo>
                  <a:pt x="0" y="2436265"/>
                </a:moveTo>
                <a:lnTo>
                  <a:pt x="41835" y="2852"/>
                </a:lnTo>
                <a:lnTo>
                  <a:pt x="9229853" y="0"/>
                </a:lnTo>
                <a:lnTo>
                  <a:pt x="9033871" y="2436265"/>
                </a:lnTo>
                <a:lnTo>
                  <a:pt x="0" y="2436265"/>
                </a:lnTo>
                <a:close/>
              </a:path>
            </a:pathLst>
          </a:custGeom>
          <a:solidFill>
            <a:schemeClr val="bg1"/>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5" name="Text Placeholder 4">
            <a:extLst>
              <a:ext uri="{FF2B5EF4-FFF2-40B4-BE49-F238E27FC236}">
                <a16:creationId xmlns:a16="http://schemas.microsoft.com/office/drawing/2014/main" id="{9A80E983-80BD-F74A-A9A5-6C425766DAE5}"/>
              </a:ext>
            </a:extLst>
          </p:cNvPr>
          <p:cNvSpPr>
            <a:spLocks noGrp="1"/>
          </p:cNvSpPr>
          <p:nvPr>
            <p:ph type="body" sz="quarter" idx="27" hasCustomPrompt="1"/>
          </p:nvPr>
        </p:nvSpPr>
        <p:spPr>
          <a:xfrm>
            <a:off x="6432360" y="2483877"/>
            <a:ext cx="4230013" cy="1200329"/>
          </a:xfrm>
        </p:spPr>
        <p:txBody>
          <a:bodyPr>
            <a:normAutofit/>
          </a:bodyPr>
          <a:lstStyle>
            <a:lvl1pPr marL="0" indent="0">
              <a:lnSpc>
                <a:spcPct val="100000"/>
              </a:lnSpc>
              <a:spcBef>
                <a:spcPts val="0"/>
              </a:spcBef>
              <a:buNone/>
              <a:defRPr sz="3600" b="1">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14" name="Text Placeholder 4">
            <a:extLst>
              <a:ext uri="{FF2B5EF4-FFF2-40B4-BE49-F238E27FC236}">
                <a16:creationId xmlns:a16="http://schemas.microsoft.com/office/drawing/2014/main" id="{07DFFB03-C8D8-CD4F-A378-F64FE10BF26F}"/>
              </a:ext>
            </a:extLst>
          </p:cNvPr>
          <p:cNvSpPr>
            <a:spLocks noGrp="1"/>
          </p:cNvSpPr>
          <p:nvPr>
            <p:ph type="body" sz="quarter" idx="32" hasCustomPrompt="1"/>
          </p:nvPr>
        </p:nvSpPr>
        <p:spPr>
          <a:xfrm>
            <a:off x="6432360" y="4137565"/>
            <a:ext cx="3022529" cy="642856"/>
          </a:xfrm>
        </p:spPr>
        <p:txBody>
          <a:bodyPr>
            <a:spAutoFit/>
          </a:bodyPr>
          <a:lstStyle>
            <a:lvl1pPr marL="0" indent="0">
              <a:spcBef>
                <a:spcPts val="300"/>
              </a:spcBef>
              <a:buNone/>
              <a:defRPr sz="2000" b="0" i="0">
                <a:solidFill>
                  <a:srgbClr val="3DE470"/>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12" name="Title 14">
            <a:extLst>
              <a:ext uri="{FF2B5EF4-FFF2-40B4-BE49-F238E27FC236}">
                <a16:creationId xmlns:a16="http://schemas.microsoft.com/office/drawing/2014/main" id="{BCADA1D4-B115-248A-0C0C-A126EB9F29FD}"/>
              </a:ext>
            </a:extLst>
          </p:cNvPr>
          <p:cNvSpPr txBox="1">
            <a:spLocks/>
          </p:cNvSpPr>
          <p:nvPr userDrawn="1"/>
        </p:nvSpPr>
        <p:spPr>
          <a:xfrm>
            <a:off x="660501" y="1476594"/>
            <a:ext cx="4842274" cy="3931478"/>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rgbClr val="3DE470"/>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5" name="Picture Placeholder 5">
            <a:extLst>
              <a:ext uri="{FF2B5EF4-FFF2-40B4-BE49-F238E27FC236}">
                <a16:creationId xmlns:a16="http://schemas.microsoft.com/office/drawing/2014/main" id="{FE6ABF15-6D18-5869-2497-30409A2D58AA}"/>
              </a:ext>
            </a:extLst>
          </p:cNvPr>
          <p:cNvSpPr>
            <a:spLocks noGrp="1"/>
          </p:cNvSpPr>
          <p:nvPr>
            <p:ph type="pic" sz="quarter" idx="35" hasCustomPrompt="1"/>
          </p:nvPr>
        </p:nvSpPr>
        <p:spPr>
          <a:xfrm>
            <a:off x="978757" y="1479131"/>
            <a:ext cx="4780885" cy="3931822"/>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7811 w 3549650"/>
              <a:gd name="connsiteY1" fmla="*/ 5565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7811" y="5565"/>
                </a:lnTo>
                <a:lnTo>
                  <a:pt x="3549650" y="0"/>
                </a:lnTo>
                <a:lnTo>
                  <a:pt x="3541733" y="2919248"/>
                </a:lnTo>
                <a:lnTo>
                  <a:pt x="0" y="2919248"/>
                </a:lnTo>
                <a:close/>
              </a:path>
            </a:pathLst>
          </a:custGeom>
          <a:solidFill>
            <a:srgbClr val="3DE470"/>
          </a:solidFill>
        </p:spPr>
        <p:txBody>
          <a:bodyPr/>
          <a:lstStyle>
            <a:lvl1pPr marL="0" indent="0">
              <a:buNone/>
              <a:defRPr/>
            </a:lvl1pPr>
          </a:lstStyle>
          <a:p>
            <a:r>
              <a:rPr lang="en-US" dirty="0"/>
              <a:t>Click icon to add image</a:t>
            </a:r>
          </a:p>
        </p:txBody>
      </p:sp>
      <p:cxnSp>
        <p:nvCxnSpPr>
          <p:cNvPr id="22" name="Straight Connector 21">
            <a:extLst>
              <a:ext uri="{FF2B5EF4-FFF2-40B4-BE49-F238E27FC236}">
                <a16:creationId xmlns:a16="http://schemas.microsoft.com/office/drawing/2014/main" id="{6F2B666D-01C3-F518-9913-8DAC54DCF628}"/>
              </a:ext>
            </a:extLst>
          </p:cNvPr>
          <p:cNvCxnSpPr>
            <a:cxnSpLocks/>
          </p:cNvCxnSpPr>
          <p:nvPr userDrawn="1"/>
        </p:nvCxnSpPr>
        <p:spPr>
          <a:xfrm flipH="1">
            <a:off x="6027765" y="2474495"/>
            <a:ext cx="136470" cy="1205876"/>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336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Speaker 2">
    <p:bg>
      <p:bgPr>
        <a:gradFill>
          <a:gsLst>
            <a:gs pos="0">
              <a:srgbClr val="3DE470"/>
            </a:gs>
            <a:gs pos="100000">
              <a:srgbClr val="3DE470">
                <a:lumMod val="80000"/>
              </a:srgbClr>
            </a:gs>
          </a:gsLst>
          <a:lin ang="0" scaled="0"/>
        </a:gradFill>
        <a:effectLst/>
      </p:bgPr>
    </p:bg>
    <p:spTree>
      <p:nvGrpSpPr>
        <p:cNvPr id="1" name=""/>
        <p:cNvGrpSpPr/>
        <p:nvPr/>
      </p:nvGrpSpPr>
      <p:grpSpPr>
        <a:xfrm>
          <a:off x="0" y="0"/>
          <a:ext cx="0" cy="0"/>
          <a:chOff x="0" y="0"/>
          <a:chExt cx="0" cy="0"/>
        </a:xfrm>
      </p:grpSpPr>
      <p:sp>
        <p:nvSpPr>
          <p:cNvPr id="10" name="Title 14">
            <a:extLst>
              <a:ext uri="{FF2B5EF4-FFF2-40B4-BE49-F238E27FC236}">
                <a16:creationId xmlns:a16="http://schemas.microsoft.com/office/drawing/2014/main" id="{8A654EA9-5B2E-D645-DA46-16870807A69E}"/>
              </a:ext>
            </a:extLst>
          </p:cNvPr>
          <p:cNvSpPr txBox="1">
            <a:spLocks/>
          </p:cNvSpPr>
          <p:nvPr userDrawn="1"/>
        </p:nvSpPr>
        <p:spPr>
          <a:xfrm>
            <a:off x="5255267" y="2252568"/>
            <a:ext cx="6250044" cy="1649730"/>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388175 w 7908735"/>
              <a:gd name="connsiteY0" fmla="*/ 2436265 h 2436265"/>
              <a:gd name="connsiteX1" fmla="*/ 0 w 7908735"/>
              <a:gd name="connsiteY1" fmla="*/ 2851 h 2436265"/>
              <a:gd name="connsiteX2" fmla="*/ 7908735 w 7908735"/>
              <a:gd name="connsiteY2" fmla="*/ 0 h 2436265"/>
              <a:gd name="connsiteX3" fmla="*/ 7712753 w 7908735"/>
              <a:gd name="connsiteY3" fmla="*/ 2436265 h 2436265"/>
              <a:gd name="connsiteX4" fmla="*/ 388175 w 7908735"/>
              <a:gd name="connsiteY4" fmla="*/ 2436265 h 2436265"/>
              <a:gd name="connsiteX0" fmla="*/ 29236 w 7908735"/>
              <a:gd name="connsiteY0" fmla="*/ 2436265 h 2436265"/>
              <a:gd name="connsiteX1" fmla="*/ 0 w 7908735"/>
              <a:gd name="connsiteY1" fmla="*/ 2851 h 2436265"/>
              <a:gd name="connsiteX2" fmla="*/ 7908735 w 7908735"/>
              <a:gd name="connsiteY2" fmla="*/ 0 h 2436265"/>
              <a:gd name="connsiteX3" fmla="*/ 7712753 w 7908735"/>
              <a:gd name="connsiteY3" fmla="*/ 2436265 h 2436265"/>
              <a:gd name="connsiteX4" fmla="*/ 29236 w 7908735"/>
              <a:gd name="connsiteY4" fmla="*/ 2436265 h 2436265"/>
              <a:gd name="connsiteX0" fmla="*/ 1308519 w 9188018"/>
              <a:gd name="connsiteY0" fmla="*/ 2436265 h 2436265"/>
              <a:gd name="connsiteX1" fmla="*/ 0 w 9188018"/>
              <a:gd name="connsiteY1" fmla="*/ 2852 h 2436265"/>
              <a:gd name="connsiteX2" fmla="*/ 9188018 w 9188018"/>
              <a:gd name="connsiteY2" fmla="*/ 0 h 2436265"/>
              <a:gd name="connsiteX3" fmla="*/ 8992036 w 9188018"/>
              <a:gd name="connsiteY3" fmla="*/ 2436265 h 2436265"/>
              <a:gd name="connsiteX4" fmla="*/ 1308519 w 9188018"/>
              <a:gd name="connsiteY4" fmla="*/ 2436265 h 2436265"/>
              <a:gd name="connsiteX0" fmla="*/ 0 w 9229853"/>
              <a:gd name="connsiteY0" fmla="*/ 2436265 h 2436265"/>
              <a:gd name="connsiteX1" fmla="*/ 41835 w 9229853"/>
              <a:gd name="connsiteY1" fmla="*/ 2852 h 2436265"/>
              <a:gd name="connsiteX2" fmla="*/ 9229853 w 9229853"/>
              <a:gd name="connsiteY2" fmla="*/ 0 h 2436265"/>
              <a:gd name="connsiteX3" fmla="*/ 9033871 w 9229853"/>
              <a:gd name="connsiteY3" fmla="*/ 2436265 h 2436265"/>
              <a:gd name="connsiteX4" fmla="*/ 0 w 9229853"/>
              <a:gd name="connsiteY4" fmla="*/ 2436265 h 243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9853" h="2436265">
                <a:moveTo>
                  <a:pt x="0" y="2436265"/>
                </a:moveTo>
                <a:lnTo>
                  <a:pt x="41835" y="2852"/>
                </a:lnTo>
                <a:lnTo>
                  <a:pt x="9229853" y="0"/>
                </a:lnTo>
                <a:lnTo>
                  <a:pt x="9033871" y="2436265"/>
                </a:lnTo>
                <a:lnTo>
                  <a:pt x="0" y="2436265"/>
                </a:lnTo>
                <a:close/>
              </a:path>
            </a:pathLst>
          </a:custGeom>
          <a:solidFill>
            <a:schemeClr val="bg1"/>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sp>
        <p:nvSpPr>
          <p:cNvPr id="11" name="Text Placeholder 4">
            <a:extLst>
              <a:ext uri="{FF2B5EF4-FFF2-40B4-BE49-F238E27FC236}">
                <a16:creationId xmlns:a16="http://schemas.microsoft.com/office/drawing/2014/main" id="{C06A2593-D01D-DFD1-C1BF-501A78437C15}"/>
              </a:ext>
            </a:extLst>
          </p:cNvPr>
          <p:cNvSpPr>
            <a:spLocks noGrp="1"/>
          </p:cNvSpPr>
          <p:nvPr>
            <p:ph type="body" sz="quarter" idx="27" hasCustomPrompt="1"/>
          </p:nvPr>
        </p:nvSpPr>
        <p:spPr>
          <a:xfrm>
            <a:off x="6432360" y="2483877"/>
            <a:ext cx="4230013" cy="1200329"/>
          </a:xfrm>
        </p:spPr>
        <p:txBody>
          <a:bodyPr>
            <a:normAutofit/>
          </a:bodyPr>
          <a:lstStyle>
            <a:lvl1pPr marL="0" indent="0">
              <a:lnSpc>
                <a:spcPct val="100000"/>
              </a:lnSpc>
              <a:spcBef>
                <a:spcPts val="0"/>
              </a:spcBef>
              <a:buNone/>
              <a:defRPr sz="3600" b="1">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NAME</a:t>
            </a:r>
          </a:p>
          <a:p>
            <a:pPr lvl="0"/>
            <a:r>
              <a:rPr lang="en-US" dirty="0"/>
              <a:t>LAST NAME</a:t>
            </a:r>
          </a:p>
        </p:txBody>
      </p:sp>
      <p:sp>
        <p:nvSpPr>
          <p:cNvPr id="12" name="Text Placeholder 4">
            <a:extLst>
              <a:ext uri="{FF2B5EF4-FFF2-40B4-BE49-F238E27FC236}">
                <a16:creationId xmlns:a16="http://schemas.microsoft.com/office/drawing/2014/main" id="{18BF297C-7C5F-CC74-A02E-E90B62741C1C}"/>
              </a:ext>
            </a:extLst>
          </p:cNvPr>
          <p:cNvSpPr>
            <a:spLocks noGrp="1"/>
          </p:cNvSpPr>
          <p:nvPr>
            <p:ph type="body" sz="quarter" idx="32" hasCustomPrompt="1"/>
          </p:nvPr>
        </p:nvSpPr>
        <p:spPr>
          <a:xfrm>
            <a:off x="6432360" y="4137565"/>
            <a:ext cx="3022529" cy="642856"/>
          </a:xfrm>
        </p:spPr>
        <p:txBody>
          <a:bodyPr>
            <a:spAutoFit/>
          </a:bodyPr>
          <a:lstStyle>
            <a:lvl1pPr marL="0" indent="0">
              <a:spcBef>
                <a:spcPts val="300"/>
              </a:spcBef>
              <a:buNone/>
              <a:defRPr sz="2000" b="0" i="0">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br>
              <a:rPr lang="en-US" dirty="0"/>
            </a:br>
            <a:r>
              <a:rPr lang="en-US" dirty="0"/>
              <a:t>Organization</a:t>
            </a:r>
          </a:p>
        </p:txBody>
      </p:sp>
      <p:sp>
        <p:nvSpPr>
          <p:cNvPr id="15" name="Title 14">
            <a:extLst>
              <a:ext uri="{FF2B5EF4-FFF2-40B4-BE49-F238E27FC236}">
                <a16:creationId xmlns:a16="http://schemas.microsoft.com/office/drawing/2014/main" id="{699E117A-8BB6-6D0A-B89C-CB5FB39495BC}"/>
              </a:ext>
            </a:extLst>
          </p:cNvPr>
          <p:cNvSpPr txBox="1">
            <a:spLocks/>
          </p:cNvSpPr>
          <p:nvPr userDrawn="1"/>
        </p:nvSpPr>
        <p:spPr>
          <a:xfrm>
            <a:off x="660501" y="1476594"/>
            <a:ext cx="4842274" cy="3931478"/>
          </a:xfrm>
          <a:custGeom>
            <a:avLst/>
            <a:gdLst>
              <a:gd name="connsiteX0" fmla="*/ 0 w 7937655"/>
              <a:gd name="connsiteY0" fmla="*/ 2452307 h 2452307"/>
              <a:gd name="connsiteX1" fmla="*/ 613077 w 7937655"/>
              <a:gd name="connsiteY1" fmla="*/ 0 h 2452307"/>
              <a:gd name="connsiteX2" fmla="*/ 7937655 w 7937655"/>
              <a:gd name="connsiteY2" fmla="*/ 0 h 2452307"/>
              <a:gd name="connsiteX3" fmla="*/ 7324578 w 7937655"/>
              <a:gd name="connsiteY3" fmla="*/ 2452307 h 2452307"/>
              <a:gd name="connsiteX4" fmla="*/ 0 w 7937655"/>
              <a:gd name="connsiteY4" fmla="*/ 2452307 h 2452307"/>
              <a:gd name="connsiteX0" fmla="*/ 0 w 7600771"/>
              <a:gd name="connsiteY0" fmla="*/ 2452307 h 2452307"/>
              <a:gd name="connsiteX1" fmla="*/ 613077 w 7600771"/>
              <a:gd name="connsiteY1" fmla="*/ 0 h 2452307"/>
              <a:gd name="connsiteX2" fmla="*/ 7600771 w 7600771"/>
              <a:gd name="connsiteY2" fmla="*/ 16042 h 2452307"/>
              <a:gd name="connsiteX3" fmla="*/ 7324578 w 7600771"/>
              <a:gd name="connsiteY3" fmla="*/ 2452307 h 2452307"/>
              <a:gd name="connsiteX4" fmla="*/ 0 w 7600771"/>
              <a:gd name="connsiteY4" fmla="*/ 2452307 h 2452307"/>
              <a:gd name="connsiteX0" fmla="*/ 0 w 7520560"/>
              <a:gd name="connsiteY0" fmla="*/ 2452307 h 2452307"/>
              <a:gd name="connsiteX1" fmla="*/ 613077 w 7520560"/>
              <a:gd name="connsiteY1" fmla="*/ 0 h 2452307"/>
              <a:gd name="connsiteX2" fmla="*/ 7520560 w 7520560"/>
              <a:gd name="connsiteY2" fmla="*/ 16042 h 2452307"/>
              <a:gd name="connsiteX3" fmla="*/ 7324578 w 7520560"/>
              <a:gd name="connsiteY3" fmla="*/ 2452307 h 2452307"/>
              <a:gd name="connsiteX4" fmla="*/ 0 w 7520560"/>
              <a:gd name="connsiteY4" fmla="*/ 2452307 h 2452307"/>
              <a:gd name="connsiteX0" fmla="*/ 0 w 7135549"/>
              <a:gd name="connsiteY0" fmla="*/ 2436265 h 2452307"/>
              <a:gd name="connsiteX1" fmla="*/ 228066 w 7135549"/>
              <a:gd name="connsiteY1" fmla="*/ 0 h 2452307"/>
              <a:gd name="connsiteX2" fmla="*/ 7135549 w 7135549"/>
              <a:gd name="connsiteY2" fmla="*/ 16042 h 2452307"/>
              <a:gd name="connsiteX3" fmla="*/ 6939567 w 7135549"/>
              <a:gd name="connsiteY3" fmla="*/ 2452307 h 2452307"/>
              <a:gd name="connsiteX4" fmla="*/ 0 w 7135549"/>
              <a:gd name="connsiteY4" fmla="*/ 2436265 h 2452307"/>
              <a:gd name="connsiteX0" fmla="*/ 0 w 7071380"/>
              <a:gd name="connsiteY0" fmla="*/ 2452307 h 2452307"/>
              <a:gd name="connsiteX1" fmla="*/ 163897 w 7071380"/>
              <a:gd name="connsiteY1" fmla="*/ 0 h 2452307"/>
              <a:gd name="connsiteX2" fmla="*/ 7071380 w 7071380"/>
              <a:gd name="connsiteY2" fmla="*/ 16042 h 2452307"/>
              <a:gd name="connsiteX3" fmla="*/ 6875398 w 7071380"/>
              <a:gd name="connsiteY3" fmla="*/ 2452307 h 2452307"/>
              <a:gd name="connsiteX4" fmla="*/ 0 w 7071380"/>
              <a:gd name="connsiteY4" fmla="*/ 2452307 h 2452307"/>
              <a:gd name="connsiteX0" fmla="*/ 0 w 7151591"/>
              <a:gd name="connsiteY0" fmla="*/ 2452307 h 2452307"/>
              <a:gd name="connsiteX1" fmla="*/ 244108 w 7151591"/>
              <a:gd name="connsiteY1" fmla="*/ 0 h 2452307"/>
              <a:gd name="connsiteX2" fmla="*/ 7151591 w 7151591"/>
              <a:gd name="connsiteY2" fmla="*/ 16042 h 2452307"/>
              <a:gd name="connsiteX3" fmla="*/ 6955609 w 7151591"/>
              <a:gd name="connsiteY3" fmla="*/ 2452307 h 2452307"/>
              <a:gd name="connsiteX4" fmla="*/ 0 w 7151591"/>
              <a:gd name="connsiteY4" fmla="*/ 2452307 h 2452307"/>
              <a:gd name="connsiteX0" fmla="*/ 0 w 7151591"/>
              <a:gd name="connsiteY0" fmla="*/ 2436265 h 2436265"/>
              <a:gd name="connsiteX1" fmla="*/ 179939 w 7151591"/>
              <a:gd name="connsiteY1" fmla="*/ 0 h 2436265"/>
              <a:gd name="connsiteX2" fmla="*/ 7151591 w 7151591"/>
              <a:gd name="connsiteY2" fmla="*/ 0 h 2436265"/>
              <a:gd name="connsiteX3" fmla="*/ 6955609 w 7151591"/>
              <a:gd name="connsiteY3" fmla="*/ 2436265 h 2436265"/>
              <a:gd name="connsiteX4" fmla="*/ 0 w 7151591"/>
              <a:gd name="connsiteY4" fmla="*/ 2436265 h 2436265"/>
              <a:gd name="connsiteX0" fmla="*/ 0 w 7235521"/>
              <a:gd name="connsiteY0" fmla="*/ 2443598 h 2443598"/>
              <a:gd name="connsiteX1" fmla="*/ 263869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7039539 w 7235521"/>
              <a:gd name="connsiteY3" fmla="*/ 2436265 h 2443598"/>
              <a:gd name="connsiteX4" fmla="*/ 0 w 7235521"/>
              <a:gd name="connsiteY4" fmla="*/ 2443598 h 2443598"/>
              <a:gd name="connsiteX0" fmla="*/ 0 w 7235521"/>
              <a:gd name="connsiteY0" fmla="*/ 2443598 h 2443598"/>
              <a:gd name="connsiteX1" fmla="*/ 436107 w 7235521"/>
              <a:gd name="connsiteY1" fmla="*/ 0 h 2443598"/>
              <a:gd name="connsiteX2" fmla="*/ 7235521 w 7235521"/>
              <a:gd name="connsiteY2" fmla="*/ 0 h 2443598"/>
              <a:gd name="connsiteX3" fmla="*/ 5891280 w 7235521"/>
              <a:gd name="connsiteY3" fmla="*/ 2436265 h 2443598"/>
              <a:gd name="connsiteX4" fmla="*/ 0 w 7235521"/>
              <a:gd name="connsiteY4" fmla="*/ 2443598 h 2443598"/>
              <a:gd name="connsiteX0" fmla="*/ 0 w 5915024"/>
              <a:gd name="connsiteY0" fmla="*/ 2443598 h 2443598"/>
              <a:gd name="connsiteX1" fmla="*/ 436107 w 5915024"/>
              <a:gd name="connsiteY1" fmla="*/ 0 h 2443598"/>
              <a:gd name="connsiteX2" fmla="*/ 5915024 w 5915024"/>
              <a:gd name="connsiteY2" fmla="*/ 0 h 2443598"/>
              <a:gd name="connsiteX3" fmla="*/ 5891280 w 5915024"/>
              <a:gd name="connsiteY3" fmla="*/ 2436265 h 2443598"/>
              <a:gd name="connsiteX4" fmla="*/ 0 w 5915024"/>
              <a:gd name="connsiteY4" fmla="*/ 2443598 h 2443598"/>
              <a:gd name="connsiteX0" fmla="*/ 0 w 5891280"/>
              <a:gd name="connsiteY0" fmla="*/ 2443598 h 2443598"/>
              <a:gd name="connsiteX1" fmla="*/ 436107 w 5891280"/>
              <a:gd name="connsiteY1" fmla="*/ 0 h 2443598"/>
              <a:gd name="connsiteX2" fmla="*/ 5857611 w 5891280"/>
              <a:gd name="connsiteY2" fmla="*/ 7333 h 2443598"/>
              <a:gd name="connsiteX3" fmla="*/ 5891280 w 5891280"/>
              <a:gd name="connsiteY3" fmla="*/ 2436265 h 2443598"/>
              <a:gd name="connsiteX4" fmla="*/ 0 w 5891280"/>
              <a:gd name="connsiteY4" fmla="*/ 2443598 h 244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280" h="2443598">
                <a:moveTo>
                  <a:pt x="0" y="2443598"/>
                </a:moveTo>
                <a:lnTo>
                  <a:pt x="436107" y="0"/>
                </a:lnTo>
                <a:lnTo>
                  <a:pt x="5857611" y="7333"/>
                </a:lnTo>
                <a:lnTo>
                  <a:pt x="5891280" y="2436265"/>
                </a:lnTo>
                <a:lnTo>
                  <a:pt x="0" y="2443598"/>
                </a:lnTo>
                <a:close/>
              </a:path>
            </a:pathLst>
          </a:custGeom>
          <a:solidFill>
            <a:schemeClr val="tx2"/>
          </a:solidFill>
        </p:spPr>
        <p:txBody>
          <a:bodyPr vert="horz" wrap="square" lIns="914400" tIns="228600" rIns="228600" bIns="228600" rtlCol="0" anchor="ctr">
            <a:normAutofit/>
          </a:bodyPr>
          <a:lstStyle>
            <a:lvl1pPr algn="l" defTabSz="914400" rtl="0" eaLnBrk="1" latinLnBrk="0" hangingPunct="1">
              <a:lnSpc>
                <a:spcPct val="90000"/>
              </a:lnSpc>
              <a:spcBef>
                <a:spcPct val="0"/>
              </a:spcBef>
              <a:buNone/>
              <a:defRPr sz="4600" b="1" i="0" kern="1200" spc="300">
                <a:solidFill>
                  <a:schemeClr val="tx1"/>
                </a:solidFill>
                <a:latin typeface="Arial Narrow" panose="020B0604020202020204" pitchFamily="34" charset="0"/>
                <a:ea typeface="+mj-ea"/>
                <a:cs typeface="Arial Narrow" panose="020B0604020202020204" pitchFamily="34" charset="0"/>
              </a:defRPr>
            </a:lvl1pPr>
          </a:lstStyle>
          <a:p>
            <a:endParaRPr lang="en-DE" dirty="0"/>
          </a:p>
        </p:txBody>
      </p:sp>
      <p:cxnSp>
        <p:nvCxnSpPr>
          <p:cNvPr id="17" name="Straight Connector 16">
            <a:extLst>
              <a:ext uri="{FF2B5EF4-FFF2-40B4-BE49-F238E27FC236}">
                <a16:creationId xmlns:a16="http://schemas.microsoft.com/office/drawing/2014/main" id="{F4ED00ED-5CE5-B350-7580-154B5D012569}"/>
              </a:ext>
            </a:extLst>
          </p:cNvPr>
          <p:cNvCxnSpPr>
            <a:cxnSpLocks/>
          </p:cNvCxnSpPr>
          <p:nvPr userDrawn="1"/>
        </p:nvCxnSpPr>
        <p:spPr>
          <a:xfrm flipH="1">
            <a:off x="6027765" y="2474495"/>
            <a:ext cx="136470" cy="1205876"/>
          </a:xfrm>
          <a:prstGeom prst="line">
            <a:avLst/>
          </a:prstGeom>
          <a:ln w="12700">
            <a:solidFill>
              <a:srgbClr val="3DE470"/>
            </a:solidFill>
          </a:ln>
        </p:spPr>
        <p:style>
          <a:lnRef idx="1">
            <a:schemeClr val="accent1"/>
          </a:lnRef>
          <a:fillRef idx="0">
            <a:schemeClr val="accent1"/>
          </a:fillRef>
          <a:effectRef idx="0">
            <a:schemeClr val="accent1"/>
          </a:effectRef>
          <a:fontRef idx="minor">
            <a:schemeClr val="tx1"/>
          </a:fontRef>
        </p:style>
      </p:cxnSp>
      <p:sp>
        <p:nvSpPr>
          <p:cNvPr id="19" name="Picture Placeholder 5">
            <a:extLst>
              <a:ext uri="{FF2B5EF4-FFF2-40B4-BE49-F238E27FC236}">
                <a16:creationId xmlns:a16="http://schemas.microsoft.com/office/drawing/2014/main" id="{AB830CAE-A442-CAEA-4104-5C650AA30CF6}"/>
              </a:ext>
            </a:extLst>
          </p:cNvPr>
          <p:cNvSpPr>
            <a:spLocks noGrp="1"/>
          </p:cNvSpPr>
          <p:nvPr>
            <p:ph type="pic" sz="quarter" idx="35" hasCustomPrompt="1"/>
          </p:nvPr>
        </p:nvSpPr>
        <p:spPr>
          <a:xfrm>
            <a:off x="978757" y="1479131"/>
            <a:ext cx="4780885" cy="3931822"/>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7811 w 3549650"/>
              <a:gd name="connsiteY1" fmla="*/ 5565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7811" y="5565"/>
                </a:lnTo>
                <a:lnTo>
                  <a:pt x="3549650" y="0"/>
                </a:lnTo>
                <a:lnTo>
                  <a:pt x="3541733" y="2919248"/>
                </a:lnTo>
                <a:lnTo>
                  <a:pt x="0" y="2919248"/>
                </a:lnTo>
                <a:close/>
              </a:path>
            </a:pathLst>
          </a:custGeom>
          <a:solidFill>
            <a:schemeClr val="tx2"/>
          </a:solidFill>
        </p:spPr>
        <p:txBody>
          <a:bodyPr/>
          <a:lstStyle>
            <a:lvl1pPr marL="0" indent="0">
              <a:buNone/>
              <a:defRPr>
                <a:solidFill>
                  <a:schemeClr val="bg1"/>
                </a:solidFill>
              </a:defRPr>
            </a:lvl1pPr>
          </a:lstStyle>
          <a:p>
            <a:r>
              <a:rPr lang="en-US" dirty="0"/>
              <a:t>Click icon to add image</a:t>
            </a:r>
          </a:p>
        </p:txBody>
      </p:sp>
    </p:spTree>
    <p:extLst>
      <p:ext uri="{BB962C8B-B14F-4D97-AF65-F5344CB8AC3E}">
        <p14:creationId xmlns:p14="http://schemas.microsoft.com/office/powerpoint/2010/main" val="16844745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oleObject" Target="../embeddings/oleObject2.bin"/><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tags" Target="../tags/tag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theme" Target="../theme/theme2.xml"/><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image" Target="../media/image1.emf"/><Relationship Id="rId20" Type="http://schemas.openxmlformats.org/officeDocument/2006/relationships/slideLayout" Target="../slideLayouts/slideLayout49.xml"/><Relationship Id="rId4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93000"/>
              </a:schemeClr>
            </a:gs>
          </a:gsLst>
          <a:lin ang="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325C3D5-E9C4-180E-A8CB-D7EA09F765DF}"/>
              </a:ext>
            </a:extLst>
          </p:cNvPr>
          <p:cNvGraphicFramePr>
            <a:graphicFrameLocks noChangeAspect="1"/>
          </p:cNvGraphicFramePr>
          <p:nvPr userDrawn="1">
            <p:custDataLst>
              <p:tags r:id="rId31"/>
            </p:custDataLst>
            <p:extLst>
              <p:ext uri="{D42A27DB-BD31-4B8C-83A1-F6EECF244321}">
                <p14:modId xmlns:p14="http://schemas.microsoft.com/office/powerpoint/2010/main" val="1099664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416" imgH="416" progId="TCLayout.ActiveDocument.1">
                  <p:embed/>
                </p:oleObj>
              </mc:Choice>
              <mc:Fallback>
                <p:oleObj name="think-cell Slide" r:id="rId32" imgW="416" imgH="416" progId="TCLayout.ActiveDocument.1">
                  <p:embed/>
                  <p:pic>
                    <p:nvPicPr>
                      <p:cNvPr id="8" name="Object 7" hidden="1">
                        <a:extLst>
                          <a:ext uri="{FF2B5EF4-FFF2-40B4-BE49-F238E27FC236}">
                            <a16:creationId xmlns:a16="http://schemas.microsoft.com/office/drawing/2014/main" id="{E325C3D5-E9C4-180E-A8CB-D7EA09F765DF}"/>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73562-6C9A-0247-AF5D-566E385F7B6A}" type="datetimeFigureOut">
              <a:rPr lang="en-US" smtClean="0"/>
              <a:pPr/>
              <a:t>7/22/2022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17628-3D8F-F64C-84D0-BB328467A4BA}" type="slidenum">
              <a:rPr lang="en-US" smtClean="0"/>
              <a:pPr/>
              <a:t>‹#›</a:t>
            </a:fld>
            <a:endParaRPr lang="en-US"/>
          </a:p>
        </p:txBody>
      </p:sp>
    </p:spTree>
    <p:extLst>
      <p:ext uri="{BB962C8B-B14F-4D97-AF65-F5344CB8AC3E}">
        <p14:creationId xmlns:p14="http://schemas.microsoft.com/office/powerpoint/2010/main" val="398121232"/>
      </p:ext>
    </p:extLst>
  </p:cSld>
  <p:clrMap bg1="lt1" tx1="dk1" bg2="lt2" tx2="dk2" accent1="accent1" accent2="accent2" accent3="accent3" accent4="accent4" accent5="accent5" accent6="accent6" hlink="hlink" folHlink="folHlink"/>
  <p:sldLayoutIdLst>
    <p:sldLayoutId id="2147483723" r:id="rId1"/>
    <p:sldLayoutId id="2147483707" r:id="rId2"/>
    <p:sldLayoutId id="2147483788" r:id="rId3"/>
    <p:sldLayoutId id="2147483789" r:id="rId4"/>
    <p:sldLayoutId id="2147483769" r:id="rId5"/>
    <p:sldLayoutId id="2147483770" r:id="rId6"/>
    <p:sldLayoutId id="2147483767" r:id="rId7"/>
    <p:sldLayoutId id="2147483771" r:id="rId8"/>
    <p:sldLayoutId id="2147483774" r:id="rId9"/>
    <p:sldLayoutId id="2147483775" r:id="rId10"/>
    <p:sldLayoutId id="2147483777" r:id="rId11"/>
    <p:sldLayoutId id="2147483776" r:id="rId12"/>
    <p:sldLayoutId id="2147483778" r:id="rId13"/>
    <p:sldLayoutId id="2147483784" r:id="rId14"/>
    <p:sldLayoutId id="2147483786" r:id="rId15"/>
    <p:sldLayoutId id="2147483785" r:id="rId16"/>
    <p:sldLayoutId id="2147483787" r:id="rId17"/>
    <p:sldLayoutId id="2147483781" r:id="rId18"/>
    <p:sldLayoutId id="2147483782" r:id="rId19"/>
    <p:sldLayoutId id="2147483678" r:id="rId20"/>
    <p:sldLayoutId id="2147483779" r:id="rId21"/>
    <p:sldLayoutId id="2147483780" r:id="rId22"/>
    <p:sldLayoutId id="2147483730" r:id="rId23"/>
    <p:sldLayoutId id="2147483666" r:id="rId24"/>
    <p:sldLayoutId id="2147483805" r:id="rId25"/>
    <p:sldLayoutId id="2147483806" r:id="rId26"/>
    <p:sldLayoutId id="2147483809" r:id="rId27"/>
    <p:sldLayoutId id="2147483916" r:id="rId28"/>
    <p:sldLayoutId id="2147483917" r:id="rId29"/>
  </p:sldLayoutIdLst>
  <p:txStyles>
    <p:titleStyle>
      <a:lvl1pPr algn="l" defTabSz="914400" rtl="0" eaLnBrk="1" latinLnBrk="0" hangingPunct="1">
        <a:lnSpc>
          <a:spcPct val="90000"/>
        </a:lnSpc>
        <a:spcBef>
          <a:spcPct val="0"/>
        </a:spcBef>
        <a:buNone/>
        <a:defRPr sz="4400" b="1" i="0" kern="1200">
          <a:solidFill>
            <a:srgbClr val="3DE470"/>
          </a:solidFill>
          <a:latin typeface="Arial Narrow" panose="020B0604020202020204" pitchFamily="34" charset="0"/>
          <a:ea typeface="+mj-ea"/>
          <a:cs typeface="Arial Narrow" panose="020B0604020202020204" pitchFamily="34" charset="0"/>
        </a:defRPr>
      </a:lvl1pPr>
    </p:titleStyle>
    <p:bodyStyle>
      <a:lvl1pPr marL="342900" indent="-342900" algn="l" defTabSz="914400" rtl="0" eaLnBrk="1" latinLnBrk="0" hangingPunct="1">
        <a:lnSpc>
          <a:spcPct val="90000"/>
        </a:lnSpc>
        <a:spcBef>
          <a:spcPts val="1000"/>
        </a:spcBef>
        <a:buClr>
          <a:srgbClr val="3DE470"/>
        </a:buClr>
        <a:buSzPct val="80000"/>
        <a:buFont typeface="Courier New" panose="02070309020205020404" pitchFamily="49" charset="0"/>
        <a:buChar char="o"/>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rgbClr val="3DE470"/>
        </a:buClr>
        <a:buSzPct val="80000"/>
        <a:buFont typeface="Courier New" panose="02070309020205020404" pitchFamily="49" charset="0"/>
        <a:buChar char="o"/>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rgbClr val="3DE470"/>
        </a:buClr>
        <a:buSzPct val="80000"/>
        <a:buFont typeface="Courier New" panose="02070309020205020404" pitchFamily="49" charset="0"/>
        <a:buChar char="o"/>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rgbClr val="3DE470"/>
        </a:buClr>
        <a:buSzPct val="80000"/>
        <a:buFont typeface="Courier New" panose="02070309020205020404" pitchFamily="49" charset="0"/>
        <a:buChar char="o"/>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rgbClr val="3DE470"/>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7B02094-8550-4120-BC5D-50E6088E07C2}"/>
              </a:ext>
            </a:extLst>
          </p:cNvPr>
          <p:cNvGraphicFramePr>
            <a:graphicFrameLocks noChangeAspect="1"/>
          </p:cNvGraphicFramePr>
          <p:nvPr userDrawn="1">
            <p:custDataLst>
              <p:tags r:id="rId44"/>
            </p:custDataLst>
            <p:extLst>
              <p:ext uri="{D42A27DB-BD31-4B8C-83A1-F6EECF244321}">
                <p14:modId xmlns:p14="http://schemas.microsoft.com/office/powerpoint/2010/main" val="2937713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416" imgH="416" progId="TCLayout.ActiveDocument.1">
                  <p:embed/>
                </p:oleObj>
              </mc:Choice>
              <mc:Fallback>
                <p:oleObj name="think-cell Slide" r:id="rId45" imgW="416" imgH="416" progId="TCLayout.ActiveDocument.1">
                  <p:embed/>
                  <p:pic>
                    <p:nvPicPr>
                      <p:cNvPr id="8" name="Object 7" hidden="1">
                        <a:extLst>
                          <a:ext uri="{FF2B5EF4-FFF2-40B4-BE49-F238E27FC236}">
                            <a16:creationId xmlns:a16="http://schemas.microsoft.com/office/drawing/2014/main" id="{47B02094-8550-4120-BC5D-50E6088E07C2}"/>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73562-6C9A-0247-AF5D-566E385F7B6A}" type="datetimeFigureOut">
              <a:rPr lang="en-US" smtClean="0"/>
              <a:pPr/>
              <a:t>7/22/2022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17628-3D8F-F64C-84D0-BB328467A4BA}" type="slidenum">
              <a:rPr lang="en-US" smtClean="0"/>
              <a:pPr/>
              <a:t>‹#›</a:t>
            </a:fld>
            <a:endParaRPr lang="en-US" dirty="0"/>
          </a:p>
        </p:txBody>
      </p:sp>
    </p:spTree>
    <p:extLst>
      <p:ext uri="{BB962C8B-B14F-4D97-AF65-F5344CB8AC3E}">
        <p14:creationId xmlns:p14="http://schemas.microsoft.com/office/powerpoint/2010/main" val="87673081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Lst>
  <p:txStyles>
    <p:title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4.xml"/><Relationship Id="rId1" Type="http://schemas.openxmlformats.org/officeDocument/2006/relationships/tags" Target="../tags/tag7.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tags" Target="../tags/tag33.xml"/><Relationship Id="rId39" Type="http://schemas.openxmlformats.org/officeDocument/2006/relationships/tags" Target="../tags/tag46.xml"/><Relationship Id="rId21" Type="http://schemas.openxmlformats.org/officeDocument/2006/relationships/tags" Target="../tags/tag28.xml"/><Relationship Id="rId34" Type="http://schemas.openxmlformats.org/officeDocument/2006/relationships/tags" Target="../tags/tag41.xml"/><Relationship Id="rId42" Type="http://schemas.openxmlformats.org/officeDocument/2006/relationships/tags" Target="../tags/tag49.xml"/><Relationship Id="rId47" Type="http://schemas.openxmlformats.org/officeDocument/2006/relationships/tags" Target="../tags/tag54.xml"/><Relationship Id="rId50" Type="http://schemas.openxmlformats.org/officeDocument/2006/relationships/tags" Target="../tags/tag57.xml"/><Relationship Id="rId55" Type="http://schemas.openxmlformats.org/officeDocument/2006/relationships/chart" Target="../charts/chart1.xml"/><Relationship Id="rId7" Type="http://schemas.openxmlformats.org/officeDocument/2006/relationships/tags" Target="../tags/tag14.xml"/><Relationship Id="rId2" Type="http://schemas.openxmlformats.org/officeDocument/2006/relationships/tags" Target="../tags/tag9.xml"/><Relationship Id="rId16" Type="http://schemas.openxmlformats.org/officeDocument/2006/relationships/tags" Target="../tags/tag23.xml"/><Relationship Id="rId29" Type="http://schemas.openxmlformats.org/officeDocument/2006/relationships/tags" Target="../tags/tag36.xml"/><Relationship Id="rId11" Type="http://schemas.openxmlformats.org/officeDocument/2006/relationships/tags" Target="../tags/tag18.xml"/><Relationship Id="rId24" Type="http://schemas.openxmlformats.org/officeDocument/2006/relationships/tags" Target="../tags/tag31.xml"/><Relationship Id="rId32" Type="http://schemas.openxmlformats.org/officeDocument/2006/relationships/tags" Target="../tags/tag39.xml"/><Relationship Id="rId37" Type="http://schemas.openxmlformats.org/officeDocument/2006/relationships/tags" Target="../tags/tag44.xml"/><Relationship Id="rId40" Type="http://schemas.openxmlformats.org/officeDocument/2006/relationships/tags" Target="../tags/tag47.xml"/><Relationship Id="rId45" Type="http://schemas.openxmlformats.org/officeDocument/2006/relationships/tags" Target="../tags/tag52.xml"/><Relationship Id="rId53" Type="http://schemas.openxmlformats.org/officeDocument/2006/relationships/oleObject" Target="../embeddings/oleObject7.bin"/><Relationship Id="rId5" Type="http://schemas.openxmlformats.org/officeDocument/2006/relationships/tags" Target="../tags/tag12.xml"/><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tags" Target="../tags/tag38.xml"/><Relationship Id="rId44" Type="http://schemas.openxmlformats.org/officeDocument/2006/relationships/tags" Target="../tags/tag51.xml"/><Relationship Id="rId52" Type="http://schemas.openxmlformats.org/officeDocument/2006/relationships/slideLayout" Target="../slideLayouts/slideLayout24.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tags" Target="../tags/tag34.xml"/><Relationship Id="rId30" Type="http://schemas.openxmlformats.org/officeDocument/2006/relationships/tags" Target="../tags/tag37.xml"/><Relationship Id="rId35" Type="http://schemas.openxmlformats.org/officeDocument/2006/relationships/tags" Target="../tags/tag42.xml"/><Relationship Id="rId43" Type="http://schemas.openxmlformats.org/officeDocument/2006/relationships/tags" Target="../tags/tag50.xml"/><Relationship Id="rId48" Type="http://schemas.openxmlformats.org/officeDocument/2006/relationships/tags" Target="../tags/tag55.xml"/><Relationship Id="rId56" Type="http://schemas.openxmlformats.org/officeDocument/2006/relationships/hyperlink" Target="https://nscresearchcenter.org/completing-college/" TargetMode="External"/><Relationship Id="rId8" Type="http://schemas.openxmlformats.org/officeDocument/2006/relationships/tags" Target="../tags/tag15.xml"/><Relationship Id="rId51" Type="http://schemas.openxmlformats.org/officeDocument/2006/relationships/tags" Target="../tags/tag58.xml"/><Relationship Id="rId3" Type="http://schemas.openxmlformats.org/officeDocument/2006/relationships/tags" Target="../tags/tag10.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tags" Target="../tags/tag32.xml"/><Relationship Id="rId33" Type="http://schemas.openxmlformats.org/officeDocument/2006/relationships/tags" Target="../tags/tag40.xml"/><Relationship Id="rId38" Type="http://schemas.openxmlformats.org/officeDocument/2006/relationships/tags" Target="../tags/tag45.xml"/><Relationship Id="rId46" Type="http://schemas.openxmlformats.org/officeDocument/2006/relationships/tags" Target="../tags/tag53.xml"/><Relationship Id="rId20" Type="http://schemas.openxmlformats.org/officeDocument/2006/relationships/tags" Target="../tags/tag27.xml"/><Relationship Id="rId41" Type="http://schemas.openxmlformats.org/officeDocument/2006/relationships/tags" Target="../tags/tag48.xml"/><Relationship Id="rId54" Type="http://schemas.openxmlformats.org/officeDocument/2006/relationships/image" Target="../media/image1.emf"/><Relationship Id="rId1" Type="http://schemas.openxmlformats.org/officeDocument/2006/relationships/tags" Target="../tags/tag8.xml"/><Relationship Id="rId6" Type="http://schemas.openxmlformats.org/officeDocument/2006/relationships/tags" Target="../tags/tag13.xml"/><Relationship Id="rId15" Type="http://schemas.openxmlformats.org/officeDocument/2006/relationships/tags" Target="../tags/tag22.xml"/><Relationship Id="rId23" Type="http://schemas.openxmlformats.org/officeDocument/2006/relationships/tags" Target="../tags/tag30.xml"/><Relationship Id="rId28" Type="http://schemas.openxmlformats.org/officeDocument/2006/relationships/tags" Target="../tags/tag35.xml"/><Relationship Id="rId36" Type="http://schemas.openxmlformats.org/officeDocument/2006/relationships/tags" Target="../tags/tag43.xml"/><Relationship Id="rId49" Type="http://schemas.openxmlformats.org/officeDocument/2006/relationships/tags" Target="../tags/tag56.xml"/></Relationships>
</file>

<file path=ppt/slides/_rels/slide17.xml.rels><?xml version="1.0" encoding="UTF-8" standalone="yes"?>
<Relationships xmlns="http://schemas.openxmlformats.org/package/2006/relationships"><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tags" Target="../tags/tag84.xml"/><Relationship Id="rId39" Type="http://schemas.openxmlformats.org/officeDocument/2006/relationships/tags" Target="../tags/tag97.xml"/><Relationship Id="rId21" Type="http://schemas.openxmlformats.org/officeDocument/2006/relationships/tags" Target="../tags/tag79.xml"/><Relationship Id="rId34" Type="http://schemas.openxmlformats.org/officeDocument/2006/relationships/tags" Target="../tags/tag92.xml"/><Relationship Id="rId42" Type="http://schemas.openxmlformats.org/officeDocument/2006/relationships/tags" Target="../tags/tag100.xml"/><Relationship Id="rId47" Type="http://schemas.openxmlformats.org/officeDocument/2006/relationships/tags" Target="../tags/tag105.xml"/><Relationship Id="rId50" Type="http://schemas.openxmlformats.org/officeDocument/2006/relationships/oleObject" Target="../embeddings/oleObject8.bin"/><Relationship Id="rId7" Type="http://schemas.openxmlformats.org/officeDocument/2006/relationships/tags" Target="../tags/tag65.xml"/><Relationship Id="rId2" Type="http://schemas.openxmlformats.org/officeDocument/2006/relationships/tags" Target="../tags/tag60.xml"/><Relationship Id="rId16" Type="http://schemas.openxmlformats.org/officeDocument/2006/relationships/tags" Target="../tags/tag74.xml"/><Relationship Id="rId29" Type="http://schemas.openxmlformats.org/officeDocument/2006/relationships/tags" Target="../tags/tag87.xml"/><Relationship Id="rId11" Type="http://schemas.openxmlformats.org/officeDocument/2006/relationships/tags" Target="../tags/tag69.xml"/><Relationship Id="rId24" Type="http://schemas.openxmlformats.org/officeDocument/2006/relationships/tags" Target="../tags/tag82.xml"/><Relationship Id="rId32" Type="http://schemas.openxmlformats.org/officeDocument/2006/relationships/tags" Target="../tags/tag90.xml"/><Relationship Id="rId37" Type="http://schemas.openxmlformats.org/officeDocument/2006/relationships/tags" Target="../tags/tag95.xml"/><Relationship Id="rId40" Type="http://schemas.openxmlformats.org/officeDocument/2006/relationships/tags" Target="../tags/tag98.xml"/><Relationship Id="rId45" Type="http://schemas.openxmlformats.org/officeDocument/2006/relationships/tags" Target="../tags/tag103.xml"/><Relationship Id="rId53" Type="http://schemas.openxmlformats.org/officeDocument/2006/relationships/hyperlink" Target="https://nscresearchcenter.org/completing-college/" TargetMode="External"/><Relationship Id="rId5" Type="http://schemas.openxmlformats.org/officeDocument/2006/relationships/tags" Target="../tags/tag63.xml"/><Relationship Id="rId10" Type="http://schemas.openxmlformats.org/officeDocument/2006/relationships/tags" Target="../tags/tag68.xml"/><Relationship Id="rId19" Type="http://schemas.openxmlformats.org/officeDocument/2006/relationships/tags" Target="../tags/tag77.xml"/><Relationship Id="rId31" Type="http://schemas.openxmlformats.org/officeDocument/2006/relationships/tags" Target="../tags/tag89.xml"/><Relationship Id="rId44" Type="http://schemas.openxmlformats.org/officeDocument/2006/relationships/tags" Target="../tags/tag102.xml"/><Relationship Id="rId52" Type="http://schemas.openxmlformats.org/officeDocument/2006/relationships/chart" Target="../charts/chart2.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tags" Target="../tags/tag85.xml"/><Relationship Id="rId30" Type="http://schemas.openxmlformats.org/officeDocument/2006/relationships/tags" Target="../tags/tag88.xml"/><Relationship Id="rId35" Type="http://schemas.openxmlformats.org/officeDocument/2006/relationships/tags" Target="../tags/tag93.xml"/><Relationship Id="rId43" Type="http://schemas.openxmlformats.org/officeDocument/2006/relationships/tags" Target="../tags/tag101.xml"/><Relationship Id="rId48" Type="http://schemas.openxmlformats.org/officeDocument/2006/relationships/tags" Target="../tags/tag106.xml"/><Relationship Id="rId8" Type="http://schemas.openxmlformats.org/officeDocument/2006/relationships/tags" Target="../tags/tag66.xml"/><Relationship Id="rId51" Type="http://schemas.openxmlformats.org/officeDocument/2006/relationships/image" Target="../media/image1.emf"/><Relationship Id="rId3" Type="http://schemas.openxmlformats.org/officeDocument/2006/relationships/tags" Target="../tags/tag61.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tags" Target="../tags/tag83.xml"/><Relationship Id="rId33" Type="http://schemas.openxmlformats.org/officeDocument/2006/relationships/tags" Target="../tags/tag91.xml"/><Relationship Id="rId38" Type="http://schemas.openxmlformats.org/officeDocument/2006/relationships/tags" Target="../tags/tag96.xml"/><Relationship Id="rId46" Type="http://schemas.openxmlformats.org/officeDocument/2006/relationships/tags" Target="../tags/tag104.xml"/><Relationship Id="rId20" Type="http://schemas.openxmlformats.org/officeDocument/2006/relationships/tags" Target="../tags/tag78.xml"/><Relationship Id="rId41" Type="http://schemas.openxmlformats.org/officeDocument/2006/relationships/tags" Target="../tags/tag99.xml"/><Relationship Id="rId1" Type="http://schemas.openxmlformats.org/officeDocument/2006/relationships/tags" Target="../tags/tag59.xml"/><Relationship Id="rId6" Type="http://schemas.openxmlformats.org/officeDocument/2006/relationships/tags" Target="../tags/tag64.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tags" Target="../tags/tag86.xml"/><Relationship Id="rId36" Type="http://schemas.openxmlformats.org/officeDocument/2006/relationships/tags" Target="../tags/tag94.xml"/><Relationship Id="rId49"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oleObject" Target="../embeddings/oleObject9.bin"/><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slideLayout" Target="../slideLayouts/slideLayout24.xml"/><Relationship Id="rId2" Type="http://schemas.openxmlformats.org/officeDocument/2006/relationships/tags" Target="../tags/tag108.xml"/><Relationship Id="rId16" Type="http://schemas.openxmlformats.org/officeDocument/2006/relationships/hyperlink" Target="https://nscresearchcenter.org/completing-college/" TargetMode="Externa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5" Type="http://schemas.openxmlformats.org/officeDocument/2006/relationships/chart" Target="../charts/chart3.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1.emf"/></Relationships>
</file>

<file path=ppt/slides/_rels/slide19.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tags" Target="../tags/tag135.xml"/><Relationship Id="rId26" Type="http://schemas.openxmlformats.org/officeDocument/2006/relationships/tags" Target="../tags/tag143.xml"/><Relationship Id="rId3" Type="http://schemas.openxmlformats.org/officeDocument/2006/relationships/tags" Target="../tags/tag120.xml"/><Relationship Id="rId21" Type="http://schemas.openxmlformats.org/officeDocument/2006/relationships/tags" Target="../tags/tag138.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tags" Target="../tags/tag134.xml"/><Relationship Id="rId25" Type="http://schemas.openxmlformats.org/officeDocument/2006/relationships/tags" Target="../tags/tag142.xml"/><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tags" Target="../tags/tag137.xml"/><Relationship Id="rId29" Type="http://schemas.openxmlformats.org/officeDocument/2006/relationships/image" Target="../media/image1.emf"/><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tags" Target="../tags/tag141.xml"/><Relationship Id="rId32" Type="http://schemas.openxmlformats.org/officeDocument/2006/relationships/hyperlink" Target="https://nscresearchcenter.org/stay-informed/" TargetMode="External"/><Relationship Id="rId5" Type="http://schemas.openxmlformats.org/officeDocument/2006/relationships/tags" Target="../tags/tag122.xml"/><Relationship Id="rId15" Type="http://schemas.openxmlformats.org/officeDocument/2006/relationships/tags" Target="../tags/tag132.xml"/><Relationship Id="rId23" Type="http://schemas.openxmlformats.org/officeDocument/2006/relationships/tags" Target="../tags/tag140.xml"/><Relationship Id="rId28" Type="http://schemas.openxmlformats.org/officeDocument/2006/relationships/oleObject" Target="../embeddings/oleObject10.bin"/><Relationship Id="rId10" Type="http://schemas.openxmlformats.org/officeDocument/2006/relationships/tags" Target="../tags/tag127.xml"/><Relationship Id="rId19" Type="http://schemas.openxmlformats.org/officeDocument/2006/relationships/tags" Target="../tags/tag136.xml"/><Relationship Id="rId31" Type="http://schemas.openxmlformats.org/officeDocument/2006/relationships/chart" Target="../charts/chart5.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tags" Target="../tags/tag139.xml"/><Relationship Id="rId27" Type="http://schemas.openxmlformats.org/officeDocument/2006/relationships/slideLayout" Target="../slideLayouts/slideLayout24.xml"/><Relationship Id="rId30"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7.xml"/><Relationship Id="rId1" Type="http://schemas.openxmlformats.org/officeDocument/2006/relationships/tags" Target="../tags/tag144.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4.xml"/><Relationship Id="rId1" Type="http://schemas.openxmlformats.org/officeDocument/2006/relationships/tags" Target="../tags/tag145.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4.xml"/><Relationship Id="rId1" Type="http://schemas.openxmlformats.org/officeDocument/2006/relationships/tags" Target="../tags/tag14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oleObject" Target="../embeddings/oleObject14.bin"/><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slideLayout" Target="../slideLayouts/slideLayout24.xml"/><Relationship Id="rId16" Type="http://schemas.openxmlformats.org/officeDocument/2006/relationships/image" Target="../media/image52.png"/><Relationship Id="rId1" Type="http://schemas.openxmlformats.org/officeDocument/2006/relationships/tags" Target="../tags/tag14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1.emf"/><Relationship Id="rId9" Type="http://schemas.openxmlformats.org/officeDocument/2006/relationships/image" Target="../media/image45.pn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4.xml"/><Relationship Id="rId1" Type="http://schemas.openxmlformats.org/officeDocument/2006/relationships/tags" Target="../tags/tag148.xm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oleObject" Target="../embeddings/oleObject16.bin"/><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slideLayout" Target="../slideLayouts/slideLayout24.xml"/><Relationship Id="rId16" Type="http://schemas.openxmlformats.org/officeDocument/2006/relationships/image" Target="../media/image52.png"/><Relationship Id="rId1" Type="http://schemas.openxmlformats.org/officeDocument/2006/relationships/tags" Target="../tags/tag14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1.emf"/><Relationship Id="rId9" Type="http://schemas.openxmlformats.org/officeDocument/2006/relationships/image" Target="../media/image45.pn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4.xml"/><Relationship Id="rId1" Type="http://schemas.openxmlformats.org/officeDocument/2006/relationships/tags" Target="../tags/tag6.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4.xml"/><Relationship Id="rId1" Type="http://schemas.openxmlformats.org/officeDocument/2006/relationships/tags" Target="../tags/tag150.xml"/><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18.bin"/><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slideLayout" Target="../slideLayouts/slideLayout15.xml"/><Relationship Id="rId1" Type="http://schemas.openxmlformats.org/officeDocument/2006/relationships/tags" Target="../tags/tag151.xml"/><Relationship Id="rId6" Type="http://schemas.openxmlformats.org/officeDocument/2006/relationships/image" Target="../media/image56.png"/><Relationship Id="rId11" Type="http://schemas.openxmlformats.org/officeDocument/2006/relationships/image" Target="../media/image60.jpeg"/><Relationship Id="rId5" Type="http://schemas.openxmlformats.org/officeDocument/2006/relationships/image" Target="../media/image55.png"/><Relationship Id="rId10" Type="http://schemas.openxmlformats.org/officeDocument/2006/relationships/image" Target="../media/image46.png"/><Relationship Id="rId4" Type="http://schemas.openxmlformats.org/officeDocument/2006/relationships/image" Target="../media/image1.emf"/><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45.png"/><Relationship Id="rId2" Type="http://schemas.openxmlformats.org/officeDocument/2006/relationships/slideLayout" Target="../slideLayouts/slideLayout24.xml"/><Relationship Id="rId1" Type="http://schemas.openxmlformats.org/officeDocument/2006/relationships/tags" Target="../tags/tag152.xml"/><Relationship Id="rId6" Type="http://schemas.openxmlformats.org/officeDocument/2006/relationships/image" Target="../media/image46.png"/><Relationship Id="rId5" Type="http://schemas.openxmlformats.org/officeDocument/2006/relationships/image" Target="../media/image61.pn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4.xml"/><Relationship Id="rId1" Type="http://schemas.openxmlformats.org/officeDocument/2006/relationships/tags" Target="../tags/tag153.xml"/><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4.xml"/><Relationship Id="rId1" Type="http://schemas.openxmlformats.org/officeDocument/2006/relationships/tags" Target="../tags/tag154.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oleObject" Target="../embeddings/oleObject22.bin"/><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slideLayout" Target="../slideLayouts/slideLayout67.xml"/><Relationship Id="rId16" Type="http://schemas.openxmlformats.org/officeDocument/2006/relationships/image" Target="../media/image52.png"/><Relationship Id="rId1" Type="http://schemas.openxmlformats.org/officeDocument/2006/relationships/tags" Target="../tags/tag15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1.emf"/><Relationship Id="rId9" Type="http://schemas.openxmlformats.org/officeDocument/2006/relationships/image" Target="../media/image45.png"/><Relationship Id="rId1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67.xml"/><Relationship Id="rId1" Type="http://schemas.openxmlformats.org/officeDocument/2006/relationships/tags" Target="../tags/tag156.xml"/><Relationship Id="rId4"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4.xml"/><Relationship Id="rId1" Type="http://schemas.openxmlformats.org/officeDocument/2006/relationships/tags" Target="../tags/tag157.xml"/><Relationship Id="rId4" Type="http://schemas.openxmlformats.org/officeDocument/2006/relationships/image" Target="../media/image1.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4.xml"/><Relationship Id="rId1" Type="http://schemas.openxmlformats.org/officeDocument/2006/relationships/tags" Target="../tags/tag158.xml"/><Relationship Id="rId4" Type="http://schemas.openxmlformats.org/officeDocument/2006/relationships/image" Target="../media/image1.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67.xml"/><Relationship Id="rId1" Type="http://schemas.openxmlformats.org/officeDocument/2006/relationships/tags" Target="../tags/tag159.xml"/><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67.xml"/><Relationship Id="rId1" Type="http://schemas.openxmlformats.org/officeDocument/2006/relationships/tags" Target="../tags/tag160.xml"/><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67.xml"/><Relationship Id="rId1" Type="http://schemas.openxmlformats.org/officeDocument/2006/relationships/tags" Target="../tags/tag161.xml"/><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7.xml"/><Relationship Id="rId1" Type="http://schemas.openxmlformats.org/officeDocument/2006/relationships/tags" Target="../tags/tag162.xml"/><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67.xml"/><Relationship Id="rId1" Type="http://schemas.openxmlformats.org/officeDocument/2006/relationships/tags" Target="../tags/tag163.xml"/><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tags" Target="../tags/tag164.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43A5D19-8C89-2A8A-8205-76F9EED9E5F8}"/>
              </a:ext>
            </a:extLst>
          </p:cNvPr>
          <p:cNvGraphicFramePr>
            <a:graphicFrameLocks noChangeAspect="1"/>
          </p:cNvGraphicFramePr>
          <p:nvPr>
            <p:custDataLst>
              <p:tags r:id="rId1"/>
            </p:custDataLst>
            <p:extLst>
              <p:ext uri="{D42A27DB-BD31-4B8C-83A1-F6EECF244321}">
                <p14:modId xmlns:p14="http://schemas.microsoft.com/office/powerpoint/2010/main" val="1168200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343A5D19-8C89-2A8A-8205-76F9EED9E5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54B7D20-BA86-6533-1081-B3A0533D8C3A}"/>
              </a:ext>
            </a:extLst>
          </p:cNvPr>
          <p:cNvSpPr>
            <a:spLocks noGrp="1"/>
          </p:cNvSpPr>
          <p:nvPr>
            <p:ph type="title"/>
          </p:nvPr>
        </p:nvSpPr>
        <p:spPr>
          <a:xfrm>
            <a:off x="368542" y="2644170"/>
            <a:ext cx="4807307" cy="1569660"/>
          </a:xfrm>
        </p:spPr>
        <p:txBody>
          <a:bodyPr vert="horz"/>
          <a:lstStyle/>
          <a:p>
            <a:r>
              <a:rPr lang="en-US" sz="4000" dirty="0"/>
              <a:t>BETTER DATA FOR BETTER DECISIONS</a:t>
            </a:r>
          </a:p>
        </p:txBody>
      </p:sp>
      <p:pic>
        <p:nvPicPr>
          <p:cNvPr id="9" name="Picture 1" descr="Picture 1">
            <a:extLst>
              <a:ext uri="{FF2B5EF4-FFF2-40B4-BE49-F238E27FC236}">
                <a16:creationId xmlns:a16="http://schemas.microsoft.com/office/drawing/2014/main" id="{416CA05F-CEAC-A59C-F08B-B7C32162AA71}"/>
              </a:ext>
            </a:extLst>
          </p:cNvPr>
          <p:cNvPicPr>
            <a:picLocks noChangeAspect="1"/>
          </p:cNvPicPr>
          <p:nvPr/>
        </p:nvPicPr>
        <p:blipFill>
          <a:blip r:embed="rId5"/>
          <a:stretch>
            <a:fillRect/>
          </a:stretch>
        </p:blipFill>
        <p:spPr>
          <a:xfrm>
            <a:off x="3176" y="5667154"/>
            <a:ext cx="2438400" cy="1190846"/>
          </a:xfrm>
          <a:prstGeom prst="rect">
            <a:avLst/>
          </a:prstGeom>
          <a:ln w="12700">
            <a:miter lim="400000"/>
          </a:ln>
        </p:spPr>
      </p:pic>
      <p:pic>
        <p:nvPicPr>
          <p:cNvPr id="1026" name="gmail-m_-4232604907245964258Picture 2" descr="photo">
            <a:extLst>
              <a:ext uri="{FF2B5EF4-FFF2-40B4-BE49-F238E27FC236}">
                <a16:creationId xmlns:a16="http://schemas.microsoft.com/office/drawing/2014/main" id="{6E0B771D-55C8-8619-70FE-348DD66619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42" y="4868282"/>
            <a:ext cx="2246828" cy="79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602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09ECE6-8705-06A1-C737-3F792EEC0E9C}"/>
              </a:ext>
            </a:extLst>
          </p:cNvPr>
          <p:cNvSpPr/>
          <p:nvPr/>
        </p:nvSpPr>
        <p:spPr>
          <a:xfrm>
            <a:off x="609599" y="2009275"/>
            <a:ext cx="2628000" cy="536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Arial" panose="020B0604020202020204"/>
              <a:ea typeface="+mn-ea"/>
              <a:cs typeface="+mn-cs"/>
              <a:sym typeface="Calibri"/>
            </a:endParaRPr>
          </a:p>
        </p:txBody>
      </p:sp>
      <p:sp>
        <p:nvSpPr>
          <p:cNvPr id="3" name="Rectangle 2">
            <a:extLst>
              <a:ext uri="{FF2B5EF4-FFF2-40B4-BE49-F238E27FC236}">
                <a16:creationId xmlns:a16="http://schemas.microsoft.com/office/drawing/2014/main" id="{7CA973F9-685B-83F7-B788-E279570834E9}"/>
              </a:ext>
            </a:extLst>
          </p:cNvPr>
          <p:cNvSpPr/>
          <p:nvPr/>
        </p:nvSpPr>
        <p:spPr>
          <a:xfrm>
            <a:off x="609599" y="2545882"/>
            <a:ext cx="2628000" cy="36812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Arial" panose="020B0604020202020204"/>
              <a:ea typeface="+mn-ea"/>
              <a:cs typeface="+mn-cs"/>
              <a:sym typeface="Calibri"/>
            </a:endParaRPr>
          </a:p>
        </p:txBody>
      </p:sp>
      <p:sp>
        <p:nvSpPr>
          <p:cNvPr id="4" name="Rectangle 3">
            <a:extLst>
              <a:ext uri="{FF2B5EF4-FFF2-40B4-BE49-F238E27FC236}">
                <a16:creationId xmlns:a16="http://schemas.microsoft.com/office/drawing/2014/main" id="{C219953C-A023-B930-F23A-41BBB7858129}"/>
              </a:ext>
            </a:extLst>
          </p:cNvPr>
          <p:cNvSpPr/>
          <p:nvPr/>
        </p:nvSpPr>
        <p:spPr>
          <a:xfrm>
            <a:off x="6299061" y="2009275"/>
            <a:ext cx="2628000" cy="5366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Arial" panose="020B0604020202020204"/>
              <a:ea typeface="+mn-ea"/>
              <a:cs typeface="+mn-cs"/>
              <a:sym typeface="Calibri"/>
            </a:endParaRPr>
          </a:p>
        </p:txBody>
      </p:sp>
      <p:sp>
        <p:nvSpPr>
          <p:cNvPr id="5" name="Rectangle 4">
            <a:extLst>
              <a:ext uri="{FF2B5EF4-FFF2-40B4-BE49-F238E27FC236}">
                <a16:creationId xmlns:a16="http://schemas.microsoft.com/office/drawing/2014/main" id="{B2B13C22-4210-970B-B582-B49F40274EAD}"/>
              </a:ext>
            </a:extLst>
          </p:cNvPr>
          <p:cNvSpPr/>
          <p:nvPr/>
        </p:nvSpPr>
        <p:spPr>
          <a:xfrm>
            <a:off x="6299061" y="2545883"/>
            <a:ext cx="2628000" cy="36812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Arial" panose="020B0604020202020204"/>
              <a:ea typeface="+mn-ea"/>
              <a:cs typeface="+mn-cs"/>
              <a:sym typeface="Calibri"/>
            </a:endParaRPr>
          </a:p>
        </p:txBody>
      </p:sp>
      <p:sp>
        <p:nvSpPr>
          <p:cNvPr id="6" name="Rectangle 5">
            <a:extLst>
              <a:ext uri="{FF2B5EF4-FFF2-40B4-BE49-F238E27FC236}">
                <a16:creationId xmlns:a16="http://schemas.microsoft.com/office/drawing/2014/main" id="{9A8CD219-0964-36E9-04B6-41A1CF57EE99}"/>
              </a:ext>
            </a:extLst>
          </p:cNvPr>
          <p:cNvSpPr/>
          <p:nvPr/>
        </p:nvSpPr>
        <p:spPr>
          <a:xfrm>
            <a:off x="3468000" y="2009275"/>
            <a:ext cx="2628000" cy="5366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Arial" panose="020B0604020202020204"/>
              <a:ea typeface="+mn-ea"/>
              <a:cs typeface="+mn-cs"/>
              <a:sym typeface="Calibri"/>
            </a:endParaRPr>
          </a:p>
        </p:txBody>
      </p:sp>
      <p:sp>
        <p:nvSpPr>
          <p:cNvPr id="7" name="Rectangle 6">
            <a:extLst>
              <a:ext uri="{FF2B5EF4-FFF2-40B4-BE49-F238E27FC236}">
                <a16:creationId xmlns:a16="http://schemas.microsoft.com/office/drawing/2014/main" id="{DA5B297E-2FE1-5B09-8E4F-0251BF752FB0}"/>
              </a:ext>
            </a:extLst>
          </p:cNvPr>
          <p:cNvSpPr/>
          <p:nvPr/>
        </p:nvSpPr>
        <p:spPr>
          <a:xfrm>
            <a:off x="3468000" y="2545883"/>
            <a:ext cx="2628000" cy="36812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Arial" panose="020B0604020202020204"/>
              <a:ea typeface="+mn-ea"/>
              <a:cs typeface="+mn-cs"/>
              <a:sym typeface="Calibri"/>
            </a:endParaRPr>
          </a:p>
        </p:txBody>
      </p:sp>
      <p:sp>
        <p:nvSpPr>
          <p:cNvPr id="8" name="Rectangle 7">
            <a:extLst>
              <a:ext uri="{FF2B5EF4-FFF2-40B4-BE49-F238E27FC236}">
                <a16:creationId xmlns:a16="http://schemas.microsoft.com/office/drawing/2014/main" id="{81EC98C6-42CF-C6DB-BC1B-3F6D2C128D5C}"/>
              </a:ext>
            </a:extLst>
          </p:cNvPr>
          <p:cNvSpPr/>
          <p:nvPr/>
        </p:nvSpPr>
        <p:spPr>
          <a:xfrm>
            <a:off x="9063789" y="2009275"/>
            <a:ext cx="2628000" cy="5366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Arial" panose="020B0604020202020204"/>
              <a:ea typeface="+mn-ea"/>
              <a:cs typeface="+mn-cs"/>
              <a:sym typeface="Calibri"/>
            </a:endParaRPr>
          </a:p>
        </p:txBody>
      </p:sp>
      <p:sp>
        <p:nvSpPr>
          <p:cNvPr id="9" name="Rectangle 8">
            <a:extLst>
              <a:ext uri="{FF2B5EF4-FFF2-40B4-BE49-F238E27FC236}">
                <a16:creationId xmlns:a16="http://schemas.microsoft.com/office/drawing/2014/main" id="{98EFFA9D-3E77-3578-8AF8-FBD181E6CA0F}"/>
              </a:ext>
            </a:extLst>
          </p:cNvPr>
          <p:cNvSpPr/>
          <p:nvPr/>
        </p:nvSpPr>
        <p:spPr>
          <a:xfrm>
            <a:off x="9063789" y="2545883"/>
            <a:ext cx="2628000" cy="36812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Arial" panose="020B0604020202020204"/>
              <a:ea typeface="+mn-ea"/>
              <a:cs typeface="+mn-cs"/>
              <a:sym typeface="Calibri"/>
            </a:endParaRPr>
          </a:p>
        </p:txBody>
      </p:sp>
      <p:sp>
        <p:nvSpPr>
          <p:cNvPr id="10" name="Title 1">
            <a:extLst>
              <a:ext uri="{FF2B5EF4-FFF2-40B4-BE49-F238E27FC236}">
                <a16:creationId xmlns:a16="http://schemas.microsoft.com/office/drawing/2014/main" id="{DFEB19B7-BDC7-C306-2E7A-6AFBF583D1D6}"/>
              </a:ext>
            </a:extLst>
          </p:cNvPr>
          <p:cNvSpPr txBox="1">
            <a:spLocks/>
          </p:cNvSpPr>
          <p:nvPr/>
        </p:nvSpPr>
        <p:spPr>
          <a:xfrm>
            <a:off x="404564" y="388843"/>
            <a:ext cx="8787562" cy="609398"/>
          </a:xfrm>
          <a:prstGeom prst="rect">
            <a:avLst/>
          </a:prstGeom>
          <a:noFill/>
        </p:spPr>
        <p:txBody>
          <a:bodyPr wrap="square" lIns="0" tIns="0" rIns="0" bIns="0" anchor="t" anchorCtr="0">
            <a:sp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bg1"/>
                </a:solidFill>
                <a:effectLst/>
                <a:uLnTx/>
                <a:uFillTx/>
                <a:latin typeface="Arial Narrow" panose="020B0604020202020204" pitchFamily="34" charset="0"/>
                <a:ea typeface="+mj-ea"/>
                <a:sym typeface="Calibri"/>
              </a:rPr>
              <a:t>STRATEGIES</a:t>
            </a:r>
          </a:p>
        </p:txBody>
      </p:sp>
      <p:sp>
        <p:nvSpPr>
          <p:cNvPr id="11" name="Rectangle 10">
            <a:extLst>
              <a:ext uri="{FF2B5EF4-FFF2-40B4-BE49-F238E27FC236}">
                <a16:creationId xmlns:a16="http://schemas.microsoft.com/office/drawing/2014/main" id="{1047AB4A-AD22-BC15-4EB5-275358EB6C7D}"/>
              </a:ext>
            </a:extLst>
          </p:cNvPr>
          <p:cNvSpPr/>
          <p:nvPr/>
        </p:nvSpPr>
        <p:spPr>
          <a:xfrm>
            <a:off x="331524" y="1025570"/>
            <a:ext cx="10385244" cy="4924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Calibri"/>
              </a:rPr>
              <a:t>Designing the college experience around students</a:t>
            </a:r>
          </a:p>
        </p:txBody>
      </p:sp>
      <p:sp>
        <p:nvSpPr>
          <p:cNvPr id="12" name="Title 1">
            <a:extLst>
              <a:ext uri="{FF2B5EF4-FFF2-40B4-BE49-F238E27FC236}">
                <a16:creationId xmlns:a16="http://schemas.microsoft.com/office/drawing/2014/main" id="{F344011A-F2FC-E7F9-7454-03EFF588E2B4}"/>
              </a:ext>
            </a:extLst>
          </p:cNvPr>
          <p:cNvSpPr txBox="1">
            <a:spLocks/>
          </p:cNvSpPr>
          <p:nvPr/>
        </p:nvSpPr>
        <p:spPr>
          <a:xfrm>
            <a:off x="1012843" y="2129789"/>
            <a:ext cx="1848853" cy="276999"/>
          </a:xfrm>
          <a:prstGeom prst="rect">
            <a:avLst/>
          </a:prstGeom>
          <a:noFill/>
        </p:spPr>
        <p:txBody>
          <a:bodyPr vert="horz" wrap="square" lIns="144000" tIns="0" rIns="0" bIns="0" rtlCol="0" anchor="t" anchorCtr="0">
            <a:spAutoFit/>
          </a:bodyPr>
          <a:lstStyle>
            <a:defPPr>
              <a:defRPr lang="en-US"/>
            </a:defPPr>
            <a:lvl1pPr defTabSz="914400">
              <a:lnSpc>
                <a:spcPct val="150000"/>
              </a:lnSpc>
              <a:spcBef>
                <a:spcPct val="0"/>
              </a:spcBef>
              <a:buClr>
                <a:schemeClr val="accent3"/>
              </a:buClr>
              <a:buNone/>
              <a:defRPr sz="5400" b="1">
                <a:solidFill>
                  <a:schemeClr val="accent3"/>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
                <a:srgbClr val="5951FA"/>
              </a:buClr>
              <a:buSzTx/>
              <a:buFontTx/>
              <a:buNone/>
              <a:tabLst/>
              <a:defRPr/>
            </a:pPr>
            <a:r>
              <a:rPr kumimoji="0" lang="en-GB" sz="1800" b="1" i="0" u="none" strike="noStrike" kern="1200" cap="none" spc="9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PURPOSE</a:t>
            </a:r>
          </a:p>
        </p:txBody>
      </p:sp>
      <p:sp>
        <p:nvSpPr>
          <p:cNvPr id="13" name="Title 1">
            <a:extLst>
              <a:ext uri="{FF2B5EF4-FFF2-40B4-BE49-F238E27FC236}">
                <a16:creationId xmlns:a16="http://schemas.microsoft.com/office/drawing/2014/main" id="{A8ABA8D4-7170-D0C7-56E5-8E46C56D3849}"/>
              </a:ext>
            </a:extLst>
          </p:cNvPr>
          <p:cNvSpPr txBox="1">
            <a:spLocks/>
          </p:cNvSpPr>
          <p:nvPr/>
        </p:nvSpPr>
        <p:spPr>
          <a:xfrm>
            <a:off x="6752394" y="2129789"/>
            <a:ext cx="1848853" cy="276999"/>
          </a:xfrm>
          <a:prstGeom prst="rect">
            <a:avLst/>
          </a:prstGeom>
          <a:noFill/>
        </p:spPr>
        <p:txBody>
          <a:bodyPr vert="horz" wrap="square" lIns="144000" tIns="0" rIns="0" bIns="0" rtlCol="0" anchor="t" anchorCtr="0">
            <a:spAutoFit/>
          </a:bodyPr>
          <a:lstStyle>
            <a:defPPr>
              <a:defRPr lang="en-US"/>
            </a:defPPr>
            <a:lvl1pPr defTabSz="914400">
              <a:lnSpc>
                <a:spcPct val="150000"/>
              </a:lnSpc>
              <a:spcBef>
                <a:spcPct val="0"/>
              </a:spcBef>
              <a:buClr>
                <a:schemeClr val="accent3"/>
              </a:buClr>
              <a:buNone/>
              <a:defRPr sz="5400" b="1">
                <a:solidFill>
                  <a:schemeClr val="accent3"/>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
                <a:srgbClr val="5951FA"/>
              </a:buClr>
              <a:buSzTx/>
              <a:buFontTx/>
              <a:buNone/>
              <a:tabLst/>
              <a:defRPr/>
            </a:pPr>
            <a:r>
              <a:rPr kumimoji="0" lang="en-GB" sz="1800" b="1" i="0" u="none" strike="noStrike" kern="1200" cap="none" spc="9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MOMENTUM</a:t>
            </a:r>
          </a:p>
        </p:txBody>
      </p:sp>
      <p:sp>
        <p:nvSpPr>
          <p:cNvPr id="14" name="Title 1">
            <a:extLst>
              <a:ext uri="{FF2B5EF4-FFF2-40B4-BE49-F238E27FC236}">
                <a16:creationId xmlns:a16="http://schemas.microsoft.com/office/drawing/2014/main" id="{646233AC-53CE-9194-AB1C-6313538F6B55}"/>
              </a:ext>
            </a:extLst>
          </p:cNvPr>
          <p:cNvSpPr txBox="1">
            <a:spLocks/>
          </p:cNvSpPr>
          <p:nvPr/>
        </p:nvSpPr>
        <p:spPr>
          <a:xfrm>
            <a:off x="3845352" y="2126347"/>
            <a:ext cx="1848853" cy="276999"/>
          </a:xfrm>
          <a:prstGeom prst="rect">
            <a:avLst/>
          </a:prstGeom>
          <a:noFill/>
        </p:spPr>
        <p:txBody>
          <a:bodyPr vert="horz" wrap="square" lIns="144000" tIns="0" rIns="0" bIns="0" rtlCol="0" anchor="t" anchorCtr="0">
            <a:spAutoFit/>
          </a:bodyPr>
          <a:lstStyle>
            <a:defPPr>
              <a:defRPr lang="en-US"/>
            </a:defPPr>
            <a:lvl1pPr defTabSz="914400">
              <a:lnSpc>
                <a:spcPct val="150000"/>
              </a:lnSpc>
              <a:spcBef>
                <a:spcPct val="0"/>
              </a:spcBef>
              <a:buClr>
                <a:schemeClr val="accent3"/>
              </a:buClr>
              <a:buNone/>
              <a:defRPr sz="5400" b="1">
                <a:solidFill>
                  <a:schemeClr val="accent3"/>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
                <a:srgbClr val="5951FA"/>
              </a:buClr>
              <a:buSzTx/>
              <a:buFontTx/>
              <a:buNone/>
              <a:tabLst/>
              <a:defRPr/>
            </a:pPr>
            <a:r>
              <a:rPr kumimoji="0" lang="en-GB" sz="1800" b="1" i="0" u="none" strike="noStrike" kern="1200" cap="none" spc="9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STRUCTURE</a:t>
            </a:r>
          </a:p>
        </p:txBody>
      </p:sp>
      <p:sp>
        <p:nvSpPr>
          <p:cNvPr id="15" name="Title 1">
            <a:extLst>
              <a:ext uri="{FF2B5EF4-FFF2-40B4-BE49-F238E27FC236}">
                <a16:creationId xmlns:a16="http://schemas.microsoft.com/office/drawing/2014/main" id="{79E98D7C-96B8-8402-8E68-8679BCDB9CFE}"/>
              </a:ext>
            </a:extLst>
          </p:cNvPr>
          <p:cNvSpPr txBox="1">
            <a:spLocks/>
          </p:cNvSpPr>
          <p:nvPr/>
        </p:nvSpPr>
        <p:spPr>
          <a:xfrm>
            <a:off x="9612429" y="2129789"/>
            <a:ext cx="1848853" cy="276999"/>
          </a:xfrm>
          <a:prstGeom prst="rect">
            <a:avLst/>
          </a:prstGeom>
          <a:noFill/>
        </p:spPr>
        <p:txBody>
          <a:bodyPr vert="horz" wrap="square" lIns="144000" tIns="0" rIns="0" bIns="0" rtlCol="0" anchor="t" anchorCtr="0">
            <a:spAutoFit/>
          </a:bodyPr>
          <a:lstStyle>
            <a:defPPr>
              <a:defRPr lang="en-US"/>
            </a:defPPr>
            <a:lvl1pPr defTabSz="914400">
              <a:lnSpc>
                <a:spcPct val="150000"/>
              </a:lnSpc>
              <a:spcBef>
                <a:spcPct val="0"/>
              </a:spcBef>
              <a:buClr>
                <a:schemeClr val="accent3"/>
              </a:buClr>
              <a:buNone/>
              <a:defRPr sz="5400" b="1">
                <a:solidFill>
                  <a:schemeClr val="accent3"/>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
                <a:srgbClr val="5951FA"/>
              </a:buClr>
              <a:buSzTx/>
              <a:buFontTx/>
              <a:buNone/>
              <a:tabLst/>
              <a:defRPr/>
            </a:pPr>
            <a:r>
              <a:rPr kumimoji="0" lang="en-GB" sz="1800" b="1" i="0" u="none" strike="noStrike" kern="1200" cap="none" spc="9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SUPPORT</a:t>
            </a:r>
          </a:p>
        </p:txBody>
      </p:sp>
      <p:sp>
        <p:nvSpPr>
          <p:cNvPr id="16" name="Rectangle 15">
            <a:extLst>
              <a:ext uri="{FF2B5EF4-FFF2-40B4-BE49-F238E27FC236}">
                <a16:creationId xmlns:a16="http://schemas.microsoft.com/office/drawing/2014/main" id="{D80B0E1A-4408-7E9F-CBC5-3647EA9C02FC}"/>
              </a:ext>
            </a:extLst>
          </p:cNvPr>
          <p:cNvSpPr/>
          <p:nvPr/>
        </p:nvSpPr>
        <p:spPr>
          <a:xfrm>
            <a:off x="652316" y="2777606"/>
            <a:ext cx="2603697" cy="1231106"/>
          </a:xfrm>
          <a:prstGeom prst="rect">
            <a:avLst/>
          </a:prstGeom>
        </p:spPr>
        <p:txBody>
          <a:bodyPr wrap="square" lIns="144000" tIns="0" rIns="7200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D6D55"/>
                </a:solidFill>
                <a:effectLst/>
                <a:uLnTx/>
                <a:uFillTx/>
                <a:latin typeface="Arial" panose="020B0604020202020204" pitchFamily="34" charset="0"/>
                <a:ea typeface="+mn-ea"/>
                <a:cs typeface="Arial" panose="020B0604020202020204" pitchFamily="34" charset="0"/>
                <a:sym typeface="Calibri"/>
              </a:rPr>
              <a:t>Aligning the college experience to each students' goals for the future</a:t>
            </a:r>
          </a:p>
        </p:txBody>
      </p:sp>
      <p:sp>
        <p:nvSpPr>
          <p:cNvPr id="17" name="Rectangle 16">
            <a:extLst>
              <a:ext uri="{FF2B5EF4-FFF2-40B4-BE49-F238E27FC236}">
                <a16:creationId xmlns:a16="http://schemas.microsoft.com/office/drawing/2014/main" id="{75B75EEA-D92B-C6DC-E2A1-1B070829C612}"/>
              </a:ext>
            </a:extLst>
          </p:cNvPr>
          <p:cNvSpPr/>
          <p:nvPr/>
        </p:nvSpPr>
        <p:spPr>
          <a:xfrm>
            <a:off x="6427604" y="2591397"/>
            <a:ext cx="2601867" cy="1661993"/>
          </a:xfrm>
          <a:prstGeom prst="rect">
            <a:avLst/>
          </a:prstGeom>
        </p:spPr>
        <p:txBody>
          <a:bodyPr wrap="square" lIns="144000" tIns="0" rIns="7200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9B93"/>
                </a:solidFill>
                <a:effectLst/>
                <a:uLnTx/>
                <a:uFillTx/>
                <a:latin typeface="Arial" panose="020B0604020202020204" pitchFamily="34" charset="0"/>
                <a:ea typeface="+mn-ea"/>
                <a:cs typeface="Arial" panose="020B0604020202020204" pitchFamily="34" charset="0"/>
                <a:sym typeface="Calibri"/>
              </a:rPr>
              <a:t>Designing multiple avenues for students to get started, earn credits faster, and stay on track to graduate</a:t>
            </a:r>
            <a:endParaRPr kumimoji="0" lang="en-DE" sz="1800" b="1" i="0" u="none" strike="noStrike" kern="1200" cap="none" spc="0" normalizeH="0" baseline="0" noProof="0" dirty="0">
              <a:ln>
                <a:noFill/>
              </a:ln>
              <a:solidFill>
                <a:srgbClr val="279B93"/>
              </a:solidFill>
              <a:effectLst/>
              <a:uLnTx/>
              <a:uFillTx/>
              <a:latin typeface="Arial" panose="020B0604020202020204"/>
              <a:ea typeface="+mn-ea"/>
              <a:cs typeface="+mn-cs"/>
              <a:sym typeface="Calibri"/>
            </a:endParaRPr>
          </a:p>
        </p:txBody>
      </p:sp>
      <p:sp>
        <p:nvSpPr>
          <p:cNvPr id="18" name="Rectangle 17">
            <a:extLst>
              <a:ext uri="{FF2B5EF4-FFF2-40B4-BE49-F238E27FC236}">
                <a16:creationId xmlns:a16="http://schemas.microsoft.com/office/drawing/2014/main" id="{2B83E795-69A9-7461-FA03-B7CEF8A21B03}"/>
              </a:ext>
            </a:extLst>
          </p:cNvPr>
          <p:cNvSpPr/>
          <p:nvPr/>
        </p:nvSpPr>
        <p:spPr>
          <a:xfrm>
            <a:off x="3468000" y="2799058"/>
            <a:ext cx="2567957" cy="1384995"/>
          </a:xfrm>
          <a:prstGeom prst="rect">
            <a:avLst/>
          </a:prstGeom>
        </p:spPr>
        <p:txBody>
          <a:bodyPr wrap="square" lIns="144000" tIns="0" rIns="7200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D494D"/>
                </a:solidFill>
                <a:effectLst/>
                <a:uLnTx/>
                <a:uFillTx/>
                <a:latin typeface="Arial" panose="020B0604020202020204" pitchFamily="34" charset="0"/>
                <a:ea typeface="+mn-ea"/>
                <a:cs typeface="Arial" panose="020B0604020202020204" pitchFamily="34" charset="0"/>
                <a:sym typeface="Calibri"/>
              </a:rPr>
              <a:t>Building course road maps that make the path to a degree or valuable workplace credential clear</a:t>
            </a:r>
            <a:endParaRPr kumimoji="0" lang="en-DE" sz="1800" b="1" i="0" u="none" strike="noStrike" kern="1200" cap="none" spc="0" normalizeH="0" baseline="0" noProof="0" dirty="0">
              <a:ln>
                <a:noFill/>
              </a:ln>
              <a:solidFill>
                <a:srgbClr val="FD494D"/>
              </a:solidFill>
              <a:effectLst/>
              <a:uLnTx/>
              <a:uFillTx/>
              <a:latin typeface="Arial" panose="020B0604020202020204"/>
              <a:ea typeface="+mn-ea"/>
              <a:cs typeface="+mn-cs"/>
              <a:sym typeface="Calibri"/>
            </a:endParaRPr>
          </a:p>
        </p:txBody>
      </p:sp>
      <p:sp>
        <p:nvSpPr>
          <p:cNvPr id="19" name="Rectangle 18">
            <a:extLst>
              <a:ext uri="{FF2B5EF4-FFF2-40B4-BE49-F238E27FC236}">
                <a16:creationId xmlns:a16="http://schemas.microsoft.com/office/drawing/2014/main" id="{1EEFF476-BCE3-6A61-2493-1AD498536567}"/>
              </a:ext>
            </a:extLst>
          </p:cNvPr>
          <p:cNvSpPr/>
          <p:nvPr/>
        </p:nvSpPr>
        <p:spPr>
          <a:xfrm>
            <a:off x="9087280" y="2623716"/>
            <a:ext cx="2638216" cy="1538883"/>
          </a:xfrm>
          <a:prstGeom prst="rect">
            <a:avLst/>
          </a:prstGeom>
        </p:spPr>
        <p:txBody>
          <a:bodyPr wrap="square" lIns="144000" tIns="0" rIns="7200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951FA"/>
                </a:solidFill>
                <a:effectLst/>
                <a:uLnTx/>
                <a:uFillTx/>
                <a:latin typeface="Arial" panose="020B0604020202020204" pitchFamily="34" charset="0"/>
                <a:ea typeface="+mn-ea"/>
                <a:cs typeface="Arial" panose="020B0604020202020204" pitchFamily="34" charset="0"/>
                <a:sym typeface="Calibri"/>
              </a:rPr>
              <a:t>Addressing student needs and removing barriers to academic success</a:t>
            </a:r>
            <a:endParaRPr kumimoji="0" lang="en-DE" sz="2000" b="1" i="0" u="none" strike="noStrike" kern="1200" cap="none" spc="0" normalizeH="0" baseline="0" noProof="0" dirty="0">
              <a:ln>
                <a:noFill/>
              </a:ln>
              <a:solidFill>
                <a:srgbClr val="5951FA"/>
              </a:solidFill>
              <a:effectLst/>
              <a:uLnTx/>
              <a:uFillTx/>
              <a:latin typeface="Arial" panose="020B0604020202020204"/>
              <a:ea typeface="+mn-ea"/>
              <a:cs typeface="+mn-cs"/>
              <a:sym typeface="Calibri"/>
            </a:endParaRPr>
          </a:p>
        </p:txBody>
      </p:sp>
      <p:sp>
        <p:nvSpPr>
          <p:cNvPr id="20" name="Rectangle 19">
            <a:extLst>
              <a:ext uri="{FF2B5EF4-FFF2-40B4-BE49-F238E27FC236}">
                <a16:creationId xmlns:a16="http://schemas.microsoft.com/office/drawing/2014/main" id="{B823C7FC-C053-049E-D857-05096BBDBA5B}"/>
              </a:ext>
            </a:extLst>
          </p:cNvPr>
          <p:cNvSpPr/>
          <p:nvPr/>
        </p:nvSpPr>
        <p:spPr>
          <a:xfrm>
            <a:off x="644323" y="4421028"/>
            <a:ext cx="2631311" cy="1323439"/>
          </a:xfrm>
          <a:prstGeom prst="rect">
            <a:avLst/>
          </a:prstGeom>
        </p:spPr>
        <p:txBody>
          <a:bodyPr wrap="square" lIns="144000">
            <a:spAutoFit/>
          </a:bodyPr>
          <a:lstStyle/>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First-Year Experience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1"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Career Exploration</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Academic &amp; Career Alignment</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Adult Learner Engagement </a:t>
            </a:r>
          </a:p>
        </p:txBody>
      </p:sp>
      <p:sp>
        <p:nvSpPr>
          <p:cNvPr id="21" name="Rectangle 20">
            <a:extLst>
              <a:ext uri="{FF2B5EF4-FFF2-40B4-BE49-F238E27FC236}">
                <a16:creationId xmlns:a16="http://schemas.microsoft.com/office/drawing/2014/main" id="{76EE6D72-94C7-57A4-EB6B-3A1149ABAA8A}"/>
              </a:ext>
            </a:extLst>
          </p:cNvPr>
          <p:cNvSpPr/>
          <p:nvPr/>
        </p:nvSpPr>
        <p:spPr>
          <a:xfrm>
            <a:off x="6347662" y="4421028"/>
            <a:ext cx="2658318" cy="1400383"/>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Credit for Competency</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Multiple Measures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1"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Corequisite Support</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Dual </a:t>
            </a:r>
            <a:r>
              <a:rPr kumimoji="0" lang="en-GB" sz="1300" b="0" i="0" u="none" strike="noStrike" kern="1200" cap="none" spc="0" normalizeH="0" baseline="0" noProof="0" dirty="0" err="1">
                <a:ln>
                  <a:noFill/>
                </a:ln>
                <a:solidFill>
                  <a:srgbClr val="2C5589"/>
                </a:solidFill>
                <a:effectLst/>
                <a:uLnTx/>
                <a:uFillTx/>
                <a:latin typeface="Arial" panose="020B0604020202020204" pitchFamily="34" charset="0"/>
                <a:ea typeface="+mn-ea"/>
                <a:cs typeface="Arial" panose="020B0604020202020204" pitchFamily="34" charset="0"/>
                <a:sym typeface="Calibri"/>
              </a:rPr>
              <a:t>Enrollment</a:t>
            </a:r>
            <a:r>
              <a:rPr kumimoji="0" lang="en-GB" sz="1300" b="1"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 </a:t>
            </a:r>
            <a: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1"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15 to Finish/Stay on Track </a:t>
            </a:r>
            <a:endPar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endParaRPr>
          </a:p>
        </p:txBody>
      </p:sp>
      <p:sp>
        <p:nvSpPr>
          <p:cNvPr id="22" name="Rectangle 21">
            <a:extLst>
              <a:ext uri="{FF2B5EF4-FFF2-40B4-BE49-F238E27FC236}">
                <a16:creationId xmlns:a16="http://schemas.microsoft.com/office/drawing/2014/main" id="{00BD1E2B-C927-39F7-CA44-FEB8F9B0E6F3}"/>
              </a:ext>
            </a:extLst>
          </p:cNvPr>
          <p:cNvSpPr/>
          <p:nvPr/>
        </p:nvSpPr>
        <p:spPr>
          <a:xfrm>
            <a:off x="3684806" y="4421028"/>
            <a:ext cx="2276354" cy="1800493"/>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1"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Math Pathways</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1"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Meta Majors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1"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Academic Maps </a:t>
            </a:r>
            <a:br>
              <a:rPr kumimoji="0" lang="en-GB" sz="1300" b="1"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br>
            <a:r>
              <a:rPr kumimoji="0" lang="en-GB" sz="1300" b="1"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&amp; Milestones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Smart Schedules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Stackable Certificates </a:t>
            </a:r>
            <a:br>
              <a:rPr kumimoji="0" lang="en-GB" sz="1300" b="0"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br>
            <a:r>
              <a:rPr kumimoji="0" lang="en-GB" sz="1300" b="0" i="0" u="none" strike="noStrike" kern="1200" cap="none" spc="0" normalizeH="0" baseline="0" noProof="0">
                <a:ln>
                  <a:noFill/>
                </a:ln>
                <a:solidFill>
                  <a:srgbClr val="2C5589"/>
                </a:solidFill>
                <a:effectLst/>
                <a:uLnTx/>
                <a:uFillTx/>
                <a:latin typeface="Arial" panose="020B0604020202020204" pitchFamily="34" charset="0"/>
                <a:ea typeface="+mn-ea"/>
                <a:cs typeface="Arial" panose="020B0604020202020204" pitchFamily="34" charset="0"/>
                <a:sym typeface="Calibri"/>
              </a:rPr>
              <a:t>&amp; Credentials </a:t>
            </a:r>
          </a:p>
        </p:txBody>
      </p:sp>
      <p:sp>
        <p:nvSpPr>
          <p:cNvPr id="23" name="Rectangle 22">
            <a:extLst>
              <a:ext uri="{FF2B5EF4-FFF2-40B4-BE49-F238E27FC236}">
                <a16:creationId xmlns:a16="http://schemas.microsoft.com/office/drawing/2014/main" id="{54D545AD-3A47-83A1-BD72-0AAB622E13F1}"/>
              </a:ext>
            </a:extLst>
          </p:cNvPr>
          <p:cNvSpPr/>
          <p:nvPr/>
        </p:nvSpPr>
        <p:spPr>
          <a:xfrm>
            <a:off x="9132425" y="4421028"/>
            <a:ext cx="2662178" cy="1323439"/>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Active Academic Support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1"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Proactive Advising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360° Coaching  </a:t>
            </a:r>
          </a:p>
          <a:p>
            <a:pPr marL="285750" marR="0" lvl="0"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Student Basic Needs </a:t>
            </a:r>
            <a:b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br>
            <a:r>
              <a:rPr kumimoji="0" lang="en-GB" sz="1300" b="0" i="0" u="none" strike="noStrike" kern="1200" cap="none" spc="0" normalizeH="0" baseline="0" noProof="0" dirty="0">
                <a:ln>
                  <a:noFill/>
                </a:ln>
                <a:solidFill>
                  <a:srgbClr val="2C5589"/>
                </a:solidFill>
                <a:effectLst/>
                <a:uLnTx/>
                <a:uFillTx/>
                <a:latin typeface="Arial" panose="020B0604020202020204" pitchFamily="34" charset="0"/>
                <a:ea typeface="+mn-ea"/>
                <a:cs typeface="Arial" panose="020B0604020202020204" pitchFamily="34" charset="0"/>
                <a:sym typeface="Calibri"/>
              </a:rPr>
              <a:t>Support</a:t>
            </a:r>
          </a:p>
        </p:txBody>
      </p:sp>
      <p:sp>
        <p:nvSpPr>
          <p:cNvPr id="24" name="Rectangle 23">
            <a:extLst>
              <a:ext uri="{FF2B5EF4-FFF2-40B4-BE49-F238E27FC236}">
                <a16:creationId xmlns:a16="http://schemas.microsoft.com/office/drawing/2014/main" id="{6678520E-9390-7DFE-F68B-998EAC4CDE1B}"/>
              </a:ext>
            </a:extLst>
          </p:cNvPr>
          <p:cNvSpPr/>
          <p:nvPr/>
        </p:nvSpPr>
        <p:spPr>
          <a:xfrm>
            <a:off x="9931772" y="6349773"/>
            <a:ext cx="1791581"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Calibri"/>
              </a:rPr>
              <a:t>CCA Game Changers</a:t>
            </a:r>
          </a:p>
        </p:txBody>
      </p:sp>
    </p:spTree>
    <p:extLst>
      <p:ext uri="{BB962C8B-B14F-4D97-AF65-F5344CB8AC3E}">
        <p14:creationId xmlns:p14="http://schemas.microsoft.com/office/powerpoint/2010/main" val="195555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several&#10;&#10;Description automatically generated">
            <a:extLst>
              <a:ext uri="{FF2B5EF4-FFF2-40B4-BE49-F238E27FC236}">
                <a16:creationId xmlns:a16="http://schemas.microsoft.com/office/drawing/2014/main" id="{00973E36-A8BC-85CB-80BD-8E20E5FECD81}"/>
              </a:ext>
            </a:extLst>
          </p:cNvPr>
          <p:cNvPicPr>
            <a:picLocks noChangeAspect="1"/>
          </p:cNvPicPr>
          <p:nvPr/>
        </p:nvPicPr>
        <p:blipFill rotWithShape="1">
          <a:blip r:embed="rId2"/>
          <a:srcRect l="-1" t="28252" r="-3115" b="-1"/>
          <a:stretch/>
        </p:blipFill>
        <p:spPr>
          <a:xfrm>
            <a:off x="307904" y="699715"/>
            <a:ext cx="11910545" cy="5510254"/>
          </a:xfrm>
          <a:prstGeom prst="rect">
            <a:avLst/>
          </a:prstGeom>
        </p:spPr>
      </p:pic>
    </p:spTree>
    <p:extLst>
      <p:ext uri="{BB962C8B-B14F-4D97-AF65-F5344CB8AC3E}">
        <p14:creationId xmlns:p14="http://schemas.microsoft.com/office/powerpoint/2010/main" val="39853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C2B92E-5D14-775B-7FEE-70FBB37282E9}"/>
              </a:ext>
            </a:extLst>
          </p:cNvPr>
          <p:cNvSpPr>
            <a:spLocks noGrp="1"/>
          </p:cNvSpPr>
          <p:nvPr>
            <p:ph type="body" sz="quarter" idx="37"/>
          </p:nvPr>
        </p:nvSpPr>
        <p:spPr>
          <a:xfrm>
            <a:off x="-121077" y="490083"/>
            <a:ext cx="8683787" cy="1046440"/>
          </a:xfrm>
        </p:spPr>
        <p:txBody>
          <a:bodyPr/>
          <a:lstStyle/>
          <a:p>
            <a:r>
              <a:rPr lang="en-US" dirty="0"/>
              <a:t>TRANSFORMING INSTITUTIONS</a:t>
            </a:r>
          </a:p>
        </p:txBody>
      </p:sp>
      <p:pic>
        <p:nvPicPr>
          <p:cNvPr id="6" name="Picture 5">
            <a:extLst>
              <a:ext uri="{FF2B5EF4-FFF2-40B4-BE49-F238E27FC236}">
                <a16:creationId xmlns:a16="http://schemas.microsoft.com/office/drawing/2014/main" id="{34010E51-FA42-887A-B9BD-CA7A465123B0}"/>
              </a:ext>
            </a:extLst>
          </p:cNvPr>
          <p:cNvPicPr>
            <a:picLocks noChangeAspect="1"/>
          </p:cNvPicPr>
          <p:nvPr/>
        </p:nvPicPr>
        <p:blipFill>
          <a:blip r:embed="rId2"/>
          <a:stretch>
            <a:fillRect/>
          </a:stretch>
        </p:blipFill>
        <p:spPr>
          <a:xfrm>
            <a:off x="804041" y="2320707"/>
            <a:ext cx="10583917" cy="2171429"/>
          </a:xfrm>
          <a:prstGeom prst="rect">
            <a:avLst/>
          </a:prstGeom>
          <a:ln w="88900" cap="sq" cmpd="thickThin">
            <a:solidFill>
              <a:srgbClr val="3DE470"/>
            </a:solidFill>
            <a:prstDash val="solid"/>
            <a:miter lim="800000"/>
          </a:ln>
          <a:effectLst>
            <a:innerShdw blurRad="76200">
              <a:srgbClr val="000000"/>
            </a:innerShdw>
          </a:effectLst>
        </p:spPr>
      </p:pic>
      <p:sp>
        <p:nvSpPr>
          <p:cNvPr id="8" name="We provide a clear framework to guide implementation and bring in content experts from across our network to support the development of detailed action plans.">
            <a:extLst>
              <a:ext uri="{FF2B5EF4-FFF2-40B4-BE49-F238E27FC236}">
                <a16:creationId xmlns:a16="http://schemas.microsoft.com/office/drawing/2014/main" id="{D677532D-4B0B-9B76-8FCE-515EB2B66462}"/>
              </a:ext>
            </a:extLst>
          </p:cNvPr>
          <p:cNvSpPr txBox="1"/>
          <p:nvPr/>
        </p:nvSpPr>
        <p:spPr>
          <a:xfrm>
            <a:off x="4143154" y="9489184"/>
            <a:ext cx="8896978" cy="2194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2438338">
              <a:defRPr sz="3600" b="0">
                <a:latin typeface="NimbusSan"/>
                <a:ea typeface="NimbusSan"/>
                <a:cs typeface="NimbusSan"/>
                <a:sym typeface="Nimbus Sans"/>
              </a:defRPr>
            </a:lvl1pPr>
          </a:lstStyle>
          <a:p>
            <a:r>
              <a:rPr dirty="0"/>
              <a:t>We provide a clear framework to guide implementation and bring in content experts from across our network to support the development of detailed action plans.</a:t>
            </a:r>
          </a:p>
        </p:txBody>
      </p:sp>
      <p:sp>
        <p:nvSpPr>
          <p:cNvPr id="10" name="TextBox 9">
            <a:extLst>
              <a:ext uri="{FF2B5EF4-FFF2-40B4-BE49-F238E27FC236}">
                <a16:creationId xmlns:a16="http://schemas.microsoft.com/office/drawing/2014/main" id="{5A0960E3-11E9-6626-012A-54884B1361E2}"/>
              </a:ext>
            </a:extLst>
          </p:cNvPr>
          <p:cNvSpPr txBox="1"/>
          <p:nvPr/>
        </p:nvSpPr>
        <p:spPr>
          <a:xfrm>
            <a:off x="1208688" y="4798257"/>
            <a:ext cx="9774621" cy="1569660"/>
          </a:xfrm>
          <a:prstGeom prst="rect">
            <a:avLst/>
          </a:prstGeom>
          <a:noFill/>
        </p:spPr>
        <p:txBody>
          <a:bodyPr wrap="square">
            <a:spAutoFit/>
          </a:bodyPr>
          <a:lstStyle/>
          <a:p>
            <a:pPr marL="285750" indent="-285750">
              <a:buFont typeface="Wingdings" panose="05000000000000000000" pitchFamily="2" charset="2"/>
              <a:buChar char="ü"/>
            </a:pPr>
            <a:r>
              <a:rPr lang="en-US" dirty="0">
                <a:solidFill>
                  <a:schemeClr val="bg1"/>
                </a:solidFill>
              </a:rPr>
              <a:t>We provide a clear framework to guide implementation and bring in content experts from across our network to support the development of detailed action plans.</a:t>
            </a:r>
          </a:p>
          <a:p>
            <a:pPr marL="285750" indent="-285750">
              <a:buFont typeface="Wingdings" panose="05000000000000000000" pitchFamily="2" charset="2"/>
              <a:buChar char="ü"/>
            </a:pPr>
            <a:endParaRPr lang="en-US" sz="600" dirty="0">
              <a:solidFill>
                <a:schemeClr val="bg1"/>
              </a:solidFill>
            </a:endParaRPr>
          </a:p>
          <a:p>
            <a:pPr marL="285750" indent="-285750">
              <a:buFont typeface="Wingdings" panose="05000000000000000000" pitchFamily="2" charset="2"/>
              <a:buChar char="ü"/>
            </a:pPr>
            <a:r>
              <a:rPr lang="en-US" dirty="0">
                <a:solidFill>
                  <a:schemeClr val="bg1"/>
                </a:solidFill>
              </a:rPr>
              <a:t>We support implementation teams to remove obstacles, learn from one another, and garner key wins in service to the project goals.</a:t>
            </a:r>
          </a:p>
          <a:p>
            <a:pPr marL="285750" indent="-285750">
              <a:buFont typeface="Wingdings" panose="05000000000000000000" pitchFamily="2" charset="2"/>
              <a:buChar char="ü"/>
            </a:pPr>
            <a:endParaRPr lang="en-US" dirty="0">
              <a:solidFill>
                <a:schemeClr val="bg1"/>
              </a:solidFill>
            </a:endParaRPr>
          </a:p>
        </p:txBody>
      </p:sp>
    </p:spTree>
    <p:extLst>
      <p:ext uri="{BB962C8B-B14F-4D97-AF65-F5344CB8AC3E}">
        <p14:creationId xmlns:p14="http://schemas.microsoft.com/office/powerpoint/2010/main" val="3145278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06972C-EFC5-775B-AE22-815EF8EFFF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33820" y="1306726"/>
            <a:ext cx="6457776" cy="4244548"/>
          </a:xfrm>
          <a:prstGeom prst="rect">
            <a:avLst/>
          </a:prstGeom>
        </p:spPr>
      </p:pic>
      <p:sp>
        <p:nvSpPr>
          <p:cNvPr id="3" name="Rectangle">
            <a:extLst>
              <a:ext uri="{FF2B5EF4-FFF2-40B4-BE49-F238E27FC236}">
                <a16:creationId xmlns:a16="http://schemas.microsoft.com/office/drawing/2014/main" id="{FD2D9C89-D6B9-7577-1953-3CE93F7C1841}"/>
              </a:ext>
            </a:extLst>
          </p:cNvPr>
          <p:cNvSpPr/>
          <p:nvPr/>
        </p:nvSpPr>
        <p:spPr>
          <a:xfrm>
            <a:off x="5407619" y="1460938"/>
            <a:ext cx="6302309" cy="4095892"/>
          </a:xfrm>
          <a:prstGeom prst="rect">
            <a:avLst/>
          </a:prstGeom>
          <a:ln w="63500">
            <a:solidFill>
              <a:srgbClr val="000000"/>
            </a:solidFill>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 name="Reshaping the forces shaping college outcomes.">
            <a:extLst>
              <a:ext uri="{FF2B5EF4-FFF2-40B4-BE49-F238E27FC236}">
                <a16:creationId xmlns:a16="http://schemas.microsoft.com/office/drawing/2014/main" id="{773C681A-7547-689E-DA23-88336F673234}"/>
              </a:ext>
            </a:extLst>
          </p:cNvPr>
          <p:cNvSpPr txBox="1"/>
          <p:nvPr/>
        </p:nvSpPr>
        <p:spPr>
          <a:xfrm>
            <a:off x="950502" y="1570540"/>
            <a:ext cx="3402786" cy="2636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2438338">
              <a:spcBef>
                <a:spcPts val="4200"/>
              </a:spcBef>
              <a:defRPr sz="5500" b="0">
                <a:latin typeface="Korolev Condensed Medium"/>
                <a:ea typeface="Korolev Condensed Medium"/>
                <a:cs typeface="Korolev Condensed Medium"/>
                <a:sym typeface="Korolev Condensed Medium"/>
              </a:defRPr>
            </a:lvl1pPr>
          </a:lstStyle>
          <a:p>
            <a:pPr defTabSz="1219169" hangingPunct="0">
              <a:spcBef>
                <a:spcPts val="2100"/>
              </a:spcBef>
            </a:pPr>
            <a:r>
              <a:rPr lang="en-US" sz="2400" kern="0" dirty="0">
                <a:solidFill>
                  <a:schemeClr val="bg1"/>
                </a:solidFill>
              </a:rPr>
              <a:t>Our Alliance members are getting real results - </a:t>
            </a:r>
            <a:r>
              <a:rPr lang="en-US" sz="2400" b="1" kern="0" dirty="0">
                <a:solidFill>
                  <a:schemeClr val="bg1"/>
                </a:solidFill>
              </a:rPr>
              <a:t>leading to more degrees and credentials for students across the country.</a:t>
            </a:r>
          </a:p>
        </p:txBody>
      </p:sp>
      <p:sp>
        <p:nvSpPr>
          <p:cNvPr id="7" name="47">
            <a:extLst>
              <a:ext uri="{FF2B5EF4-FFF2-40B4-BE49-F238E27FC236}">
                <a16:creationId xmlns:a16="http://schemas.microsoft.com/office/drawing/2014/main" id="{6F4B5207-2241-FF19-203C-9A1F3A831B27}"/>
              </a:ext>
            </a:extLst>
          </p:cNvPr>
          <p:cNvSpPr txBox="1"/>
          <p:nvPr/>
        </p:nvSpPr>
        <p:spPr>
          <a:xfrm>
            <a:off x="1078695" y="4480096"/>
            <a:ext cx="2602893" cy="897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2438338">
              <a:spcBef>
                <a:spcPts val="4200"/>
              </a:spcBef>
              <a:defRPr sz="11000" b="0">
                <a:solidFill>
                  <a:srgbClr val="5948FF"/>
                </a:solidFill>
                <a:latin typeface="Korolev Condensed Bold"/>
                <a:ea typeface="Korolev Condensed Bold"/>
                <a:cs typeface="Korolev Condensed Bold"/>
                <a:sym typeface="Korolev Condensed Bold"/>
              </a:defRPr>
            </a:lvl1pPr>
          </a:lstStyle>
          <a:p>
            <a:pPr defTabSz="1219169" hangingPunct="0">
              <a:spcBef>
                <a:spcPts val="2100"/>
              </a:spcBef>
            </a:pPr>
            <a:r>
              <a:rPr lang="en-US" sz="5500" b="1" kern="0" dirty="0">
                <a:solidFill>
                  <a:srgbClr val="3DE470"/>
                </a:solidFill>
              </a:rPr>
              <a:t>112,458</a:t>
            </a:r>
          </a:p>
        </p:txBody>
      </p:sp>
      <p:sp>
        <p:nvSpPr>
          <p:cNvPr id="8" name="Line">
            <a:extLst>
              <a:ext uri="{FF2B5EF4-FFF2-40B4-BE49-F238E27FC236}">
                <a16:creationId xmlns:a16="http://schemas.microsoft.com/office/drawing/2014/main" id="{3F51C1EF-9DDB-3EA3-4656-B04E44D82E1D}"/>
              </a:ext>
            </a:extLst>
          </p:cNvPr>
          <p:cNvSpPr/>
          <p:nvPr/>
        </p:nvSpPr>
        <p:spPr>
          <a:xfrm flipV="1">
            <a:off x="745882" y="4119083"/>
            <a:ext cx="1" cy="1635829"/>
          </a:xfrm>
          <a:prstGeom prst="line">
            <a:avLst/>
          </a:prstGeom>
          <a:ln w="101600">
            <a:solidFill>
              <a:srgbClr val="3DE470"/>
            </a:solidFill>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highlight>
                <a:srgbClr val="3DE470"/>
              </a:highlight>
              <a:latin typeface="Helvetica Neue Medium"/>
              <a:sym typeface="Helvetica Neue Medium"/>
            </a:endParaRPr>
          </a:p>
        </p:txBody>
      </p:sp>
      <p:sp>
        <p:nvSpPr>
          <p:cNvPr id="9" name="TextBox 8">
            <a:extLst>
              <a:ext uri="{FF2B5EF4-FFF2-40B4-BE49-F238E27FC236}">
                <a16:creationId xmlns:a16="http://schemas.microsoft.com/office/drawing/2014/main" id="{4E0C7630-6969-6C09-D7FB-17A02B950FF5}"/>
              </a:ext>
            </a:extLst>
          </p:cNvPr>
          <p:cNvSpPr txBox="1"/>
          <p:nvPr/>
        </p:nvSpPr>
        <p:spPr>
          <a:xfrm>
            <a:off x="818984" y="438691"/>
            <a:ext cx="3122317" cy="1107996"/>
          </a:xfrm>
          <a:prstGeom prst="rect">
            <a:avLst/>
          </a:prstGeom>
          <a:noFill/>
        </p:spPr>
        <p:txBody>
          <a:bodyPr wrap="square" rtlCol="0">
            <a:spAutoFit/>
          </a:bodyPr>
          <a:lstStyle/>
          <a:p>
            <a:r>
              <a:rPr lang="en-US" sz="6600" b="1" dirty="0">
                <a:solidFill>
                  <a:schemeClr val="bg1"/>
                </a:solidFill>
                <a:latin typeface="Arial Narrow" panose="020B0606020202030204" pitchFamily="34" charset="0"/>
              </a:rPr>
              <a:t>IMPACT</a:t>
            </a:r>
          </a:p>
        </p:txBody>
      </p:sp>
      <p:sp>
        <p:nvSpPr>
          <p:cNvPr id="10" name="TextBox 9">
            <a:extLst>
              <a:ext uri="{FF2B5EF4-FFF2-40B4-BE49-F238E27FC236}">
                <a16:creationId xmlns:a16="http://schemas.microsoft.com/office/drawing/2014/main" id="{1DEFD740-2632-EAB9-0132-79F6007A3686}"/>
              </a:ext>
            </a:extLst>
          </p:cNvPr>
          <p:cNvSpPr txBox="1"/>
          <p:nvPr/>
        </p:nvSpPr>
        <p:spPr>
          <a:xfrm>
            <a:off x="1078695" y="5318255"/>
            <a:ext cx="6143296" cy="369332"/>
          </a:xfrm>
          <a:prstGeom prst="rect">
            <a:avLst/>
          </a:prstGeom>
          <a:noFill/>
        </p:spPr>
        <p:txBody>
          <a:bodyPr wrap="square">
            <a:spAutoFit/>
          </a:bodyPr>
          <a:lstStyle/>
          <a:p>
            <a:pPr defTabSz="1219169" hangingPunct="0">
              <a:spcBef>
                <a:spcPts val="2100"/>
              </a:spcBef>
            </a:pPr>
            <a:r>
              <a:rPr lang="en-US" sz="1800" b="1" kern="0" dirty="0">
                <a:solidFill>
                  <a:srgbClr val="3DE470"/>
                </a:solidFill>
              </a:rPr>
              <a:t>Additional graduates</a:t>
            </a:r>
          </a:p>
        </p:txBody>
      </p:sp>
      <p:sp>
        <p:nvSpPr>
          <p:cNvPr id="11" name="TextBox 10">
            <a:extLst>
              <a:ext uri="{FF2B5EF4-FFF2-40B4-BE49-F238E27FC236}">
                <a16:creationId xmlns:a16="http://schemas.microsoft.com/office/drawing/2014/main" id="{78DCADB9-3F92-C69B-994E-E8A8BFAE7B88}"/>
              </a:ext>
            </a:extLst>
          </p:cNvPr>
          <p:cNvSpPr txBox="1"/>
          <p:nvPr/>
        </p:nvSpPr>
        <p:spPr>
          <a:xfrm>
            <a:off x="598714" y="6367917"/>
            <a:ext cx="2925801" cy="215444"/>
          </a:xfrm>
          <a:prstGeom prst="rect">
            <a:avLst/>
          </a:prstGeom>
          <a:noFill/>
        </p:spPr>
        <p:txBody>
          <a:bodyPr wrap="none" rtlCol="0">
            <a:spAutoFit/>
          </a:bodyPr>
          <a:lstStyle/>
          <a:p>
            <a:r>
              <a:rPr lang="en-US" sz="800" b="1" dirty="0">
                <a:solidFill>
                  <a:schemeClr val="bg1"/>
                </a:solidFill>
              </a:rPr>
              <a:t>Source: IPEDS per program major graduation rates data</a:t>
            </a:r>
          </a:p>
        </p:txBody>
      </p:sp>
    </p:spTree>
    <p:extLst>
      <p:ext uri="{BB962C8B-B14F-4D97-AF65-F5344CB8AC3E}">
        <p14:creationId xmlns:p14="http://schemas.microsoft.com/office/powerpoint/2010/main" val="305600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C68550-2D06-706B-F2CC-6B7256EE9C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40C68550-2D06-706B-F2CC-6B7256EE9C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0D855D-5D28-933F-A513-29C14AF2069A}"/>
              </a:ext>
            </a:extLst>
          </p:cNvPr>
          <p:cNvSpPr>
            <a:spLocks noGrp="1"/>
          </p:cNvSpPr>
          <p:nvPr>
            <p:ph type="title"/>
          </p:nvPr>
        </p:nvSpPr>
        <p:spPr/>
        <p:txBody>
          <a:bodyPr vert="horz"/>
          <a:lstStyle/>
          <a:p>
            <a:r>
              <a:rPr lang="en-US" dirty="0">
                <a:solidFill>
                  <a:schemeClr val="tx2">
                    <a:lumMod val="75000"/>
                  </a:schemeClr>
                </a:solidFill>
              </a:rPr>
              <a:t>OVERVIEW</a:t>
            </a:r>
          </a:p>
        </p:txBody>
      </p:sp>
      <p:graphicFrame>
        <p:nvGraphicFramePr>
          <p:cNvPr id="3" name="Table 3">
            <a:extLst>
              <a:ext uri="{FF2B5EF4-FFF2-40B4-BE49-F238E27FC236}">
                <a16:creationId xmlns:a16="http://schemas.microsoft.com/office/drawing/2014/main" id="{5FEDBCCE-645A-86FD-CEDC-4E9C13A54D3D}"/>
              </a:ext>
            </a:extLst>
          </p:cNvPr>
          <p:cNvGraphicFramePr>
            <a:graphicFrameLocks noGrp="1"/>
          </p:cNvGraphicFramePr>
          <p:nvPr>
            <p:extLst>
              <p:ext uri="{D42A27DB-BD31-4B8C-83A1-F6EECF244321}">
                <p14:modId xmlns:p14="http://schemas.microsoft.com/office/powerpoint/2010/main" val="4215640449"/>
              </p:ext>
            </p:extLst>
          </p:nvPr>
        </p:nvGraphicFramePr>
        <p:xfrm>
          <a:off x="630621" y="1920064"/>
          <a:ext cx="11561379" cy="4297680"/>
        </p:xfrm>
        <a:graphic>
          <a:graphicData uri="http://schemas.openxmlformats.org/drawingml/2006/table">
            <a:tbl>
              <a:tblPr firstRow="1" bandRow="1">
                <a:tableStyleId>{5940675A-B579-460E-94D1-54222C63F5DA}</a:tableStyleId>
              </a:tblPr>
              <a:tblGrid>
                <a:gridCol w="11561379">
                  <a:extLst>
                    <a:ext uri="{9D8B030D-6E8A-4147-A177-3AD203B41FA5}">
                      <a16:colId xmlns:a16="http://schemas.microsoft.com/office/drawing/2014/main" val="1193200914"/>
                    </a:ext>
                  </a:extLst>
                </a:gridCol>
              </a:tblGrid>
              <a:tr h="370840">
                <a:tc>
                  <a:txBody>
                    <a:bodyPr/>
                    <a:lstStyle/>
                    <a:p>
                      <a:r>
                        <a:rPr lang="en-US" sz="3600" b="0" dirty="0">
                          <a:solidFill>
                            <a:schemeClr val="tx1"/>
                          </a:solidFill>
                        </a:rPr>
                        <a:t>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1705184811"/>
                  </a:ext>
                </a:extLst>
              </a:tr>
              <a:tr h="370840">
                <a:tc>
                  <a:txBody>
                    <a:bodyPr/>
                    <a:lstStyle/>
                    <a:p>
                      <a:r>
                        <a:rPr lang="en-US" sz="3600" b="1" dirty="0">
                          <a:solidFill>
                            <a:schemeClr val="bg1"/>
                          </a:solidFill>
                        </a:rPr>
                        <a:t>Measure What Matters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50000"/>
                      </a:schemeClr>
                    </a:solidFill>
                  </a:tcPr>
                </a:tc>
                <a:extLst>
                  <a:ext uri="{0D108BD9-81ED-4DB2-BD59-A6C34878D82A}">
                    <a16:rowId xmlns:a16="http://schemas.microsoft.com/office/drawing/2014/main" val="657477486"/>
                  </a:ext>
                </a:extLst>
              </a:tr>
              <a:tr h="370840">
                <a:tc>
                  <a:txBody>
                    <a:bodyPr/>
                    <a:lstStyle/>
                    <a:p>
                      <a:r>
                        <a:rPr lang="en-US" sz="3600" dirty="0"/>
                        <a:t>Defining Data 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562366696"/>
                  </a:ext>
                </a:extLst>
              </a:tr>
              <a:tr h="370840">
                <a:tc>
                  <a:txBody>
                    <a:bodyPr/>
                    <a:lstStyle/>
                    <a:p>
                      <a:r>
                        <a:rPr lang="en-US" sz="3600" dirty="0"/>
                        <a:t>The National Student Clearinghouse Postsecondary Data Partnership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456503465"/>
                  </a:ext>
                </a:extLst>
              </a:tr>
              <a:tr h="370840">
                <a:tc>
                  <a:txBody>
                    <a:bodyPr/>
                    <a:lstStyle/>
                    <a:p>
                      <a:r>
                        <a:rPr lang="en-US" sz="3600" dirty="0"/>
                        <a:t>Regular Conversations About Data – Right People, Right Time, Right 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657332820"/>
                  </a:ext>
                </a:extLst>
              </a:tr>
            </a:tbl>
          </a:graphicData>
        </a:graphic>
      </p:graphicFrame>
    </p:spTree>
    <p:extLst>
      <p:ext uri="{BB962C8B-B14F-4D97-AF65-F5344CB8AC3E}">
        <p14:creationId xmlns:p14="http://schemas.microsoft.com/office/powerpoint/2010/main" val="3690837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972416-36CD-C52C-6392-0690F2C051D3}"/>
              </a:ext>
            </a:extLst>
          </p:cNvPr>
          <p:cNvSpPr>
            <a:spLocks noGrp="1"/>
          </p:cNvSpPr>
          <p:nvPr>
            <p:ph type="body" sz="quarter" idx="37"/>
          </p:nvPr>
        </p:nvSpPr>
        <p:spPr>
          <a:xfrm>
            <a:off x="-121077" y="490083"/>
            <a:ext cx="8630632" cy="1046440"/>
          </a:xfrm>
        </p:spPr>
        <p:txBody>
          <a:bodyPr/>
          <a:lstStyle/>
          <a:p>
            <a:r>
              <a:rPr lang="en-US" dirty="0"/>
              <a:t>WHAT PROGRESS LOOKS LIKE</a:t>
            </a:r>
          </a:p>
        </p:txBody>
      </p:sp>
      <p:sp>
        <p:nvSpPr>
          <p:cNvPr id="7" name="TextBox 6">
            <a:extLst>
              <a:ext uri="{FF2B5EF4-FFF2-40B4-BE49-F238E27FC236}">
                <a16:creationId xmlns:a16="http://schemas.microsoft.com/office/drawing/2014/main" id="{B50072B1-3619-0E91-2388-D1100B58F697}"/>
              </a:ext>
            </a:extLst>
          </p:cNvPr>
          <p:cNvSpPr txBox="1"/>
          <p:nvPr/>
        </p:nvSpPr>
        <p:spPr>
          <a:xfrm>
            <a:off x="530544" y="1681655"/>
            <a:ext cx="4604873" cy="4924425"/>
          </a:xfrm>
          <a:prstGeom prst="rect">
            <a:avLst/>
          </a:prstGeom>
          <a:noFill/>
        </p:spPr>
        <p:txBody>
          <a:bodyPr wrap="square" rtlCol="0">
            <a:spAutoFit/>
          </a:bodyPr>
          <a:lstStyle/>
          <a:p>
            <a:r>
              <a:rPr lang="en-US" sz="8000" b="1" dirty="0">
                <a:solidFill>
                  <a:srgbClr val="3DE470"/>
                </a:solidFill>
              </a:rPr>
              <a:t>90</a:t>
            </a:r>
            <a:r>
              <a:rPr lang="en-US" sz="4400" b="1" dirty="0">
                <a:solidFill>
                  <a:srgbClr val="3DE470"/>
                </a:solidFill>
              </a:rPr>
              <a:t>%</a:t>
            </a:r>
            <a:r>
              <a:rPr lang="en-US" sz="8000" b="1" dirty="0">
                <a:solidFill>
                  <a:srgbClr val="3DE470"/>
                </a:solidFill>
              </a:rPr>
              <a:t> </a:t>
            </a:r>
          </a:p>
          <a:p>
            <a:r>
              <a:rPr lang="en-US" sz="2200" dirty="0">
                <a:solidFill>
                  <a:schemeClr val="bg1"/>
                </a:solidFill>
              </a:rPr>
              <a:t>of Alliance members </a:t>
            </a:r>
            <a:br>
              <a:rPr lang="en-US" sz="2200" dirty="0">
                <a:solidFill>
                  <a:schemeClr val="bg1"/>
                </a:solidFill>
              </a:rPr>
            </a:br>
            <a:r>
              <a:rPr lang="en-US" sz="2200" b="1" dirty="0">
                <a:solidFill>
                  <a:srgbClr val="3DE470"/>
                </a:solidFill>
              </a:rPr>
              <a:t>grew on-time graduation rates</a:t>
            </a:r>
            <a:r>
              <a:rPr lang="en-US" sz="2200" dirty="0">
                <a:solidFill>
                  <a:schemeClr val="bg1"/>
                </a:solidFill>
              </a:rPr>
              <a:t> </a:t>
            </a:r>
            <a:br>
              <a:rPr lang="en-US" sz="2200" dirty="0">
                <a:solidFill>
                  <a:schemeClr val="bg1"/>
                </a:solidFill>
              </a:rPr>
            </a:br>
            <a:r>
              <a:rPr lang="en-US" sz="2200" dirty="0">
                <a:solidFill>
                  <a:schemeClr val="bg1"/>
                </a:solidFill>
              </a:rPr>
              <a:t>for community college students</a:t>
            </a:r>
          </a:p>
          <a:p>
            <a:endParaRPr lang="en-US" sz="2200" dirty="0">
              <a:solidFill>
                <a:schemeClr val="bg1"/>
              </a:solidFill>
            </a:endParaRPr>
          </a:p>
          <a:p>
            <a:r>
              <a:rPr lang="en-US" sz="8000" b="1" dirty="0">
                <a:solidFill>
                  <a:srgbClr val="3DE470"/>
                </a:solidFill>
              </a:rPr>
              <a:t>11</a:t>
            </a:r>
            <a:r>
              <a:rPr lang="en-US" sz="3200" b="1" dirty="0">
                <a:solidFill>
                  <a:srgbClr val="3DE470"/>
                </a:solidFill>
              </a:rPr>
              <a:t>members</a:t>
            </a:r>
          </a:p>
          <a:p>
            <a:r>
              <a:rPr lang="en-US" sz="2200" dirty="0">
                <a:solidFill>
                  <a:schemeClr val="bg1"/>
                </a:solidFill>
              </a:rPr>
              <a:t>have </a:t>
            </a:r>
            <a:r>
              <a:rPr lang="en-US" sz="2200" b="1" dirty="0">
                <a:solidFill>
                  <a:srgbClr val="3DE470"/>
                </a:solidFill>
              </a:rPr>
              <a:t>more than doubled their </a:t>
            </a:r>
            <a:br>
              <a:rPr lang="en-US" sz="2200" b="1" dirty="0">
                <a:solidFill>
                  <a:srgbClr val="3DE470"/>
                </a:solidFill>
              </a:rPr>
            </a:br>
            <a:r>
              <a:rPr lang="en-US" sz="2200" b="1" dirty="0">
                <a:solidFill>
                  <a:srgbClr val="3DE470"/>
                </a:solidFill>
              </a:rPr>
              <a:t>on-time graduation </a:t>
            </a:r>
            <a:r>
              <a:rPr lang="en-US" sz="2200" dirty="0">
                <a:solidFill>
                  <a:schemeClr val="bg1"/>
                </a:solidFill>
              </a:rPr>
              <a:t>rates for </a:t>
            </a:r>
            <a:br>
              <a:rPr lang="en-US" sz="2200" dirty="0">
                <a:solidFill>
                  <a:schemeClr val="bg1"/>
                </a:solidFill>
              </a:rPr>
            </a:br>
            <a:r>
              <a:rPr lang="en-US" sz="2200" dirty="0">
                <a:solidFill>
                  <a:schemeClr val="bg1"/>
                </a:solidFill>
              </a:rPr>
              <a:t>two-year students</a:t>
            </a:r>
            <a:endParaRPr lang="en-US" sz="400" dirty="0">
              <a:solidFill>
                <a:schemeClr val="bg1"/>
              </a:solidFill>
            </a:endParaRPr>
          </a:p>
        </p:txBody>
      </p:sp>
      <p:sp>
        <p:nvSpPr>
          <p:cNvPr id="2" name="Rectangle 1">
            <a:extLst>
              <a:ext uri="{FF2B5EF4-FFF2-40B4-BE49-F238E27FC236}">
                <a16:creationId xmlns:a16="http://schemas.microsoft.com/office/drawing/2014/main" id="{53241DB7-2B21-4191-AA4E-D40292E047EB}"/>
              </a:ext>
            </a:extLst>
          </p:cNvPr>
          <p:cNvSpPr/>
          <p:nvPr/>
        </p:nvSpPr>
        <p:spPr>
          <a:xfrm>
            <a:off x="5338618" y="1931041"/>
            <a:ext cx="6404593" cy="1754326"/>
          </a:xfrm>
          <a:prstGeom prst="rect">
            <a:avLst/>
          </a:prstGeom>
          <a:ln>
            <a:solidFill>
              <a:srgbClr val="3DE470"/>
            </a:solidFill>
          </a:ln>
        </p:spPr>
        <p:txBody>
          <a:bodyPr wrap="square" lIns="365760" tIns="365760" rIns="365760" bIns="365760">
            <a:spAutoFit/>
          </a:bodyPr>
          <a:lstStyle/>
          <a:p>
            <a:pPr algn="ctr"/>
            <a:r>
              <a:rPr lang="en-US" sz="2200" dirty="0">
                <a:solidFill>
                  <a:schemeClr val="bg1"/>
                </a:solidFill>
              </a:rPr>
              <a:t>All Alliance members have seen </a:t>
            </a:r>
            <a:r>
              <a:rPr lang="en-US" sz="2200" b="1" dirty="0">
                <a:solidFill>
                  <a:srgbClr val="3DE470"/>
                </a:solidFill>
              </a:rPr>
              <a:t>significant increases in the six-year graduation rates </a:t>
            </a:r>
            <a:r>
              <a:rPr lang="en-US" sz="2200" dirty="0">
                <a:solidFill>
                  <a:schemeClr val="bg1"/>
                </a:solidFill>
              </a:rPr>
              <a:t>at four-year colleges and universities</a:t>
            </a:r>
          </a:p>
        </p:txBody>
      </p:sp>
      <p:sp>
        <p:nvSpPr>
          <p:cNvPr id="3" name="Rectangle 2">
            <a:extLst>
              <a:ext uri="{FF2B5EF4-FFF2-40B4-BE49-F238E27FC236}">
                <a16:creationId xmlns:a16="http://schemas.microsoft.com/office/drawing/2014/main" id="{0C972555-D961-4127-A9C5-A794678281A5}"/>
              </a:ext>
            </a:extLst>
          </p:cNvPr>
          <p:cNvSpPr/>
          <p:nvPr/>
        </p:nvSpPr>
        <p:spPr>
          <a:xfrm>
            <a:off x="5338618" y="3850107"/>
            <a:ext cx="6404593" cy="2769989"/>
          </a:xfrm>
          <a:prstGeom prst="rect">
            <a:avLst/>
          </a:prstGeom>
          <a:ln>
            <a:solidFill>
              <a:srgbClr val="3DE470"/>
            </a:solidFill>
          </a:ln>
        </p:spPr>
        <p:txBody>
          <a:bodyPr wrap="square" lIns="365760" tIns="365760" rIns="365760" bIns="365760">
            <a:spAutoFit/>
          </a:bodyPr>
          <a:lstStyle/>
          <a:p>
            <a:r>
              <a:rPr lang="en-US" sz="2200" dirty="0">
                <a:solidFill>
                  <a:schemeClr val="bg1"/>
                </a:solidFill>
              </a:rPr>
              <a:t>At both two-years and four-years, most Alliance state and regional colleges and universities have seen </a:t>
            </a:r>
            <a:r>
              <a:rPr lang="en-US" sz="2200" b="1" dirty="0">
                <a:solidFill>
                  <a:srgbClr val="3DE470"/>
                </a:solidFill>
              </a:rPr>
              <a:t>growth in graduation rates in all races and ethnicities</a:t>
            </a:r>
            <a:r>
              <a:rPr lang="en-US" sz="2200" dirty="0">
                <a:solidFill>
                  <a:schemeClr val="bg1"/>
                </a:solidFill>
              </a:rPr>
              <a:t>, especially for students who attend college full-time and students who are 24 years old or younger. </a:t>
            </a:r>
          </a:p>
        </p:txBody>
      </p:sp>
    </p:spTree>
    <p:extLst>
      <p:ext uri="{BB962C8B-B14F-4D97-AF65-F5344CB8AC3E}">
        <p14:creationId xmlns:p14="http://schemas.microsoft.com/office/powerpoint/2010/main" val="493058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4F22E2E-BF47-4E39-7469-ACB07816630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3" imgW="416" imgH="416" progId="TCLayout.ActiveDocument.1">
                  <p:embed/>
                </p:oleObj>
              </mc:Choice>
              <mc:Fallback>
                <p:oleObj name="think-cell Slide" r:id="rId53" imgW="416" imgH="416" progId="TCLayout.ActiveDocument.1">
                  <p:embed/>
                  <p:pic>
                    <p:nvPicPr>
                      <p:cNvPr id="7" name="Object 6" hidden="1">
                        <a:extLst>
                          <a:ext uri="{FF2B5EF4-FFF2-40B4-BE49-F238E27FC236}">
                            <a16:creationId xmlns:a16="http://schemas.microsoft.com/office/drawing/2014/main" id="{84F22E2E-BF47-4E39-7469-ACB07816630B}"/>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cxnSp>
        <p:nvCxnSpPr>
          <p:cNvPr id="124" name="Straight Connector 123">
            <a:extLst>
              <a:ext uri="{FF2B5EF4-FFF2-40B4-BE49-F238E27FC236}">
                <a16:creationId xmlns:a16="http://schemas.microsoft.com/office/drawing/2014/main" id="{428F2664-06CB-892E-02BE-F8E9EBEAA7E0}"/>
              </a:ext>
            </a:extLst>
          </p:cNvPr>
          <p:cNvCxnSpPr/>
          <p:nvPr>
            <p:custDataLst>
              <p:tags r:id="rId2"/>
            </p:custDataLst>
          </p:nvPr>
        </p:nvCxnSpPr>
        <p:spPr bwMode="auto">
          <a:xfrm flipH="1">
            <a:off x="901700" y="2052638"/>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8FB5E6FF-6905-444B-5B80-E8506BF39791}"/>
              </a:ext>
            </a:extLst>
          </p:cNvPr>
          <p:cNvCxnSpPr/>
          <p:nvPr>
            <p:custDataLst>
              <p:tags r:id="rId3"/>
            </p:custDataLst>
          </p:nvPr>
        </p:nvCxnSpPr>
        <p:spPr bwMode="auto">
          <a:xfrm flipH="1">
            <a:off x="901700" y="3327400"/>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BB9DC694-8495-44F6-2750-2767EAFA4EB5}"/>
              </a:ext>
            </a:extLst>
          </p:cNvPr>
          <p:cNvCxnSpPr/>
          <p:nvPr>
            <p:custDataLst>
              <p:tags r:id="rId4"/>
            </p:custDataLst>
          </p:nvPr>
        </p:nvCxnSpPr>
        <p:spPr bwMode="auto">
          <a:xfrm flipH="1">
            <a:off x="901700" y="3697288"/>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782B83B-CD24-4E32-4491-897CC27E1F0A}"/>
              </a:ext>
            </a:extLst>
          </p:cNvPr>
          <p:cNvCxnSpPr/>
          <p:nvPr>
            <p:custDataLst>
              <p:tags r:id="rId5"/>
            </p:custDataLst>
          </p:nvPr>
        </p:nvCxnSpPr>
        <p:spPr bwMode="auto">
          <a:xfrm flipH="1">
            <a:off x="901700" y="4067175"/>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B0FC2233-CA86-6445-D326-6BCFFACD74F5}"/>
              </a:ext>
            </a:extLst>
          </p:cNvPr>
          <p:cNvCxnSpPr/>
          <p:nvPr>
            <p:custDataLst>
              <p:tags r:id="rId6"/>
            </p:custDataLst>
          </p:nvPr>
        </p:nvCxnSpPr>
        <p:spPr bwMode="auto">
          <a:xfrm flipH="1">
            <a:off x="901700" y="2957513"/>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A02E05A-3187-8B03-E42A-C444E94538E1}"/>
              </a:ext>
            </a:extLst>
          </p:cNvPr>
          <p:cNvCxnSpPr/>
          <p:nvPr>
            <p:custDataLst>
              <p:tags r:id="rId7"/>
            </p:custDataLst>
          </p:nvPr>
        </p:nvCxnSpPr>
        <p:spPr bwMode="auto">
          <a:xfrm flipH="1">
            <a:off x="901700" y="5948363"/>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7C17BE4B-0B22-D801-5101-985CAE8E0D3C}"/>
              </a:ext>
            </a:extLst>
          </p:cNvPr>
          <p:cNvCxnSpPr/>
          <p:nvPr>
            <p:custDataLst>
              <p:tags r:id="rId8"/>
            </p:custDataLst>
          </p:nvPr>
        </p:nvCxnSpPr>
        <p:spPr bwMode="auto">
          <a:xfrm flipH="1">
            <a:off x="901700" y="1312863"/>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5C92B46-1899-F722-F7A4-4903BD5B73C4}"/>
              </a:ext>
            </a:extLst>
          </p:cNvPr>
          <p:cNvCxnSpPr/>
          <p:nvPr>
            <p:custDataLst>
              <p:tags r:id="rId9"/>
            </p:custDataLst>
          </p:nvPr>
        </p:nvCxnSpPr>
        <p:spPr bwMode="auto">
          <a:xfrm flipH="1">
            <a:off x="901700" y="2420938"/>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E0A7ED64-FB39-4FE8-B142-6953A30C206A}"/>
              </a:ext>
            </a:extLst>
          </p:cNvPr>
          <p:cNvCxnSpPr/>
          <p:nvPr>
            <p:custDataLst>
              <p:tags r:id="rId10"/>
            </p:custDataLst>
          </p:nvPr>
        </p:nvCxnSpPr>
        <p:spPr bwMode="auto">
          <a:xfrm flipH="1">
            <a:off x="901700" y="5545138"/>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C91084EB-7540-15A9-1450-ACCE45BAA9F0}"/>
              </a:ext>
            </a:extLst>
          </p:cNvPr>
          <p:cNvCxnSpPr/>
          <p:nvPr>
            <p:custDataLst>
              <p:tags r:id="rId11"/>
            </p:custDataLst>
          </p:nvPr>
        </p:nvCxnSpPr>
        <p:spPr bwMode="auto">
          <a:xfrm flipH="1">
            <a:off x="901700" y="5175250"/>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497261C9-1C91-7FB4-6191-CE567A048FFA}"/>
              </a:ext>
            </a:extLst>
          </p:cNvPr>
          <p:cNvCxnSpPr/>
          <p:nvPr>
            <p:custDataLst>
              <p:tags r:id="rId12"/>
            </p:custDataLst>
          </p:nvPr>
        </p:nvCxnSpPr>
        <p:spPr bwMode="auto">
          <a:xfrm flipH="1">
            <a:off x="901700" y="4805363"/>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1061EE67-79B2-C1A6-96FD-3564A6E0D09B}"/>
              </a:ext>
            </a:extLst>
          </p:cNvPr>
          <p:cNvCxnSpPr/>
          <p:nvPr>
            <p:custDataLst>
              <p:tags r:id="rId13"/>
            </p:custDataLst>
          </p:nvPr>
        </p:nvCxnSpPr>
        <p:spPr bwMode="auto">
          <a:xfrm flipH="1">
            <a:off x="901700" y="4435475"/>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16DB0FF7-7ED9-3843-CB27-1A950CEFFF9B}"/>
              </a:ext>
            </a:extLst>
          </p:cNvPr>
          <p:cNvCxnSpPr/>
          <p:nvPr>
            <p:custDataLst>
              <p:tags r:id="rId14"/>
            </p:custDataLst>
          </p:nvPr>
        </p:nvCxnSpPr>
        <p:spPr bwMode="auto">
          <a:xfrm flipH="1">
            <a:off x="901700" y="1682750"/>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65" name="Chart 64">
            <a:extLst>
              <a:ext uri="{FF2B5EF4-FFF2-40B4-BE49-F238E27FC236}">
                <a16:creationId xmlns:a16="http://schemas.microsoft.com/office/drawing/2014/main" id="{409766A2-C370-F0D7-4D95-FCC0739B8F1D}"/>
              </a:ext>
            </a:extLst>
          </p:cNvPr>
          <p:cNvGraphicFramePr/>
          <p:nvPr>
            <p:custDataLst>
              <p:tags r:id="rId15"/>
            </p:custDataLst>
          </p:nvPr>
        </p:nvGraphicFramePr>
        <p:xfrm>
          <a:off x="525463" y="1230313"/>
          <a:ext cx="10931525" cy="5189537"/>
        </p:xfrm>
        <a:graphic>
          <a:graphicData uri="http://schemas.openxmlformats.org/drawingml/2006/chart">
            <c:chart xmlns:c="http://schemas.openxmlformats.org/drawingml/2006/chart" xmlns:r="http://schemas.openxmlformats.org/officeDocument/2006/relationships" r:id="rId55"/>
          </a:graphicData>
        </a:graphic>
      </p:graphicFrame>
      <p:sp>
        <p:nvSpPr>
          <p:cNvPr id="118" name="Text Placeholder 2">
            <a:extLst>
              <a:ext uri="{FF2B5EF4-FFF2-40B4-BE49-F238E27FC236}">
                <a16:creationId xmlns:a16="http://schemas.microsoft.com/office/drawing/2014/main" id="{082F132F-B88B-52B5-A862-8E8AE4E53F3B}"/>
              </a:ext>
            </a:extLst>
          </p:cNvPr>
          <p:cNvSpPr>
            <a:spLocks noGrp="1"/>
          </p:cNvSpPr>
          <p:nvPr>
            <p:custDataLst>
              <p:tags r:id="rId16"/>
            </p:custDataLst>
          </p:nvPr>
        </p:nvSpPr>
        <p:spPr bwMode="gray">
          <a:xfrm>
            <a:off x="292100" y="1565275"/>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4C24802-0829-4CC0-ACBB-519E9A3EA9D1}" type="datetime'''''''''''7''''''4''''%'''''">
              <a:rPr lang="en-US" altLang="en-US" sz="1800" smtClean="0">
                <a:effectLst/>
              </a:rPr>
              <a:pPr marL="0" indent="0" algn="r">
                <a:spcBef>
                  <a:spcPct val="0"/>
                </a:spcBef>
                <a:spcAft>
                  <a:spcPct val="0"/>
                </a:spcAft>
                <a:buNone/>
              </a:pPr>
              <a:t>74%</a:t>
            </a:fld>
            <a:endParaRPr lang="en-US" sz="1800" dirty="0"/>
          </a:p>
        </p:txBody>
      </p:sp>
      <p:sp>
        <p:nvSpPr>
          <p:cNvPr id="95" name="Text Placeholder 2">
            <a:extLst>
              <a:ext uri="{FF2B5EF4-FFF2-40B4-BE49-F238E27FC236}">
                <a16:creationId xmlns:a16="http://schemas.microsoft.com/office/drawing/2014/main" id="{18049FF5-6184-F37B-BAFE-3D227DB96986}"/>
              </a:ext>
            </a:extLst>
          </p:cNvPr>
          <p:cNvSpPr>
            <a:spLocks noGrp="1"/>
          </p:cNvSpPr>
          <p:nvPr>
            <p:custDataLst>
              <p:tags r:id="rId17"/>
            </p:custDataLst>
          </p:nvPr>
        </p:nvSpPr>
        <p:spPr bwMode="gray">
          <a:xfrm>
            <a:off x="292100" y="2303463"/>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339AB1-F3D7-49C5-9673-3C00F502C294}" type="datetime'''''''''''''''''''7''''0''''''''''''''''''''''''''''''%'''">
              <a:rPr lang="en-US" altLang="en-US" sz="1800" smtClean="0">
                <a:effectLst/>
              </a:rPr>
              <a:pPr marL="0" indent="0" algn="r">
                <a:spcBef>
                  <a:spcPct val="0"/>
                </a:spcBef>
                <a:spcAft>
                  <a:spcPct val="0"/>
                </a:spcAft>
                <a:buNone/>
              </a:pPr>
              <a:t>70%</a:t>
            </a:fld>
            <a:endParaRPr lang="en-US" sz="1800" dirty="0"/>
          </a:p>
        </p:txBody>
      </p:sp>
      <p:sp>
        <p:nvSpPr>
          <p:cNvPr id="113" name="Text Placeholder 2">
            <a:extLst>
              <a:ext uri="{FF2B5EF4-FFF2-40B4-BE49-F238E27FC236}">
                <a16:creationId xmlns:a16="http://schemas.microsoft.com/office/drawing/2014/main" id="{4C6F1720-E111-CA34-0F35-083ACB45B008}"/>
              </a:ext>
            </a:extLst>
          </p:cNvPr>
          <p:cNvSpPr>
            <a:spLocks noGrp="1"/>
          </p:cNvSpPr>
          <p:nvPr>
            <p:custDataLst>
              <p:tags r:id="rId18"/>
            </p:custDataLst>
          </p:nvPr>
        </p:nvSpPr>
        <p:spPr bwMode="gray">
          <a:xfrm>
            <a:off x="292100" y="4318000"/>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F057D63-DBEC-46F7-9D87-C3D10BCE5F16}" type="datetime'''3''''''''''''''''''''8''''''''''''''''''''''''%'''''''''">
              <a:rPr lang="en-US" altLang="en-US" sz="1800" smtClean="0">
                <a:effectLst/>
              </a:rPr>
              <a:pPr marL="0" indent="0" algn="r">
                <a:spcBef>
                  <a:spcPct val="0"/>
                </a:spcBef>
                <a:spcAft>
                  <a:spcPct val="0"/>
                </a:spcAft>
                <a:buNone/>
              </a:pPr>
              <a:t>38%</a:t>
            </a:fld>
            <a:endParaRPr lang="en-US" sz="1800" dirty="0"/>
          </a:p>
        </p:txBody>
      </p:sp>
      <p:sp>
        <p:nvSpPr>
          <p:cNvPr id="110" name="Text Placeholder 2">
            <a:extLst>
              <a:ext uri="{FF2B5EF4-FFF2-40B4-BE49-F238E27FC236}">
                <a16:creationId xmlns:a16="http://schemas.microsoft.com/office/drawing/2014/main" id="{2AA30AA3-D472-40FE-7B9F-A69007BE4400}"/>
              </a:ext>
            </a:extLst>
          </p:cNvPr>
          <p:cNvSpPr>
            <a:spLocks noGrp="1"/>
          </p:cNvSpPr>
          <p:nvPr>
            <p:custDataLst>
              <p:tags r:id="rId19"/>
            </p:custDataLst>
          </p:nvPr>
        </p:nvSpPr>
        <p:spPr bwMode="gray">
          <a:xfrm>
            <a:off x="292100" y="5427663"/>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94895EB-98E1-4E8B-9495-1D2DB3415295}" type="datetime'''''''3''''''''2''''''''''''''''''''''''''''''''''%'''''''''">
              <a:rPr lang="en-US" altLang="en-US" sz="1800" smtClean="0">
                <a:effectLst/>
              </a:rPr>
              <a:pPr marL="0" indent="0" algn="r">
                <a:spcBef>
                  <a:spcPct val="0"/>
                </a:spcBef>
                <a:spcAft>
                  <a:spcPct val="0"/>
                </a:spcAft>
                <a:buNone/>
              </a:pPr>
              <a:t>32%</a:t>
            </a:fld>
            <a:endParaRPr lang="en-US" sz="1800" dirty="0"/>
          </a:p>
        </p:txBody>
      </p:sp>
      <p:sp>
        <p:nvSpPr>
          <p:cNvPr id="114" name="Text Placeholder 2">
            <a:extLst>
              <a:ext uri="{FF2B5EF4-FFF2-40B4-BE49-F238E27FC236}">
                <a16:creationId xmlns:a16="http://schemas.microsoft.com/office/drawing/2014/main" id="{328C8F0E-5323-D2DB-C788-34B5F59A54A8}"/>
              </a:ext>
            </a:extLst>
          </p:cNvPr>
          <p:cNvSpPr>
            <a:spLocks noGrp="1"/>
          </p:cNvSpPr>
          <p:nvPr>
            <p:custDataLst>
              <p:tags r:id="rId20"/>
            </p:custDataLst>
          </p:nvPr>
        </p:nvSpPr>
        <p:spPr bwMode="gray">
          <a:xfrm>
            <a:off x="292100" y="3579813"/>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9C3108-E19D-4515-BAE0-04D12B7DF43F}" type="datetime'''''''''''''''4''''''''''''''''''''''''2''''''%'''''''''''''">
              <a:rPr lang="en-US" altLang="en-US" sz="1800" smtClean="0">
                <a:effectLst/>
              </a:rPr>
              <a:pPr marL="0" indent="0" algn="r">
                <a:spcBef>
                  <a:spcPct val="0"/>
                </a:spcBef>
                <a:spcAft>
                  <a:spcPct val="0"/>
                </a:spcAft>
                <a:buNone/>
              </a:pPr>
              <a:t>42%</a:t>
            </a:fld>
            <a:endParaRPr lang="en-US" sz="1800" dirty="0"/>
          </a:p>
        </p:txBody>
      </p:sp>
      <p:sp>
        <p:nvSpPr>
          <p:cNvPr id="116" name="Text Placeholder 2">
            <a:extLst>
              <a:ext uri="{FF2B5EF4-FFF2-40B4-BE49-F238E27FC236}">
                <a16:creationId xmlns:a16="http://schemas.microsoft.com/office/drawing/2014/main" id="{C1921DAD-8792-921E-1191-A99CB8ACBEF5}"/>
              </a:ext>
            </a:extLst>
          </p:cNvPr>
          <p:cNvSpPr>
            <a:spLocks noGrp="1"/>
          </p:cNvSpPr>
          <p:nvPr>
            <p:custDataLst>
              <p:tags r:id="rId21"/>
            </p:custDataLst>
          </p:nvPr>
        </p:nvSpPr>
        <p:spPr bwMode="gray">
          <a:xfrm>
            <a:off x="292100" y="2840038"/>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1F32738-6B0A-4A9A-986D-2B4FF77DBA0B}" type="datetime'''''''''''''''''''''''''46''''''''''''''''%'''''''''''''''''''">
              <a:rPr lang="en-US" altLang="en-US" sz="1800" smtClean="0">
                <a:effectLst/>
              </a:rPr>
              <a:pPr marL="0" indent="0" algn="r">
                <a:spcBef>
                  <a:spcPct val="0"/>
                </a:spcBef>
                <a:spcAft>
                  <a:spcPct val="0"/>
                </a:spcAft>
                <a:buNone/>
              </a:pPr>
              <a:t>46%</a:t>
            </a:fld>
            <a:endParaRPr lang="en-US" sz="1800" dirty="0"/>
          </a:p>
        </p:txBody>
      </p:sp>
      <p:sp>
        <p:nvSpPr>
          <p:cNvPr id="112" name="Text Placeholder 2">
            <a:extLst>
              <a:ext uri="{FF2B5EF4-FFF2-40B4-BE49-F238E27FC236}">
                <a16:creationId xmlns:a16="http://schemas.microsoft.com/office/drawing/2014/main" id="{6A04FE1F-60CC-7D6E-FAE5-9C2C5252284A}"/>
              </a:ext>
            </a:extLst>
          </p:cNvPr>
          <p:cNvSpPr>
            <a:spLocks noGrp="1"/>
          </p:cNvSpPr>
          <p:nvPr>
            <p:custDataLst>
              <p:tags r:id="rId22"/>
            </p:custDataLst>
          </p:nvPr>
        </p:nvSpPr>
        <p:spPr bwMode="gray">
          <a:xfrm>
            <a:off x="292100" y="4687888"/>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7D9A2A7-6126-4937-AFB2-664D035D95F5}" type="datetime'''36''''''''''''''''''''''''''''''''''''%'''''''''''''''''''">
              <a:rPr lang="en-US" altLang="en-US" sz="1800" smtClean="0">
                <a:effectLst/>
              </a:rPr>
              <a:pPr marL="0" indent="0" algn="r">
                <a:spcBef>
                  <a:spcPct val="0"/>
                </a:spcBef>
                <a:spcAft>
                  <a:spcPct val="0"/>
                </a:spcAft>
                <a:buNone/>
              </a:pPr>
              <a:t>36%</a:t>
            </a:fld>
            <a:endParaRPr lang="en-US" sz="1800" dirty="0"/>
          </a:p>
        </p:txBody>
      </p:sp>
      <p:sp>
        <p:nvSpPr>
          <p:cNvPr id="111" name="Text Placeholder 2">
            <a:extLst>
              <a:ext uri="{FF2B5EF4-FFF2-40B4-BE49-F238E27FC236}">
                <a16:creationId xmlns:a16="http://schemas.microsoft.com/office/drawing/2014/main" id="{ACB8634B-0C7D-C089-2176-E03F1E70E89C}"/>
              </a:ext>
            </a:extLst>
          </p:cNvPr>
          <p:cNvSpPr>
            <a:spLocks noGrp="1"/>
          </p:cNvSpPr>
          <p:nvPr>
            <p:custDataLst>
              <p:tags r:id="rId23"/>
            </p:custDataLst>
          </p:nvPr>
        </p:nvSpPr>
        <p:spPr bwMode="gray">
          <a:xfrm>
            <a:off x="292100" y="5057775"/>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1F31ECA-CCD6-41E6-B42E-CC3A9FA703B2}" type="datetime'''''''''''''''''3''4%'''''''''''''''''">
              <a:rPr lang="en-US" altLang="en-US" sz="1800" smtClean="0">
                <a:effectLst/>
              </a:rPr>
              <a:pPr marL="0" indent="0" algn="r">
                <a:spcBef>
                  <a:spcPct val="0"/>
                </a:spcBef>
                <a:spcAft>
                  <a:spcPct val="0"/>
                </a:spcAft>
                <a:buNone/>
              </a:pPr>
              <a:t>34%</a:t>
            </a:fld>
            <a:endParaRPr lang="en-US" sz="1800" dirty="0"/>
          </a:p>
        </p:txBody>
      </p:sp>
      <p:sp>
        <p:nvSpPr>
          <p:cNvPr id="87" name="Text Placeholder 2">
            <a:extLst>
              <a:ext uri="{FF2B5EF4-FFF2-40B4-BE49-F238E27FC236}">
                <a16:creationId xmlns:a16="http://schemas.microsoft.com/office/drawing/2014/main" id="{06BC0D7A-9842-4EB0-3401-F808D5B1FE20}"/>
              </a:ext>
            </a:extLst>
          </p:cNvPr>
          <p:cNvSpPr>
            <a:spLocks noGrp="1"/>
          </p:cNvSpPr>
          <p:nvPr>
            <p:custDataLst>
              <p:tags r:id="rId24"/>
            </p:custDataLst>
          </p:nvPr>
        </p:nvSpPr>
        <p:spPr bwMode="gray">
          <a:xfrm>
            <a:off x="292100" y="5830888"/>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0E2E81-D934-4832-AB27-230225F48728}" type="datetime'''''''''''''''''''''1''''''''''''''''''''0''''%'''">
              <a:rPr lang="en-US" altLang="en-US" sz="1800" smtClean="0">
                <a:effectLst/>
              </a:rPr>
              <a:pPr marL="0" indent="0" algn="r">
                <a:spcBef>
                  <a:spcPct val="0"/>
                </a:spcBef>
                <a:spcAft>
                  <a:spcPct val="0"/>
                </a:spcAft>
                <a:buNone/>
              </a:pPr>
              <a:t>10%</a:t>
            </a:fld>
            <a:endParaRPr lang="en-US" sz="1800" dirty="0"/>
          </a:p>
        </p:txBody>
      </p:sp>
      <p:sp>
        <p:nvSpPr>
          <p:cNvPr id="117" name="Text Placeholder 2">
            <a:extLst>
              <a:ext uri="{FF2B5EF4-FFF2-40B4-BE49-F238E27FC236}">
                <a16:creationId xmlns:a16="http://schemas.microsoft.com/office/drawing/2014/main" id="{C7B4AD5D-376C-C5C8-BD99-E71737633C92}"/>
              </a:ext>
            </a:extLst>
          </p:cNvPr>
          <p:cNvSpPr>
            <a:spLocks noGrp="1"/>
          </p:cNvSpPr>
          <p:nvPr>
            <p:custDataLst>
              <p:tags r:id="rId25"/>
            </p:custDataLst>
          </p:nvPr>
        </p:nvSpPr>
        <p:spPr bwMode="gray">
          <a:xfrm>
            <a:off x="292100" y="1935163"/>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F51E055-DA27-4B31-BC0C-32E66A34BD9F}" type="datetime'''''7''''''''''2''''%'''''''''''''''">
              <a:rPr lang="en-US" altLang="en-US" sz="1800" smtClean="0">
                <a:effectLst/>
              </a:rPr>
              <a:pPr marL="0" indent="0" algn="r">
                <a:spcBef>
                  <a:spcPct val="0"/>
                </a:spcBef>
                <a:spcAft>
                  <a:spcPct val="0"/>
                </a:spcAft>
                <a:buNone/>
              </a:pPr>
              <a:t>72%</a:t>
            </a:fld>
            <a:endParaRPr lang="en-US" sz="1800" dirty="0"/>
          </a:p>
        </p:txBody>
      </p:sp>
      <p:sp>
        <p:nvSpPr>
          <p:cNvPr id="89" name="Text Placeholder 2">
            <a:extLst>
              <a:ext uri="{FF2B5EF4-FFF2-40B4-BE49-F238E27FC236}">
                <a16:creationId xmlns:a16="http://schemas.microsoft.com/office/drawing/2014/main" id="{384825DA-07F8-E519-E3B3-5C70173A871E}"/>
              </a:ext>
            </a:extLst>
          </p:cNvPr>
          <p:cNvSpPr>
            <a:spLocks noGrp="1"/>
          </p:cNvSpPr>
          <p:nvPr>
            <p:custDataLst>
              <p:tags r:id="rId26"/>
            </p:custDataLst>
          </p:nvPr>
        </p:nvSpPr>
        <p:spPr bwMode="gray">
          <a:xfrm>
            <a:off x="292100" y="3949700"/>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F57BBC3-49CD-4E69-9045-D712D0505B6D}" type="datetime'''''''''''''4''''''''''''''''''''''''0''''''%'''''''">
              <a:rPr lang="en-US" altLang="en-US" sz="1800" smtClean="0">
                <a:effectLst/>
              </a:rPr>
              <a:pPr marL="0" indent="0" algn="r">
                <a:spcBef>
                  <a:spcPct val="0"/>
                </a:spcBef>
                <a:spcAft>
                  <a:spcPct val="0"/>
                </a:spcAft>
                <a:buNone/>
              </a:pPr>
              <a:t>40%</a:t>
            </a:fld>
            <a:endParaRPr lang="en-US" sz="1800" dirty="0"/>
          </a:p>
        </p:txBody>
      </p:sp>
      <p:sp>
        <p:nvSpPr>
          <p:cNvPr id="115" name="Text Placeholder 2">
            <a:extLst>
              <a:ext uri="{FF2B5EF4-FFF2-40B4-BE49-F238E27FC236}">
                <a16:creationId xmlns:a16="http://schemas.microsoft.com/office/drawing/2014/main" id="{1B6CFC65-110E-BEC0-4037-57E04218F236}"/>
              </a:ext>
            </a:extLst>
          </p:cNvPr>
          <p:cNvSpPr>
            <a:spLocks noGrp="1"/>
          </p:cNvSpPr>
          <p:nvPr>
            <p:custDataLst>
              <p:tags r:id="rId27"/>
            </p:custDataLst>
          </p:nvPr>
        </p:nvSpPr>
        <p:spPr bwMode="gray">
          <a:xfrm>
            <a:off x="292100" y="3209925"/>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954D4A8-1DCF-46C8-AF8E-70AE288DA1DF}" type="datetime'''''4''''''''4''%'''''''''''''''''''''''''''''''''''''''''''">
              <a:rPr lang="en-US" altLang="en-US" sz="1800" smtClean="0">
                <a:effectLst/>
              </a:rPr>
              <a:pPr marL="0" indent="0" algn="r">
                <a:spcBef>
                  <a:spcPct val="0"/>
                </a:spcBef>
                <a:spcAft>
                  <a:spcPct val="0"/>
                </a:spcAft>
                <a:buNone/>
              </a:pPr>
              <a:t>44%</a:t>
            </a:fld>
            <a:endParaRPr lang="en-US" sz="1800" dirty="0"/>
          </a:p>
        </p:txBody>
      </p:sp>
      <p:sp>
        <p:nvSpPr>
          <p:cNvPr id="119" name="Text Placeholder 2">
            <a:extLst>
              <a:ext uri="{FF2B5EF4-FFF2-40B4-BE49-F238E27FC236}">
                <a16:creationId xmlns:a16="http://schemas.microsoft.com/office/drawing/2014/main" id="{F3CEFDEA-5091-D3F3-A59B-FC844A720410}"/>
              </a:ext>
            </a:extLst>
          </p:cNvPr>
          <p:cNvSpPr>
            <a:spLocks noGrp="1"/>
          </p:cNvSpPr>
          <p:nvPr>
            <p:custDataLst>
              <p:tags r:id="rId28"/>
            </p:custDataLst>
          </p:nvPr>
        </p:nvSpPr>
        <p:spPr bwMode="gray">
          <a:xfrm>
            <a:off x="292100" y="1195388"/>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E3552B8-E3FF-45F7-8557-54D8265FB061}" type="datetime'''''7''''''''''''''6''''''%'''''''''''">
              <a:rPr lang="en-US" altLang="en-US" sz="1800" smtClean="0">
                <a:effectLst/>
              </a:rPr>
              <a:pPr marL="0" indent="0" algn="r">
                <a:spcBef>
                  <a:spcPct val="0"/>
                </a:spcBef>
                <a:spcAft>
                  <a:spcPct val="0"/>
                </a:spcAft>
                <a:buNone/>
              </a:pPr>
              <a:t>76%</a:t>
            </a:fld>
            <a:endParaRPr lang="en-US" sz="1800" dirty="0"/>
          </a:p>
        </p:txBody>
      </p:sp>
      <p:sp useBgFill="1">
        <p:nvSpPr>
          <p:cNvPr id="18" name="Freeform: Shape 17">
            <a:extLst>
              <a:ext uri="{FF2B5EF4-FFF2-40B4-BE49-F238E27FC236}">
                <a16:creationId xmlns:a16="http://schemas.microsoft.com/office/drawing/2014/main" id="{2929DC07-7FAC-9D53-3B6D-454B6A6DA4DB}"/>
              </a:ext>
            </a:extLst>
          </p:cNvPr>
          <p:cNvSpPr/>
          <p:nvPr>
            <p:custDataLst>
              <p:tags r:id="rId29"/>
            </p:custDataLst>
          </p:nvPr>
        </p:nvSpPr>
        <p:spPr bwMode="auto">
          <a:xfrm>
            <a:off x="671513" y="2616200"/>
            <a:ext cx="4044951" cy="79376"/>
          </a:xfrm>
          <a:custGeom>
            <a:avLst/>
            <a:gdLst/>
            <a:ahLst/>
            <a:cxnLst/>
            <a:rect l="0" t="0" r="0" b="0"/>
            <a:pathLst>
              <a:path w="4044951" h="79376">
                <a:moveTo>
                  <a:pt x="0" y="22225"/>
                </a:moveTo>
                <a:lnTo>
                  <a:pt x="82550" y="0"/>
                </a:lnTo>
                <a:lnTo>
                  <a:pt x="165100" y="22225"/>
                </a:lnTo>
                <a:lnTo>
                  <a:pt x="247650" y="0"/>
                </a:lnTo>
                <a:lnTo>
                  <a:pt x="330200" y="22225"/>
                </a:lnTo>
                <a:lnTo>
                  <a:pt x="412750" y="0"/>
                </a:lnTo>
                <a:lnTo>
                  <a:pt x="495300" y="22225"/>
                </a:lnTo>
                <a:lnTo>
                  <a:pt x="577850" y="0"/>
                </a:lnTo>
                <a:lnTo>
                  <a:pt x="660400" y="22225"/>
                </a:lnTo>
                <a:lnTo>
                  <a:pt x="742950" y="0"/>
                </a:lnTo>
                <a:lnTo>
                  <a:pt x="825500" y="22225"/>
                </a:lnTo>
                <a:lnTo>
                  <a:pt x="908050" y="0"/>
                </a:lnTo>
                <a:lnTo>
                  <a:pt x="990600" y="22225"/>
                </a:lnTo>
                <a:lnTo>
                  <a:pt x="1073150" y="0"/>
                </a:lnTo>
                <a:lnTo>
                  <a:pt x="1155700" y="22225"/>
                </a:lnTo>
                <a:lnTo>
                  <a:pt x="1238250" y="0"/>
                </a:lnTo>
                <a:lnTo>
                  <a:pt x="1320800" y="22225"/>
                </a:lnTo>
                <a:lnTo>
                  <a:pt x="1403350" y="0"/>
                </a:lnTo>
                <a:lnTo>
                  <a:pt x="1485900" y="22225"/>
                </a:lnTo>
                <a:lnTo>
                  <a:pt x="1568450" y="0"/>
                </a:lnTo>
                <a:lnTo>
                  <a:pt x="1651000" y="22225"/>
                </a:lnTo>
                <a:lnTo>
                  <a:pt x="1733550" y="0"/>
                </a:lnTo>
                <a:lnTo>
                  <a:pt x="1816100" y="22225"/>
                </a:lnTo>
                <a:lnTo>
                  <a:pt x="1898650" y="0"/>
                </a:lnTo>
                <a:lnTo>
                  <a:pt x="1981200" y="22225"/>
                </a:lnTo>
                <a:lnTo>
                  <a:pt x="2063750" y="0"/>
                </a:lnTo>
                <a:lnTo>
                  <a:pt x="2146300" y="22225"/>
                </a:lnTo>
                <a:lnTo>
                  <a:pt x="2228850" y="0"/>
                </a:lnTo>
                <a:lnTo>
                  <a:pt x="2311400" y="22225"/>
                </a:lnTo>
                <a:lnTo>
                  <a:pt x="2393950" y="0"/>
                </a:lnTo>
                <a:lnTo>
                  <a:pt x="2476500" y="22225"/>
                </a:lnTo>
                <a:lnTo>
                  <a:pt x="2559050" y="0"/>
                </a:lnTo>
                <a:lnTo>
                  <a:pt x="2641600" y="22225"/>
                </a:lnTo>
                <a:lnTo>
                  <a:pt x="2724150" y="0"/>
                </a:lnTo>
                <a:lnTo>
                  <a:pt x="2806700" y="22225"/>
                </a:lnTo>
                <a:lnTo>
                  <a:pt x="2889250" y="0"/>
                </a:lnTo>
                <a:lnTo>
                  <a:pt x="2971800" y="22225"/>
                </a:lnTo>
                <a:lnTo>
                  <a:pt x="3054350" y="0"/>
                </a:lnTo>
                <a:lnTo>
                  <a:pt x="3136900" y="22225"/>
                </a:lnTo>
                <a:lnTo>
                  <a:pt x="3219450" y="0"/>
                </a:lnTo>
                <a:lnTo>
                  <a:pt x="3302000" y="22225"/>
                </a:lnTo>
                <a:lnTo>
                  <a:pt x="3384550" y="0"/>
                </a:lnTo>
                <a:lnTo>
                  <a:pt x="3467100" y="22225"/>
                </a:lnTo>
                <a:lnTo>
                  <a:pt x="3549650" y="0"/>
                </a:lnTo>
                <a:lnTo>
                  <a:pt x="3632200" y="22225"/>
                </a:lnTo>
                <a:lnTo>
                  <a:pt x="3714750" y="0"/>
                </a:lnTo>
                <a:lnTo>
                  <a:pt x="3797300" y="22225"/>
                </a:lnTo>
                <a:lnTo>
                  <a:pt x="3879850" y="0"/>
                </a:lnTo>
                <a:lnTo>
                  <a:pt x="3962400" y="22225"/>
                </a:lnTo>
                <a:lnTo>
                  <a:pt x="4044950" y="0"/>
                </a:lnTo>
                <a:lnTo>
                  <a:pt x="4044950" y="57150"/>
                </a:lnTo>
                <a:lnTo>
                  <a:pt x="3962400" y="79375"/>
                </a:lnTo>
                <a:lnTo>
                  <a:pt x="3879850" y="57150"/>
                </a:lnTo>
                <a:lnTo>
                  <a:pt x="3797300" y="79375"/>
                </a:lnTo>
                <a:lnTo>
                  <a:pt x="3714750" y="57150"/>
                </a:lnTo>
                <a:lnTo>
                  <a:pt x="3632200" y="79375"/>
                </a:lnTo>
                <a:lnTo>
                  <a:pt x="3549650" y="57150"/>
                </a:lnTo>
                <a:lnTo>
                  <a:pt x="3467100" y="79375"/>
                </a:lnTo>
                <a:lnTo>
                  <a:pt x="3384550" y="57150"/>
                </a:lnTo>
                <a:lnTo>
                  <a:pt x="3302000" y="79375"/>
                </a:lnTo>
                <a:lnTo>
                  <a:pt x="3219450" y="57150"/>
                </a:lnTo>
                <a:lnTo>
                  <a:pt x="3136900" y="79375"/>
                </a:lnTo>
                <a:lnTo>
                  <a:pt x="3054350" y="57150"/>
                </a:lnTo>
                <a:lnTo>
                  <a:pt x="2971800" y="79375"/>
                </a:lnTo>
                <a:lnTo>
                  <a:pt x="2889250" y="57150"/>
                </a:lnTo>
                <a:lnTo>
                  <a:pt x="2806700" y="79375"/>
                </a:lnTo>
                <a:lnTo>
                  <a:pt x="2724150" y="57150"/>
                </a:lnTo>
                <a:lnTo>
                  <a:pt x="2641600" y="79375"/>
                </a:lnTo>
                <a:lnTo>
                  <a:pt x="2559050" y="57150"/>
                </a:lnTo>
                <a:lnTo>
                  <a:pt x="2476500" y="79375"/>
                </a:lnTo>
                <a:lnTo>
                  <a:pt x="2393950" y="57150"/>
                </a:lnTo>
                <a:lnTo>
                  <a:pt x="2311400" y="79375"/>
                </a:lnTo>
                <a:lnTo>
                  <a:pt x="2228850" y="57150"/>
                </a:lnTo>
                <a:lnTo>
                  <a:pt x="2146300" y="79375"/>
                </a:lnTo>
                <a:lnTo>
                  <a:pt x="2063750" y="57150"/>
                </a:lnTo>
                <a:lnTo>
                  <a:pt x="1981200" y="79375"/>
                </a:lnTo>
                <a:lnTo>
                  <a:pt x="1898650" y="57150"/>
                </a:lnTo>
                <a:lnTo>
                  <a:pt x="1816100" y="79375"/>
                </a:lnTo>
                <a:lnTo>
                  <a:pt x="1733550" y="57150"/>
                </a:lnTo>
                <a:lnTo>
                  <a:pt x="1651000" y="79375"/>
                </a:lnTo>
                <a:lnTo>
                  <a:pt x="1568450" y="57150"/>
                </a:lnTo>
                <a:lnTo>
                  <a:pt x="1485900" y="79375"/>
                </a:lnTo>
                <a:lnTo>
                  <a:pt x="1403350" y="57150"/>
                </a:lnTo>
                <a:lnTo>
                  <a:pt x="1320800" y="79375"/>
                </a:lnTo>
                <a:lnTo>
                  <a:pt x="1238250" y="57150"/>
                </a:lnTo>
                <a:lnTo>
                  <a:pt x="1155700" y="79375"/>
                </a:lnTo>
                <a:lnTo>
                  <a:pt x="1073150" y="57150"/>
                </a:lnTo>
                <a:lnTo>
                  <a:pt x="990600" y="79375"/>
                </a:lnTo>
                <a:lnTo>
                  <a:pt x="908050" y="57150"/>
                </a:lnTo>
                <a:lnTo>
                  <a:pt x="825500" y="79375"/>
                </a:lnTo>
                <a:lnTo>
                  <a:pt x="742950" y="57150"/>
                </a:lnTo>
                <a:lnTo>
                  <a:pt x="660400" y="79375"/>
                </a:lnTo>
                <a:lnTo>
                  <a:pt x="577850" y="57150"/>
                </a:lnTo>
                <a:lnTo>
                  <a:pt x="495300" y="79375"/>
                </a:lnTo>
                <a:lnTo>
                  <a:pt x="412750" y="57150"/>
                </a:lnTo>
                <a:lnTo>
                  <a:pt x="330200" y="79375"/>
                </a:lnTo>
                <a:lnTo>
                  <a:pt x="247650" y="57150"/>
                </a:lnTo>
                <a:lnTo>
                  <a:pt x="165100" y="79375"/>
                </a:lnTo>
                <a:lnTo>
                  <a:pt x="82550" y="57150"/>
                </a:lnTo>
                <a:lnTo>
                  <a:pt x="0" y="79375"/>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Freeform: Shape 10">
            <a:extLst>
              <a:ext uri="{FF2B5EF4-FFF2-40B4-BE49-F238E27FC236}">
                <a16:creationId xmlns:a16="http://schemas.microsoft.com/office/drawing/2014/main" id="{A12CBADE-AE87-CF8A-BBE5-6F9C5511B2AE}"/>
              </a:ext>
            </a:extLst>
          </p:cNvPr>
          <p:cNvSpPr/>
          <p:nvPr>
            <p:custDataLst>
              <p:tags r:id="rId30"/>
            </p:custDataLst>
          </p:nvPr>
        </p:nvSpPr>
        <p:spPr bwMode="auto">
          <a:xfrm>
            <a:off x="904875" y="5835650"/>
            <a:ext cx="146051" cy="96839"/>
          </a:xfrm>
          <a:custGeom>
            <a:avLst/>
            <a:gdLst/>
            <a:ahLst/>
            <a:cxnLst/>
            <a:rect l="0" t="0" r="0" b="0"/>
            <a:pathLst>
              <a:path w="146051" h="96839">
                <a:moveTo>
                  <a:pt x="0" y="39688"/>
                </a:moveTo>
                <a:lnTo>
                  <a:pt x="146050" y="0"/>
                </a:lnTo>
                <a:lnTo>
                  <a:pt x="146050" y="57150"/>
                </a:lnTo>
                <a:lnTo>
                  <a:pt x="0" y="96838"/>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363830E4-A1E3-064C-6450-C36EF79CF39D}"/>
              </a:ext>
            </a:extLst>
          </p:cNvPr>
          <p:cNvSpPr/>
          <p:nvPr>
            <p:custDataLst>
              <p:tags r:id="rId31"/>
            </p:custDataLst>
          </p:nvPr>
        </p:nvSpPr>
        <p:spPr bwMode="auto">
          <a:xfrm>
            <a:off x="671513" y="2673350"/>
            <a:ext cx="4044951" cy="22226"/>
          </a:xfrm>
          <a:custGeom>
            <a:avLst/>
            <a:gdLst/>
            <a:ahLst/>
            <a:cxnLst/>
            <a:rect l="0" t="0" r="0" b="0"/>
            <a:pathLst>
              <a:path w="4044951" h="22226">
                <a:moveTo>
                  <a:pt x="0" y="22225"/>
                </a:moveTo>
                <a:lnTo>
                  <a:pt x="82550" y="0"/>
                </a:lnTo>
                <a:lnTo>
                  <a:pt x="165100" y="22225"/>
                </a:lnTo>
                <a:lnTo>
                  <a:pt x="247650" y="0"/>
                </a:lnTo>
                <a:lnTo>
                  <a:pt x="330200" y="22225"/>
                </a:lnTo>
                <a:lnTo>
                  <a:pt x="412750" y="0"/>
                </a:lnTo>
                <a:lnTo>
                  <a:pt x="495300" y="22225"/>
                </a:lnTo>
                <a:lnTo>
                  <a:pt x="577850" y="0"/>
                </a:lnTo>
                <a:lnTo>
                  <a:pt x="660400" y="22225"/>
                </a:lnTo>
                <a:lnTo>
                  <a:pt x="742950" y="0"/>
                </a:lnTo>
                <a:lnTo>
                  <a:pt x="825500" y="22225"/>
                </a:lnTo>
                <a:lnTo>
                  <a:pt x="908050" y="0"/>
                </a:lnTo>
                <a:lnTo>
                  <a:pt x="990600" y="22225"/>
                </a:lnTo>
                <a:lnTo>
                  <a:pt x="1073150" y="0"/>
                </a:lnTo>
                <a:lnTo>
                  <a:pt x="1155700" y="22225"/>
                </a:lnTo>
                <a:lnTo>
                  <a:pt x="1238250" y="0"/>
                </a:lnTo>
                <a:lnTo>
                  <a:pt x="1320800" y="22225"/>
                </a:lnTo>
                <a:lnTo>
                  <a:pt x="1403350" y="0"/>
                </a:lnTo>
                <a:lnTo>
                  <a:pt x="1485900" y="22225"/>
                </a:lnTo>
                <a:lnTo>
                  <a:pt x="1568450" y="0"/>
                </a:lnTo>
                <a:lnTo>
                  <a:pt x="1651000" y="22225"/>
                </a:lnTo>
                <a:lnTo>
                  <a:pt x="1733550" y="0"/>
                </a:lnTo>
                <a:lnTo>
                  <a:pt x="1816100" y="22225"/>
                </a:lnTo>
                <a:lnTo>
                  <a:pt x="1898650" y="0"/>
                </a:lnTo>
                <a:lnTo>
                  <a:pt x="1981200" y="22225"/>
                </a:lnTo>
                <a:lnTo>
                  <a:pt x="2063750" y="0"/>
                </a:lnTo>
                <a:lnTo>
                  <a:pt x="2146300" y="22225"/>
                </a:lnTo>
                <a:lnTo>
                  <a:pt x="2228850" y="0"/>
                </a:lnTo>
                <a:lnTo>
                  <a:pt x="2311400" y="22225"/>
                </a:lnTo>
                <a:lnTo>
                  <a:pt x="2393950" y="0"/>
                </a:lnTo>
                <a:lnTo>
                  <a:pt x="2476500" y="22225"/>
                </a:lnTo>
                <a:lnTo>
                  <a:pt x="2559050" y="0"/>
                </a:lnTo>
                <a:lnTo>
                  <a:pt x="2641600" y="22225"/>
                </a:lnTo>
                <a:lnTo>
                  <a:pt x="2724150" y="0"/>
                </a:lnTo>
                <a:lnTo>
                  <a:pt x="2806700" y="22225"/>
                </a:lnTo>
                <a:lnTo>
                  <a:pt x="2889250" y="0"/>
                </a:lnTo>
                <a:lnTo>
                  <a:pt x="2971800" y="22225"/>
                </a:lnTo>
                <a:lnTo>
                  <a:pt x="3054350" y="0"/>
                </a:lnTo>
                <a:lnTo>
                  <a:pt x="3136900" y="22225"/>
                </a:lnTo>
                <a:lnTo>
                  <a:pt x="3219450" y="0"/>
                </a:lnTo>
                <a:lnTo>
                  <a:pt x="3302000" y="22225"/>
                </a:lnTo>
                <a:lnTo>
                  <a:pt x="3384550" y="0"/>
                </a:lnTo>
                <a:lnTo>
                  <a:pt x="3467100" y="22225"/>
                </a:lnTo>
                <a:lnTo>
                  <a:pt x="3549650" y="0"/>
                </a:lnTo>
                <a:lnTo>
                  <a:pt x="3632200" y="22225"/>
                </a:lnTo>
                <a:lnTo>
                  <a:pt x="3714750" y="0"/>
                </a:lnTo>
                <a:lnTo>
                  <a:pt x="3797300" y="22225"/>
                </a:lnTo>
                <a:lnTo>
                  <a:pt x="3879850" y="0"/>
                </a:lnTo>
                <a:lnTo>
                  <a:pt x="3962400" y="22225"/>
                </a:lnTo>
                <a:lnTo>
                  <a:pt x="4044950" y="0"/>
                </a:lnTo>
              </a:path>
            </a:pathLst>
          </a:custGeom>
          <a:noFill/>
          <a:ln w="952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Shape 12">
            <a:extLst>
              <a:ext uri="{FF2B5EF4-FFF2-40B4-BE49-F238E27FC236}">
                <a16:creationId xmlns:a16="http://schemas.microsoft.com/office/drawing/2014/main" id="{F9DB5B7A-FA27-09BB-6B08-5B9476C294E9}"/>
              </a:ext>
            </a:extLst>
          </p:cNvPr>
          <p:cNvSpPr/>
          <p:nvPr>
            <p:custDataLst>
              <p:tags r:id="rId32"/>
            </p:custDataLst>
          </p:nvPr>
        </p:nvSpPr>
        <p:spPr bwMode="auto">
          <a:xfrm>
            <a:off x="671513" y="2616200"/>
            <a:ext cx="4044951" cy="22226"/>
          </a:xfrm>
          <a:custGeom>
            <a:avLst/>
            <a:gdLst/>
            <a:ahLst/>
            <a:cxnLst/>
            <a:rect l="0" t="0" r="0" b="0"/>
            <a:pathLst>
              <a:path w="4044951" h="22226">
                <a:moveTo>
                  <a:pt x="0" y="22225"/>
                </a:moveTo>
                <a:lnTo>
                  <a:pt x="82550" y="0"/>
                </a:lnTo>
                <a:lnTo>
                  <a:pt x="165100" y="22225"/>
                </a:lnTo>
                <a:lnTo>
                  <a:pt x="247650" y="0"/>
                </a:lnTo>
                <a:lnTo>
                  <a:pt x="330200" y="22225"/>
                </a:lnTo>
                <a:lnTo>
                  <a:pt x="412750" y="0"/>
                </a:lnTo>
                <a:lnTo>
                  <a:pt x="495300" y="22225"/>
                </a:lnTo>
                <a:lnTo>
                  <a:pt x="577850" y="0"/>
                </a:lnTo>
                <a:lnTo>
                  <a:pt x="660400" y="22225"/>
                </a:lnTo>
                <a:lnTo>
                  <a:pt x="742950" y="0"/>
                </a:lnTo>
                <a:lnTo>
                  <a:pt x="825500" y="22225"/>
                </a:lnTo>
                <a:lnTo>
                  <a:pt x="908050" y="0"/>
                </a:lnTo>
                <a:lnTo>
                  <a:pt x="990600" y="22225"/>
                </a:lnTo>
                <a:lnTo>
                  <a:pt x="1073150" y="0"/>
                </a:lnTo>
                <a:lnTo>
                  <a:pt x="1155700" y="22225"/>
                </a:lnTo>
                <a:lnTo>
                  <a:pt x="1238250" y="0"/>
                </a:lnTo>
                <a:lnTo>
                  <a:pt x="1320800" y="22225"/>
                </a:lnTo>
                <a:lnTo>
                  <a:pt x="1403350" y="0"/>
                </a:lnTo>
                <a:lnTo>
                  <a:pt x="1485900" y="22225"/>
                </a:lnTo>
                <a:lnTo>
                  <a:pt x="1568450" y="0"/>
                </a:lnTo>
                <a:lnTo>
                  <a:pt x="1651000" y="22225"/>
                </a:lnTo>
                <a:lnTo>
                  <a:pt x="1733550" y="0"/>
                </a:lnTo>
                <a:lnTo>
                  <a:pt x="1816100" y="22225"/>
                </a:lnTo>
                <a:lnTo>
                  <a:pt x="1898650" y="0"/>
                </a:lnTo>
                <a:lnTo>
                  <a:pt x="1981200" y="22225"/>
                </a:lnTo>
                <a:lnTo>
                  <a:pt x="2063750" y="0"/>
                </a:lnTo>
                <a:lnTo>
                  <a:pt x="2146300" y="22225"/>
                </a:lnTo>
                <a:lnTo>
                  <a:pt x="2228850" y="0"/>
                </a:lnTo>
                <a:lnTo>
                  <a:pt x="2311400" y="22225"/>
                </a:lnTo>
                <a:lnTo>
                  <a:pt x="2393950" y="0"/>
                </a:lnTo>
                <a:lnTo>
                  <a:pt x="2476500" y="22225"/>
                </a:lnTo>
                <a:lnTo>
                  <a:pt x="2559050" y="0"/>
                </a:lnTo>
                <a:lnTo>
                  <a:pt x="2641600" y="22225"/>
                </a:lnTo>
                <a:lnTo>
                  <a:pt x="2724150" y="0"/>
                </a:lnTo>
                <a:lnTo>
                  <a:pt x="2806700" y="22225"/>
                </a:lnTo>
                <a:lnTo>
                  <a:pt x="2889250" y="0"/>
                </a:lnTo>
                <a:lnTo>
                  <a:pt x="2971800" y="22225"/>
                </a:lnTo>
                <a:lnTo>
                  <a:pt x="3054350" y="0"/>
                </a:lnTo>
                <a:lnTo>
                  <a:pt x="3136900" y="22225"/>
                </a:lnTo>
                <a:lnTo>
                  <a:pt x="3219450" y="0"/>
                </a:lnTo>
                <a:lnTo>
                  <a:pt x="3302000" y="22225"/>
                </a:lnTo>
                <a:lnTo>
                  <a:pt x="3384550" y="0"/>
                </a:lnTo>
                <a:lnTo>
                  <a:pt x="3467100" y="22225"/>
                </a:lnTo>
                <a:lnTo>
                  <a:pt x="3549650" y="0"/>
                </a:lnTo>
                <a:lnTo>
                  <a:pt x="3632200" y="22225"/>
                </a:lnTo>
                <a:lnTo>
                  <a:pt x="3714750" y="0"/>
                </a:lnTo>
                <a:lnTo>
                  <a:pt x="3797300" y="22225"/>
                </a:lnTo>
                <a:lnTo>
                  <a:pt x="3879850" y="0"/>
                </a:lnTo>
                <a:lnTo>
                  <a:pt x="3962400" y="22225"/>
                </a:lnTo>
                <a:lnTo>
                  <a:pt x="4044950" y="0"/>
                </a:lnTo>
              </a:path>
            </a:pathLst>
          </a:custGeom>
          <a:noFill/>
          <a:ln w="952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Shape 8">
            <a:extLst>
              <a:ext uri="{FF2B5EF4-FFF2-40B4-BE49-F238E27FC236}">
                <a16:creationId xmlns:a16="http://schemas.microsoft.com/office/drawing/2014/main" id="{98B06B16-509A-7712-D4CF-737618A078A2}"/>
              </a:ext>
            </a:extLst>
          </p:cNvPr>
          <p:cNvSpPr/>
          <p:nvPr>
            <p:custDataLst>
              <p:tags r:id="rId33"/>
            </p:custDataLst>
          </p:nvPr>
        </p:nvSpPr>
        <p:spPr bwMode="auto">
          <a:xfrm>
            <a:off x="904875" y="583565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Shape 9">
            <a:extLst>
              <a:ext uri="{FF2B5EF4-FFF2-40B4-BE49-F238E27FC236}">
                <a16:creationId xmlns:a16="http://schemas.microsoft.com/office/drawing/2014/main" id="{3C445A81-031E-882D-786D-5B258723D166}"/>
              </a:ext>
            </a:extLst>
          </p:cNvPr>
          <p:cNvSpPr/>
          <p:nvPr>
            <p:custDataLst>
              <p:tags r:id="rId34"/>
            </p:custDataLst>
          </p:nvPr>
        </p:nvSpPr>
        <p:spPr bwMode="auto">
          <a:xfrm>
            <a:off x="904875" y="589280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8" name="Straight Connector 147">
            <a:extLst>
              <a:ext uri="{FF2B5EF4-FFF2-40B4-BE49-F238E27FC236}">
                <a16:creationId xmlns:a16="http://schemas.microsoft.com/office/drawing/2014/main" id="{4288B3EE-05AD-8A1A-DF34-6E0C9763E90B}"/>
              </a:ext>
            </a:extLst>
          </p:cNvPr>
          <p:cNvCxnSpPr/>
          <p:nvPr>
            <p:custDataLst>
              <p:tags r:id="rId35"/>
            </p:custDataLst>
          </p:nvPr>
        </p:nvCxnSpPr>
        <p:spPr bwMode="gray">
          <a:xfrm flipH="1" flipV="1">
            <a:off x="990600" y="5822950"/>
            <a:ext cx="341313" cy="123825"/>
          </a:xfrm>
          <a:prstGeom prst="line">
            <a:avLst/>
          </a:prstGeom>
          <a:ln w="6350" cap="flat" cmpd="sng" algn="ctr">
            <a:solidFill>
              <a:schemeClr val="tx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AC3CD0F-A13D-F6D6-F1DD-E6A64D188AD5}"/>
              </a:ext>
            </a:extLst>
          </p:cNvPr>
          <p:cNvCxnSpPr/>
          <p:nvPr>
            <p:custDataLst>
              <p:tags r:id="rId36"/>
            </p:custDataLst>
          </p:nvPr>
        </p:nvCxnSpPr>
        <p:spPr bwMode="gray">
          <a:xfrm flipH="1">
            <a:off x="987425" y="3575050"/>
            <a:ext cx="277813" cy="336550"/>
          </a:xfrm>
          <a:prstGeom prst="line">
            <a:avLst/>
          </a:prstGeom>
          <a:ln w="6350" cap="flat" cmpd="sng" algn="ctr">
            <a:solidFill>
              <a:schemeClr val="tx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9" name="Text Placeholder 2">
            <a:extLst>
              <a:ext uri="{FF2B5EF4-FFF2-40B4-BE49-F238E27FC236}">
                <a16:creationId xmlns:a16="http://schemas.microsoft.com/office/drawing/2014/main" id="{B459E162-317E-AEE2-25FE-BD49310EF529}"/>
              </a:ext>
            </a:extLst>
          </p:cNvPr>
          <p:cNvSpPr>
            <a:spLocks noGrp="1"/>
          </p:cNvSpPr>
          <p:nvPr>
            <p:custDataLst>
              <p:tags r:id="rId37"/>
            </p:custDataLst>
          </p:nvPr>
        </p:nvSpPr>
        <p:spPr bwMode="gray">
          <a:xfrm>
            <a:off x="1316038" y="5946775"/>
            <a:ext cx="714375" cy="24765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33338" tIns="0" rIns="33338" bIns="0" numCol="1" spcCol="0" rtlCol="0" anchor="t"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9EDF528-3B46-4713-BAAE-B9836FA28E02}" type="datetime'''3''''''''0''''''.5''''''''''''''''%'''''''">
              <a:rPr lang="en-US" altLang="en-US" sz="1800" smtClean="0">
                <a:effectLst/>
              </a:rPr>
              <a:pPr marL="0" indent="0">
                <a:spcBef>
                  <a:spcPct val="0"/>
                </a:spcBef>
                <a:spcAft>
                  <a:spcPct val="0"/>
                </a:spcAft>
                <a:buNone/>
              </a:pPr>
              <a:t>30.5%</a:t>
            </a:fld>
            <a:endParaRPr lang="en-US" sz="1800" dirty="0"/>
          </a:p>
        </p:txBody>
      </p:sp>
      <p:sp>
        <p:nvSpPr>
          <p:cNvPr id="81" name="Text Placeholder 2">
            <a:extLst>
              <a:ext uri="{FF2B5EF4-FFF2-40B4-BE49-F238E27FC236}">
                <a16:creationId xmlns:a16="http://schemas.microsoft.com/office/drawing/2014/main" id="{FA95EB92-20BF-D3FF-899E-61613A5129CE}"/>
              </a:ext>
            </a:extLst>
          </p:cNvPr>
          <p:cNvSpPr>
            <a:spLocks noGrp="1"/>
          </p:cNvSpPr>
          <p:nvPr>
            <p:custDataLst>
              <p:tags r:id="rId38"/>
            </p:custDataLst>
          </p:nvPr>
        </p:nvSpPr>
        <p:spPr bwMode="gray">
          <a:xfrm>
            <a:off x="1011238" y="3327400"/>
            <a:ext cx="714375" cy="24765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33338" tIns="0" rIns="33338" bIns="0" numCol="1" spcCol="0" rtlCol="0" anchor="t"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7918C31-B2B4-4AEB-981F-A065AF54AD76}" type="datetime'''''''''''4''''0''''.''''''8''''''''''''''''%'''''''''''''''">
              <a:rPr lang="en-US" altLang="en-US" sz="1800" smtClean="0">
                <a:effectLst/>
              </a:rPr>
              <a:pPr marL="0" indent="0">
                <a:spcBef>
                  <a:spcPct val="0"/>
                </a:spcBef>
                <a:spcAft>
                  <a:spcPct val="0"/>
                </a:spcAft>
                <a:buNone/>
              </a:pPr>
              <a:t>40.8%</a:t>
            </a:fld>
            <a:endParaRPr lang="en-US" sz="1800" dirty="0"/>
          </a:p>
        </p:txBody>
      </p:sp>
      <p:sp>
        <p:nvSpPr>
          <p:cNvPr id="26" name="Text Placeholder 2">
            <a:extLst>
              <a:ext uri="{FF2B5EF4-FFF2-40B4-BE49-F238E27FC236}">
                <a16:creationId xmlns:a16="http://schemas.microsoft.com/office/drawing/2014/main" id="{3D9A9875-5D27-F933-5223-62814F8BB5BB}"/>
              </a:ext>
            </a:extLst>
          </p:cNvPr>
          <p:cNvSpPr>
            <a:spLocks noGrp="1"/>
          </p:cNvSpPr>
          <p:nvPr>
            <p:custDataLst>
              <p:tags r:id="rId39"/>
            </p:custDataLst>
          </p:nvPr>
        </p:nvSpPr>
        <p:spPr bwMode="auto">
          <a:xfrm>
            <a:off x="11504613" y="3181350"/>
            <a:ext cx="6477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0F2381C-7FEC-4279-987C-5F548AC164DB}" type="datetime'''''''''''''''''''W''''''''''''''''''''h''''ite'''' '''''">
              <a:rPr lang="en-US" altLang="en-US" sz="1800" smtClean="0"/>
              <a:pPr/>
              <a:t>White </a:t>
            </a:fld>
            <a:endParaRPr lang="en-US" sz="1800" dirty="0"/>
          </a:p>
        </p:txBody>
      </p:sp>
      <p:sp>
        <p:nvSpPr>
          <p:cNvPr id="83" name="Text Placeholder 2">
            <a:extLst>
              <a:ext uri="{FF2B5EF4-FFF2-40B4-BE49-F238E27FC236}">
                <a16:creationId xmlns:a16="http://schemas.microsoft.com/office/drawing/2014/main" id="{1EC85701-5485-2F00-D9B1-821CF75BFE3C}"/>
              </a:ext>
            </a:extLst>
          </p:cNvPr>
          <p:cNvSpPr>
            <a:spLocks noGrp="1"/>
          </p:cNvSpPr>
          <p:nvPr>
            <p:custDataLst>
              <p:tags r:id="rId40"/>
            </p:custDataLst>
          </p:nvPr>
        </p:nvSpPr>
        <p:spPr bwMode="gray">
          <a:xfrm>
            <a:off x="10647363" y="3781425"/>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ABB7A71-670D-44D7-B402-D83B86F25D76}" type="datetime'''''''''''''''''''''''''''3''''''''''''''''''''''''9.9''%'''''">
              <a:rPr lang="en-US" altLang="en-US" sz="1800" smtClean="0">
                <a:effectLst/>
              </a:rPr>
              <a:pPr marL="0" indent="0" algn="ctr">
                <a:spcBef>
                  <a:spcPct val="0"/>
                </a:spcBef>
                <a:spcAft>
                  <a:spcPct val="0"/>
                </a:spcAft>
                <a:buNone/>
              </a:pPr>
              <a:t>39.9%</a:t>
            </a:fld>
            <a:endParaRPr lang="en-US" sz="1800" dirty="0"/>
          </a:p>
        </p:txBody>
      </p:sp>
      <p:sp useBgFill="1">
        <p:nvSpPr>
          <p:cNvPr id="76" name="Text Placeholder 2">
            <a:extLst>
              <a:ext uri="{FF2B5EF4-FFF2-40B4-BE49-F238E27FC236}">
                <a16:creationId xmlns:a16="http://schemas.microsoft.com/office/drawing/2014/main" id="{853EFFFB-AF2E-98D6-F23C-1C00DC0894BB}"/>
              </a:ext>
            </a:extLst>
          </p:cNvPr>
          <p:cNvSpPr>
            <a:spLocks noGrp="1"/>
          </p:cNvSpPr>
          <p:nvPr>
            <p:custDataLst>
              <p:tags r:id="rId41"/>
            </p:custDataLst>
          </p:nvPr>
        </p:nvSpPr>
        <p:spPr bwMode="gray">
          <a:xfrm>
            <a:off x="1022350" y="5462588"/>
            <a:ext cx="714375" cy="247650"/>
          </a:xfrm>
          <a:prstGeom prst="rect">
            <a:avLst/>
          </a:prstGeom>
          <a:ln>
            <a:noFill/>
          </a:ln>
          <a:effec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4791ADE-34E2-4503-B870-7BCEEB8179AD}" type="datetime'''3''''''0''''.''''''''''''''''''''''''''''''8''%'''">
              <a:rPr lang="en-US" altLang="en-US" sz="1800" smtClean="0">
                <a:effectLst/>
              </a:rPr>
              <a:pPr marL="0" indent="0" algn="ctr">
                <a:spcBef>
                  <a:spcPct val="0"/>
                </a:spcBef>
                <a:spcAft>
                  <a:spcPct val="0"/>
                </a:spcAft>
                <a:buNone/>
              </a:pPr>
              <a:t>30.8%</a:t>
            </a:fld>
            <a:endParaRPr lang="en-US" sz="1800" dirty="0"/>
          </a:p>
        </p:txBody>
      </p:sp>
      <p:sp>
        <p:nvSpPr>
          <p:cNvPr id="84" name="Text Placeholder 2">
            <a:extLst>
              <a:ext uri="{FF2B5EF4-FFF2-40B4-BE49-F238E27FC236}">
                <a16:creationId xmlns:a16="http://schemas.microsoft.com/office/drawing/2014/main" id="{E7ADC0B0-1F32-9E78-B701-5C7661D31E8A}"/>
              </a:ext>
            </a:extLst>
          </p:cNvPr>
          <p:cNvSpPr>
            <a:spLocks noGrp="1"/>
          </p:cNvSpPr>
          <p:nvPr>
            <p:custDataLst>
              <p:tags r:id="rId42"/>
            </p:custDataLst>
          </p:nvPr>
        </p:nvSpPr>
        <p:spPr bwMode="gray">
          <a:xfrm>
            <a:off x="10647363" y="4602163"/>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338505B-EDA7-44A1-8C5F-4AA8593F67F7}" type="datetime'3''''''''''''''''''5''''''''''''''''''.4''%'''''''">
              <a:rPr lang="en-US" altLang="en-US" sz="1800" smtClean="0">
                <a:effectLst/>
              </a:rPr>
              <a:pPr marL="0" indent="0" algn="ctr">
                <a:spcBef>
                  <a:spcPct val="0"/>
                </a:spcBef>
                <a:spcAft>
                  <a:spcPct val="0"/>
                </a:spcAft>
                <a:buNone/>
              </a:pPr>
              <a:t>35.4%</a:t>
            </a:fld>
            <a:endParaRPr lang="en-US" sz="1800" dirty="0"/>
          </a:p>
        </p:txBody>
      </p:sp>
      <p:sp>
        <p:nvSpPr>
          <p:cNvPr id="86" name="Text Placeholder 2">
            <a:extLst>
              <a:ext uri="{FF2B5EF4-FFF2-40B4-BE49-F238E27FC236}">
                <a16:creationId xmlns:a16="http://schemas.microsoft.com/office/drawing/2014/main" id="{35C942D6-03B0-B8A3-8482-F0DE3A3D8E23}"/>
              </a:ext>
            </a:extLst>
          </p:cNvPr>
          <p:cNvSpPr>
            <a:spLocks noGrp="1"/>
          </p:cNvSpPr>
          <p:nvPr>
            <p:custDataLst>
              <p:tags r:id="rId43"/>
            </p:custDataLst>
          </p:nvPr>
        </p:nvSpPr>
        <p:spPr bwMode="gray">
          <a:xfrm>
            <a:off x="10647363" y="2603500"/>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62773E0-B3C4-426B-BF71-E38F75D77B5D}" type="datetime'''4''''''''''6''''''''''''''''''''''''.2''''''''''%'''''">
              <a:rPr lang="en-US" altLang="en-US" sz="1800" smtClean="0">
                <a:effectLst/>
              </a:rPr>
              <a:pPr marL="0" indent="0" algn="ctr">
                <a:spcBef>
                  <a:spcPct val="0"/>
                </a:spcBef>
                <a:spcAft>
                  <a:spcPct val="0"/>
                </a:spcAft>
                <a:buNone/>
              </a:pPr>
              <a:t>46.2%</a:t>
            </a:fld>
            <a:endParaRPr lang="en-US" sz="1800" dirty="0"/>
          </a:p>
        </p:txBody>
      </p:sp>
      <p:sp>
        <p:nvSpPr>
          <p:cNvPr id="27" name="Text Placeholder 2">
            <a:extLst>
              <a:ext uri="{FF2B5EF4-FFF2-40B4-BE49-F238E27FC236}">
                <a16:creationId xmlns:a16="http://schemas.microsoft.com/office/drawing/2014/main" id="{9CE0C521-9D63-9392-C7C3-294E1D1BFC92}"/>
              </a:ext>
            </a:extLst>
          </p:cNvPr>
          <p:cNvSpPr>
            <a:spLocks noGrp="1"/>
          </p:cNvSpPr>
          <p:nvPr>
            <p:custDataLst>
              <p:tags r:id="rId44"/>
            </p:custDataLst>
          </p:nvPr>
        </p:nvSpPr>
        <p:spPr bwMode="auto">
          <a:xfrm>
            <a:off x="11504613" y="2792413"/>
            <a:ext cx="4826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905FA1C-A327-409B-9DBF-B887741CCA25}" type="datetime'T''ot''''''''''''''a''''''''''''''''''''''''l'''''''''''''">
              <a:rPr lang="en-US" altLang="en-US" sz="1800" smtClean="0"/>
              <a:pPr/>
              <a:t>Total</a:t>
            </a:fld>
            <a:endParaRPr lang="en-US" sz="1800" dirty="0"/>
          </a:p>
        </p:txBody>
      </p:sp>
      <p:sp>
        <p:nvSpPr>
          <p:cNvPr id="75" name="Text Placeholder 2">
            <a:extLst>
              <a:ext uri="{FF2B5EF4-FFF2-40B4-BE49-F238E27FC236}">
                <a16:creationId xmlns:a16="http://schemas.microsoft.com/office/drawing/2014/main" id="{F22E8BFC-1D5B-7FBA-B991-462E16B7ED2A}"/>
              </a:ext>
            </a:extLst>
          </p:cNvPr>
          <p:cNvSpPr>
            <a:spLocks noGrp="1"/>
          </p:cNvSpPr>
          <p:nvPr>
            <p:custDataLst>
              <p:tags r:id="rId45"/>
            </p:custDataLst>
          </p:nvPr>
        </p:nvSpPr>
        <p:spPr bwMode="gray">
          <a:xfrm>
            <a:off x="1022350" y="2278063"/>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A0CC53-F329-493A-A349-F3A8876C2973}" type="datetime'''69''''''''.''''1''''''''''''%'">
              <a:rPr lang="en-US" altLang="en-US" sz="1800" smtClean="0">
                <a:effectLst/>
              </a:rPr>
              <a:pPr marL="0" indent="0" algn="ctr">
                <a:spcBef>
                  <a:spcPct val="0"/>
                </a:spcBef>
                <a:spcAft>
                  <a:spcPct val="0"/>
                </a:spcAft>
                <a:buNone/>
              </a:pPr>
              <a:t>69.1%</a:t>
            </a:fld>
            <a:endParaRPr lang="en-US" sz="1800" dirty="0"/>
          </a:p>
        </p:txBody>
      </p:sp>
      <p:sp useBgFill="1">
        <p:nvSpPr>
          <p:cNvPr id="80" name="Text Placeholder 2">
            <a:extLst>
              <a:ext uri="{FF2B5EF4-FFF2-40B4-BE49-F238E27FC236}">
                <a16:creationId xmlns:a16="http://schemas.microsoft.com/office/drawing/2014/main" id="{DB6D02C1-E75B-7E2D-7C2F-D622EF31F1F2}"/>
              </a:ext>
            </a:extLst>
          </p:cNvPr>
          <p:cNvSpPr>
            <a:spLocks noGrp="1"/>
          </p:cNvSpPr>
          <p:nvPr>
            <p:custDataLst>
              <p:tags r:id="rId46"/>
            </p:custDataLst>
          </p:nvPr>
        </p:nvSpPr>
        <p:spPr bwMode="gray">
          <a:xfrm>
            <a:off x="1022350" y="3811588"/>
            <a:ext cx="714375" cy="247650"/>
          </a:xfrm>
          <a:prstGeom prst="rect">
            <a:avLst/>
          </a:prstGeom>
          <a:ln>
            <a:noFill/>
          </a:ln>
          <a:effectLst/>
        </p:spPr>
        <p:txBody>
          <a:bodyPr vert="horz" wrap="none" lIns="33338" tIns="0" rIns="33338" bIns="0" numCol="1" spcCol="0" rtlCol="0" anchor="t"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41226D-2F9E-46DC-B192-F3D61473421C}" type="datetime'''''''4''''''1''''''''''.7''%'''''''''''''''''''''''''''''''''">
              <a:rPr lang="en-US" altLang="en-US" sz="1800" smtClean="0">
                <a:effectLst/>
              </a:rPr>
              <a:pPr marL="0" indent="0" algn="ctr">
                <a:spcBef>
                  <a:spcPct val="0"/>
                </a:spcBef>
                <a:spcAft>
                  <a:spcPct val="0"/>
                </a:spcAft>
                <a:buNone/>
              </a:pPr>
              <a:t>41.7%</a:t>
            </a:fld>
            <a:endParaRPr lang="en-US" sz="1800" dirty="0"/>
          </a:p>
        </p:txBody>
      </p:sp>
      <p:sp useBgFill="1">
        <p:nvSpPr>
          <p:cNvPr id="85" name="Text Placeholder 2">
            <a:extLst>
              <a:ext uri="{FF2B5EF4-FFF2-40B4-BE49-F238E27FC236}">
                <a16:creationId xmlns:a16="http://schemas.microsoft.com/office/drawing/2014/main" id="{54200EA4-9C75-E32B-FEBB-3BA158F50D0B}"/>
              </a:ext>
            </a:extLst>
          </p:cNvPr>
          <p:cNvSpPr>
            <a:spLocks noGrp="1"/>
          </p:cNvSpPr>
          <p:nvPr>
            <p:custDataLst>
              <p:tags r:id="rId47"/>
            </p:custDataLst>
          </p:nvPr>
        </p:nvSpPr>
        <p:spPr bwMode="gray">
          <a:xfrm>
            <a:off x="10174288" y="3341688"/>
            <a:ext cx="714375" cy="247650"/>
          </a:xfrm>
          <a:prstGeom prst="rect">
            <a:avLst/>
          </a:prstGeom>
          <a:ln>
            <a:noFill/>
          </a:ln>
          <a:effectLst/>
        </p:spPr>
        <p:txBody>
          <a:bodyPr vert="horz" wrap="none" lIns="33338" tIns="0" rIns="33338" bIns="0" numCol="1" spcCol="0" rtlCol="0" anchor="t"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31248FA-0807-46DB-A225-A20F52D7E1D6}" type="datetime'''''''''''''''4''''''4''''''''''''''''.''''''1''%'''''">
              <a:rPr lang="en-US" altLang="en-US" sz="1800" smtClean="0">
                <a:effectLst/>
              </a:rPr>
              <a:pPr marL="0" indent="0">
                <a:spcBef>
                  <a:spcPct val="0"/>
                </a:spcBef>
                <a:spcAft>
                  <a:spcPct val="0"/>
                </a:spcAft>
                <a:buNone/>
              </a:pPr>
              <a:t>44.1%</a:t>
            </a:fld>
            <a:endParaRPr lang="en-US" sz="1800" dirty="0"/>
          </a:p>
        </p:txBody>
      </p:sp>
      <p:sp>
        <p:nvSpPr>
          <p:cNvPr id="4" name="Text Placeholder 2">
            <a:extLst>
              <a:ext uri="{FF2B5EF4-FFF2-40B4-BE49-F238E27FC236}">
                <a16:creationId xmlns:a16="http://schemas.microsoft.com/office/drawing/2014/main" id="{342D3462-AA39-3837-A2D7-524F8D5B0044}"/>
              </a:ext>
            </a:extLst>
          </p:cNvPr>
          <p:cNvSpPr>
            <a:spLocks noGrp="1"/>
          </p:cNvSpPr>
          <p:nvPr>
            <p:custDataLst>
              <p:tags r:id="rId48"/>
            </p:custDataLst>
          </p:nvPr>
        </p:nvSpPr>
        <p:spPr bwMode="auto">
          <a:xfrm>
            <a:off x="11504613" y="1312863"/>
            <a:ext cx="5715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AF5F949-4492-4A5D-95E8-F91A9DD0AC79}" type="datetime'''A''si''''a''''''''''n'''''''''''''''''''''''''''''">
              <a:rPr lang="en-US" altLang="en-US" sz="1800" smtClean="0"/>
              <a:pPr/>
              <a:t>Asian</a:t>
            </a:fld>
            <a:endParaRPr lang="en-US" sz="1800" dirty="0"/>
          </a:p>
        </p:txBody>
      </p:sp>
      <p:sp>
        <p:nvSpPr>
          <p:cNvPr id="5" name="Text Placeholder 2">
            <a:extLst>
              <a:ext uri="{FF2B5EF4-FFF2-40B4-BE49-F238E27FC236}">
                <a16:creationId xmlns:a16="http://schemas.microsoft.com/office/drawing/2014/main" id="{F824F760-738D-F3EB-3599-91C3DD6FF0F1}"/>
              </a:ext>
            </a:extLst>
          </p:cNvPr>
          <p:cNvSpPr>
            <a:spLocks noGrp="1"/>
          </p:cNvSpPr>
          <p:nvPr>
            <p:custDataLst>
              <p:tags r:id="rId49"/>
            </p:custDataLst>
          </p:nvPr>
        </p:nvSpPr>
        <p:spPr bwMode="auto">
          <a:xfrm>
            <a:off x="11504613" y="3970338"/>
            <a:ext cx="5588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FF84F97-7BAA-44F3-8BE2-E887F6D22E67}" type="datetime'''''''''''''''''''''''''''B''''''''''''la''c''''''''''''''k'''">
              <a:rPr lang="en-US" altLang="en-US" sz="1800" smtClean="0"/>
              <a:pPr/>
              <a:t>Black</a:t>
            </a:fld>
            <a:endParaRPr lang="en-US" sz="1800" dirty="0"/>
          </a:p>
        </p:txBody>
      </p:sp>
      <p:sp>
        <p:nvSpPr>
          <p:cNvPr id="25" name="Text Placeholder 2">
            <a:extLst>
              <a:ext uri="{FF2B5EF4-FFF2-40B4-BE49-F238E27FC236}">
                <a16:creationId xmlns:a16="http://schemas.microsoft.com/office/drawing/2014/main" id="{8F1F496C-2898-3AE5-7277-6CCA8358065A}"/>
              </a:ext>
            </a:extLst>
          </p:cNvPr>
          <p:cNvSpPr>
            <a:spLocks noGrp="1"/>
          </p:cNvSpPr>
          <p:nvPr>
            <p:custDataLst>
              <p:tags r:id="rId50"/>
            </p:custDataLst>
          </p:nvPr>
        </p:nvSpPr>
        <p:spPr bwMode="auto">
          <a:xfrm>
            <a:off x="11504613" y="4791075"/>
            <a:ext cx="6096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C40636C-9494-40C3-A8A4-20123EDF4C18}" type="datetime'''''''''L''''''a''''''''''''''''t''''''i''''n''''''''''''x'''">
              <a:rPr lang="en-US" altLang="en-US" sz="1800" smtClean="0"/>
              <a:pPr/>
              <a:t>Latinx</a:t>
            </a:fld>
            <a:endParaRPr lang="en-US" sz="1800" dirty="0"/>
          </a:p>
        </p:txBody>
      </p:sp>
      <p:sp>
        <p:nvSpPr>
          <p:cNvPr id="82" name="Text Placeholder 2">
            <a:extLst>
              <a:ext uri="{FF2B5EF4-FFF2-40B4-BE49-F238E27FC236}">
                <a16:creationId xmlns:a16="http://schemas.microsoft.com/office/drawing/2014/main" id="{D81B2813-A833-8C08-BA6B-7E4C58D93FAF}"/>
              </a:ext>
            </a:extLst>
          </p:cNvPr>
          <p:cNvSpPr>
            <a:spLocks noGrp="1"/>
          </p:cNvSpPr>
          <p:nvPr>
            <p:custDataLst>
              <p:tags r:id="rId51"/>
            </p:custDataLst>
          </p:nvPr>
        </p:nvSpPr>
        <p:spPr bwMode="gray">
          <a:xfrm>
            <a:off x="10647363" y="1101725"/>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E840C6-4935-42B2-84AE-B2BF32D92202}" type="datetime'7''''''''''''''''''5.''''''''''''''''''''''''''''4''''''%'">
              <a:rPr lang="en-US" altLang="en-US" sz="1800" smtClean="0">
                <a:effectLst/>
              </a:rPr>
              <a:pPr marL="0" indent="0" algn="ctr">
                <a:spcBef>
                  <a:spcPct val="0"/>
                </a:spcBef>
                <a:spcAft>
                  <a:spcPct val="0"/>
                </a:spcAft>
                <a:buNone/>
              </a:pPr>
              <a:t>75.4%</a:t>
            </a:fld>
            <a:endParaRPr lang="en-US" sz="1800" dirty="0"/>
          </a:p>
        </p:txBody>
      </p:sp>
      <p:sp>
        <p:nvSpPr>
          <p:cNvPr id="138" name="Title 1">
            <a:extLst>
              <a:ext uri="{FF2B5EF4-FFF2-40B4-BE49-F238E27FC236}">
                <a16:creationId xmlns:a16="http://schemas.microsoft.com/office/drawing/2014/main" id="{0B2A0500-FCB9-7D6E-0C95-4C6B85729A4E}"/>
              </a:ext>
            </a:extLst>
          </p:cNvPr>
          <p:cNvSpPr txBox="1">
            <a:spLocks/>
          </p:cNvSpPr>
          <p:nvPr/>
        </p:nvSpPr>
        <p:spPr>
          <a:xfrm>
            <a:off x="901700" y="-200819"/>
            <a:ext cx="11690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US" sz="3000" dirty="0"/>
              <a:t>And yet there is still much work to do…</a:t>
            </a:r>
          </a:p>
        </p:txBody>
      </p:sp>
      <p:sp>
        <p:nvSpPr>
          <p:cNvPr id="62" name="TextBox 61">
            <a:extLst>
              <a:ext uri="{FF2B5EF4-FFF2-40B4-BE49-F238E27FC236}">
                <a16:creationId xmlns:a16="http://schemas.microsoft.com/office/drawing/2014/main" id="{D81D2757-36BF-6C1F-D676-493AD30EE308}"/>
              </a:ext>
            </a:extLst>
          </p:cNvPr>
          <p:cNvSpPr txBox="1"/>
          <p:nvPr/>
        </p:nvSpPr>
        <p:spPr>
          <a:xfrm>
            <a:off x="264983" y="6495622"/>
            <a:ext cx="2852063" cy="215444"/>
          </a:xfrm>
          <a:prstGeom prst="rect">
            <a:avLst/>
          </a:prstGeom>
          <a:noFill/>
        </p:spPr>
        <p:txBody>
          <a:bodyPr wrap="none" rtlCol="0">
            <a:spAutoFit/>
          </a:bodyPr>
          <a:lstStyle/>
          <a:p>
            <a:r>
              <a:rPr lang="en-US" sz="800" dirty="0"/>
              <a:t>Source: </a:t>
            </a:r>
            <a:r>
              <a:rPr lang="en-US" sz="800" dirty="0">
                <a:hlinkClick r:id="rId56"/>
              </a:rPr>
              <a:t>https://nscresearchcenter.org/completing-college/</a:t>
            </a:r>
            <a:r>
              <a:rPr lang="en-US" sz="800" dirty="0"/>
              <a:t> </a:t>
            </a:r>
          </a:p>
        </p:txBody>
      </p:sp>
      <p:sp>
        <p:nvSpPr>
          <p:cNvPr id="60" name="Title 1">
            <a:extLst>
              <a:ext uri="{FF2B5EF4-FFF2-40B4-BE49-F238E27FC236}">
                <a16:creationId xmlns:a16="http://schemas.microsoft.com/office/drawing/2014/main" id="{D598BF2F-BEC3-5673-ECAC-5F1DDC9A3DA6}"/>
              </a:ext>
            </a:extLst>
          </p:cNvPr>
          <p:cNvSpPr txBox="1">
            <a:spLocks/>
          </p:cNvSpPr>
          <p:nvPr/>
        </p:nvSpPr>
        <p:spPr>
          <a:xfrm>
            <a:off x="904875" y="482814"/>
            <a:ext cx="11690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US" sz="2400" dirty="0"/>
              <a:t>Public four-year college graduation rates, in six years, ages 25 and older</a:t>
            </a:r>
            <a:br>
              <a:rPr lang="en-US" sz="1800" dirty="0"/>
            </a:br>
            <a:r>
              <a:rPr lang="en-US" sz="1800" dirty="0"/>
              <a:t>  </a:t>
            </a:r>
          </a:p>
        </p:txBody>
      </p:sp>
    </p:spTree>
    <p:extLst>
      <p:ext uri="{BB962C8B-B14F-4D97-AF65-F5344CB8AC3E}">
        <p14:creationId xmlns:p14="http://schemas.microsoft.com/office/powerpoint/2010/main" val="1306392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4F22E2E-BF47-4E39-7469-ACB07816630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0" imgW="416" imgH="416" progId="TCLayout.ActiveDocument.1">
                  <p:embed/>
                </p:oleObj>
              </mc:Choice>
              <mc:Fallback>
                <p:oleObj name="think-cell Slide" r:id="rId50" imgW="416" imgH="416" progId="TCLayout.ActiveDocument.1">
                  <p:embed/>
                  <p:pic>
                    <p:nvPicPr>
                      <p:cNvPr id="7" name="Object 6" hidden="1">
                        <a:extLst>
                          <a:ext uri="{FF2B5EF4-FFF2-40B4-BE49-F238E27FC236}">
                            <a16:creationId xmlns:a16="http://schemas.microsoft.com/office/drawing/2014/main" id="{84F22E2E-BF47-4E39-7469-ACB07816630B}"/>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cxnSp>
        <p:nvCxnSpPr>
          <p:cNvPr id="77" name="Straight Connector 76">
            <a:extLst>
              <a:ext uri="{FF2B5EF4-FFF2-40B4-BE49-F238E27FC236}">
                <a16:creationId xmlns:a16="http://schemas.microsoft.com/office/drawing/2014/main" id="{C28FD7A4-5D32-296A-6BCE-08F36A6FDDCA}"/>
              </a:ext>
            </a:extLst>
          </p:cNvPr>
          <p:cNvCxnSpPr/>
          <p:nvPr>
            <p:custDataLst>
              <p:tags r:id="rId2"/>
            </p:custDataLst>
          </p:nvPr>
        </p:nvCxnSpPr>
        <p:spPr bwMode="auto">
          <a:xfrm flipH="1">
            <a:off x="890588" y="4403725"/>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338D26D1-01D7-ABA0-45D0-AEE86A27A430}"/>
              </a:ext>
            </a:extLst>
          </p:cNvPr>
          <p:cNvCxnSpPr/>
          <p:nvPr>
            <p:custDataLst>
              <p:tags r:id="rId3"/>
            </p:custDataLst>
          </p:nvPr>
        </p:nvCxnSpPr>
        <p:spPr bwMode="auto">
          <a:xfrm flipH="1">
            <a:off x="890588" y="1797050"/>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7A2B54F5-17AB-D997-AF00-E8E9E46221AB}"/>
              </a:ext>
            </a:extLst>
          </p:cNvPr>
          <p:cNvCxnSpPr/>
          <p:nvPr>
            <p:custDataLst>
              <p:tags r:id="rId4"/>
            </p:custDataLst>
          </p:nvPr>
        </p:nvCxnSpPr>
        <p:spPr bwMode="auto">
          <a:xfrm flipH="1">
            <a:off x="890588" y="2774950"/>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4117D71E-51F4-7A2C-419D-01F44A877661}"/>
              </a:ext>
            </a:extLst>
          </p:cNvPr>
          <p:cNvCxnSpPr/>
          <p:nvPr>
            <p:custDataLst>
              <p:tags r:id="rId5"/>
            </p:custDataLst>
          </p:nvPr>
        </p:nvCxnSpPr>
        <p:spPr bwMode="auto">
          <a:xfrm flipH="1">
            <a:off x="890588" y="4730750"/>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D6608C38-CE46-52A6-5A60-B49E2022FE87}"/>
              </a:ext>
            </a:extLst>
          </p:cNvPr>
          <p:cNvCxnSpPr/>
          <p:nvPr>
            <p:custDataLst>
              <p:tags r:id="rId6"/>
            </p:custDataLst>
          </p:nvPr>
        </p:nvCxnSpPr>
        <p:spPr bwMode="auto">
          <a:xfrm flipH="1">
            <a:off x="890588" y="2449513"/>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D3AB93F3-551E-73DB-08E2-13591538603E}"/>
              </a:ext>
            </a:extLst>
          </p:cNvPr>
          <p:cNvCxnSpPr/>
          <p:nvPr>
            <p:custDataLst>
              <p:tags r:id="rId7"/>
            </p:custDataLst>
          </p:nvPr>
        </p:nvCxnSpPr>
        <p:spPr bwMode="auto">
          <a:xfrm flipH="1">
            <a:off x="890588" y="3752850"/>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F4ABB2B6-701A-1D63-9FED-D44C285D9322}"/>
              </a:ext>
            </a:extLst>
          </p:cNvPr>
          <p:cNvCxnSpPr/>
          <p:nvPr>
            <p:custDataLst>
              <p:tags r:id="rId8"/>
            </p:custDataLst>
          </p:nvPr>
        </p:nvCxnSpPr>
        <p:spPr bwMode="auto">
          <a:xfrm flipH="1">
            <a:off x="890588" y="4078288"/>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2183E2E-A1DE-69E9-92D1-1D0154399101}"/>
              </a:ext>
            </a:extLst>
          </p:cNvPr>
          <p:cNvCxnSpPr/>
          <p:nvPr>
            <p:custDataLst>
              <p:tags r:id="rId9"/>
            </p:custDataLst>
          </p:nvPr>
        </p:nvCxnSpPr>
        <p:spPr bwMode="auto">
          <a:xfrm flipH="1">
            <a:off x="890588" y="5843588"/>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95557F74-F2AD-7B94-22F2-722445B16A7D}"/>
              </a:ext>
            </a:extLst>
          </p:cNvPr>
          <p:cNvCxnSpPr/>
          <p:nvPr>
            <p:custDataLst>
              <p:tags r:id="rId10"/>
            </p:custDataLst>
          </p:nvPr>
        </p:nvCxnSpPr>
        <p:spPr bwMode="auto">
          <a:xfrm flipH="1">
            <a:off x="890588" y="5381625"/>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430433E4-BA0D-C650-9D1B-6D3F9BE76363}"/>
              </a:ext>
            </a:extLst>
          </p:cNvPr>
          <p:cNvCxnSpPr/>
          <p:nvPr>
            <p:custDataLst>
              <p:tags r:id="rId11"/>
            </p:custDataLst>
          </p:nvPr>
        </p:nvCxnSpPr>
        <p:spPr bwMode="auto">
          <a:xfrm flipH="1">
            <a:off x="890588" y="5056188"/>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8E88C869-9E59-E013-EB6E-3594FA750656}"/>
              </a:ext>
            </a:extLst>
          </p:cNvPr>
          <p:cNvCxnSpPr/>
          <p:nvPr>
            <p:custDataLst>
              <p:tags r:id="rId12"/>
            </p:custDataLst>
          </p:nvPr>
        </p:nvCxnSpPr>
        <p:spPr bwMode="auto">
          <a:xfrm flipH="1">
            <a:off x="890588" y="1471613"/>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12A30E71-BFB3-9432-0B25-4FE700EB1A88}"/>
              </a:ext>
            </a:extLst>
          </p:cNvPr>
          <p:cNvCxnSpPr/>
          <p:nvPr>
            <p:custDataLst>
              <p:tags r:id="rId13"/>
            </p:custDataLst>
          </p:nvPr>
        </p:nvCxnSpPr>
        <p:spPr bwMode="auto">
          <a:xfrm flipH="1">
            <a:off x="890588" y="3427413"/>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318DC19E-4298-1A8D-1F58-8A4307F3141F}"/>
              </a:ext>
            </a:extLst>
          </p:cNvPr>
          <p:cNvCxnSpPr/>
          <p:nvPr>
            <p:custDataLst>
              <p:tags r:id="rId14"/>
            </p:custDataLst>
          </p:nvPr>
        </p:nvCxnSpPr>
        <p:spPr bwMode="auto">
          <a:xfrm flipH="1">
            <a:off x="890588" y="3100388"/>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0F3AC659-D4C2-86CD-C907-698D79B402A3}"/>
              </a:ext>
            </a:extLst>
          </p:cNvPr>
          <p:cNvCxnSpPr/>
          <p:nvPr>
            <p:custDataLst>
              <p:tags r:id="rId15"/>
            </p:custDataLst>
          </p:nvPr>
        </p:nvCxnSpPr>
        <p:spPr bwMode="auto">
          <a:xfrm flipH="1">
            <a:off x="890588" y="2124075"/>
            <a:ext cx="762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89" name="Chart 88">
            <a:extLst>
              <a:ext uri="{FF2B5EF4-FFF2-40B4-BE49-F238E27FC236}">
                <a16:creationId xmlns:a16="http://schemas.microsoft.com/office/drawing/2014/main" id="{39995D7D-04C2-E95C-AA1C-13CCC9965ECD}"/>
              </a:ext>
            </a:extLst>
          </p:cNvPr>
          <p:cNvGraphicFramePr/>
          <p:nvPr>
            <p:custDataLst>
              <p:tags r:id="rId16"/>
            </p:custDataLst>
          </p:nvPr>
        </p:nvGraphicFramePr>
        <p:xfrm>
          <a:off x="514350" y="1389063"/>
          <a:ext cx="10955338" cy="4926012"/>
        </p:xfrm>
        <a:graphic>
          <a:graphicData uri="http://schemas.openxmlformats.org/drawingml/2006/chart">
            <c:chart xmlns:c="http://schemas.openxmlformats.org/drawingml/2006/chart" xmlns:r="http://schemas.openxmlformats.org/officeDocument/2006/relationships" r:id="rId52"/>
          </a:graphicData>
        </a:graphic>
      </p:graphicFrame>
      <p:sp>
        <p:nvSpPr>
          <p:cNvPr id="61" name="Text Placeholder 2">
            <a:extLst>
              <a:ext uri="{FF2B5EF4-FFF2-40B4-BE49-F238E27FC236}">
                <a16:creationId xmlns:a16="http://schemas.microsoft.com/office/drawing/2014/main" id="{3A584262-32A5-62F2-7D1D-C8ED6CD1BB02}"/>
              </a:ext>
            </a:extLst>
          </p:cNvPr>
          <p:cNvSpPr>
            <a:spLocks noGrp="1"/>
          </p:cNvSpPr>
          <p:nvPr>
            <p:custDataLst>
              <p:tags r:id="rId17"/>
            </p:custDataLst>
          </p:nvPr>
        </p:nvSpPr>
        <p:spPr bwMode="gray">
          <a:xfrm>
            <a:off x="280988" y="5726113"/>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0441156-AADA-4C83-9841-63D98F2CF70F}" type="datetime'''10''%'''''''''''''''''''''''''''''''''''">
              <a:rPr lang="en-US" altLang="en-US" sz="1800" smtClean="0">
                <a:effectLst/>
              </a:rPr>
              <a:pPr marL="0" indent="0" algn="r">
                <a:spcBef>
                  <a:spcPct val="0"/>
                </a:spcBef>
                <a:spcAft>
                  <a:spcPct val="0"/>
                </a:spcAft>
                <a:buNone/>
              </a:pPr>
              <a:t>10%</a:t>
            </a:fld>
            <a:endParaRPr lang="en-US" sz="1800" dirty="0"/>
          </a:p>
        </p:txBody>
      </p:sp>
      <p:sp>
        <p:nvSpPr>
          <p:cNvPr id="72" name="Text Placeholder 2">
            <a:extLst>
              <a:ext uri="{FF2B5EF4-FFF2-40B4-BE49-F238E27FC236}">
                <a16:creationId xmlns:a16="http://schemas.microsoft.com/office/drawing/2014/main" id="{EA1D897A-926B-7A4A-D0BB-6BEF6F78B410}"/>
              </a:ext>
            </a:extLst>
          </p:cNvPr>
          <p:cNvSpPr>
            <a:spLocks noGrp="1"/>
          </p:cNvSpPr>
          <p:nvPr>
            <p:custDataLst>
              <p:tags r:id="rId18"/>
            </p:custDataLst>
          </p:nvPr>
        </p:nvSpPr>
        <p:spPr bwMode="gray">
          <a:xfrm>
            <a:off x="280988" y="2006600"/>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3E85D75-273A-49F3-859C-089C51988156}" type="datetime'4''''''''''''''''''''''''''8''''''''''''%'''''''''''">
              <a:rPr lang="en-US" altLang="en-US" sz="1800" smtClean="0">
                <a:effectLst/>
              </a:rPr>
              <a:pPr marL="0" indent="0" algn="r">
                <a:spcBef>
                  <a:spcPct val="0"/>
                </a:spcBef>
                <a:spcAft>
                  <a:spcPct val="0"/>
                </a:spcAft>
                <a:buNone/>
              </a:pPr>
              <a:t>48%</a:t>
            </a:fld>
            <a:endParaRPr lang="en-US" sz="1800" dirty="0"/>
          </a:p>
        </p:txBody>
      </p:sp>
      <p:sp>
        <p:nvSpPr>
          <p:cNvPr id="62" name="Text Placeholder 2">
            <a:extLst>
              <a:ext uri="{FF2B5EF4-FFF2-40B4-BE49-F238E27FC236}">
                <a16:creationId xmlns:a16="http://schemas.microsoft.com/office/drawing/2014/main" id="{A5909985-DA4A-D7B7-3878-A8F7BBBE84B8}"/>
              </a:ext>
            </a:extLst>
          </p:cNvPr>
          <p:cNvSpPr>
            <a:spLocks noGrp="1"/>
          </p:cNvSpPr>
          <p:nvPr>
            <p:custDataLst>
              <p:tags r:id="rId19"/>
            </p:custDataLst>
          </p:nvPr>
        </p:nvSpPr>
        <p:spPr bwMode="gray">
          <a:xfrm>
            <a:off x="280988" y="5264150"/>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0BA597E-E491-457E-8F8D-FD48C4C8A676}" type="datetime'''''''''''''''''''2''8''''''''''''''''''''''''''''''''%'">
              <a:rPr lang="en-US" altLang="en-US" sz="1800" smtClean="0">
                <a:effectLst/>
              </a:rPr>
              <a:pPr marL="0" indent="0" algn="r">
                <a:spcBef>
                  <a:spcPct val="0"/>
                </a:spcBef>
                <a:spcAft>
                  <a:spcPct val="0"/>
                </a:spcAft>
                <a:buNone/>
              </a:pPr>
              <a:t>28%</a:t>
            </a:fld>
            <a:endParaRPr lang="en-US" sz="1800" dirty="0"/>
          </a:p>
        </p:txBody>
      </p:sp>
      <p:sp>
        <p:nvSpPr>
          <p:cNvPr id="65" name="Text Placeholder 2">
            <a:extLst>
              <a:ext uri="{FF2B5EF4-FFF2-40B4-BE49-F238E27FC236}">
                <a16:creationId xmlns:a16="http://schemas.microsoft.com/office/drawing/2014/main" id="{369EFE5C-22F2-EEEF-36F3-649D1B2215A5}"/>
              </a:ext>
            </a:extLst>
          </p:cNvPr>
          <p:cNvSpPr>
            <a:spLocks noGrp="1"/>
          </p:cNvSpPr>
          <p:nvPr>
            <p:custDataLst>
              <p:tags r:id="rId20"/>
            </p:custDataLst>
          </p:nvPr>
        </p:nvSpPr>
        <p:spPr bwMode="gray">
          <a:xfrm>
            <a:off x="280988" y="4286250"/>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6A3C1A8-E30E-4DFE-97A9-91950D51A44F}" type="datetime'3''''''''''''''''''''''4''''''''''''%'''''''''''''''''''">
              <a:rPr lang="en-US" altLang="en-US" sz="1800" smtClean="0">
                <a:effectLst/>
              </a:rPr>
              <a:pPr marL="0" indent="0" algn="r">
                <a:spcBef>
                  <a:spcPct val="0"/>
                </a:spcBef>
                <a:spcAft>
                  <a:spcPct val="0"/>
                </a:spcAft>
                <a:buNone/>
              </a:pPr>
              <a:t>34%</a:t>
            </a:fld>
            <a:endParaRPr lang="en-US" sz="1800" dirty="0"/>
          </a:p>
        </p:txBody>
      </p:sp>
      <p:sp>
        <p:nvSpPr>
          <p:cNvPr id="63" name="Text Placeholder 2">
            <a:extLst>
              <a:ext uri="{FF2B5EF4-FFF2-40B4-BE49-F238E27FC236}">
                <a16:creationId xmlns:a16="http://schemas.microsoft.com/office/drawing/2014/main" id="{D593F94D-3775-23BE-8F89-DF9A687AB66A}"/>
              </a:ext>
            </a:extLst>
          </p:cNvPr>
          <p:cNvSpPr>
            <a:spLocks noGrp="1"/>
          </p:cNvSpPr>
          <p:nvPr>
            <p:custDataLst>
              <p:tags r:id="rId21"/>
            </p:custDataLst>
          </p:nvPr>
        </p:nvSpPr>
        <p:spPr bwMode="gray">
          <a:xfrm>
            <a:off x="280988" y="4938713"/>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2B3FE04-1FCB-4D26-A252-D513DBD52525}" type="datetime'''3''''''''''''''''''''''''''0''''''''''%'''''''''''">
              <a:rPr lang="en-US" altLang="en-US" sz="1800" smtClean="0">
                <a:effectLst/>
              </a:rPr>
              <a:pPr marL="0" indent="0" algn="r">
                <a:spcBef>
                  <a:spcPct val="0"/>
                </a:spcBef>
                <a:spcAft>
                  <a:spcPct val="0"/>
                </a:spcAft>
                <a:buNone/>
              </a:pPr>
              <a:t>30%</a:t>
            </a:fld>
            <a:endParaRPr lang="en-US" sz="1800" dirty="0"/>
          </a:p>
        </p:txBody>
      </p:sp>
      <p:sp>
        <p:nvSpPr>
          <p:cNvPr id="73" name="Text Placeholder 2">
            <a:extLst>
              <a:ext uri="{FF2B5EF4-FFF2-40B4-BE49-F238E27FC236}">
                <a16:creationId xmlns:a16="http://schemas.microsoft.com/office/drawing/2014/main" id="{99B8B267-39F2-115C-D75C-4E9400719F79}"/>
              </a:ext>
            </a:extLst>
          </p:cNvPr>
          <p:cNvSpPr>
            <a:spLocks noGrp="1"/>
          </p:cNvSpPr>
          <p:nvPr>
            <p:custDataLst>
              <p:tags r:id="rId22"/>
            </p:custDataLst>
          </p:nvPr>
        </p:nvSpPr>
        <p:spPr bwMode="gray">
          <a:xfrm>
            <a:off x="280988" y="1679575"/>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F499BD3-5DD7-4BE4-A595-445AA349F74A}" type="datetime'''''''''''''''''''''50''''''''%'''''">
              <a:rPr lang="en-US" altLang="en-US" sz="1800" smtClean="0">
                <a:effectLst/>
              </a:rPr>
              <a:pPr marL="0" indent="0" algn="r">
                <a:spcBef>
                  <a:spcPct val="0"/>
                </a:spcBef>
                <a:spcAft>
                  <a:spcPct val="0"/>
                </a:spcAft>
                <a:buNone/>
              </a:pPr>
              <a:t>50%</a:t>
            </a:fld>
            <a:endParaRPr lang="en-US" sz="1800" dirty="0"/>
          </a:p>
        </p:txBody>
      </p:sp>
      <p:sp>
        <p:nvSpPr>
          <p:cNvPr id="64" name="Text Placeholder 2">
            <a:extLst>
              <a:ext uri="{FF2B5EF4-FFF2-40B4-BE49-F238E27FC236}">
                <a16:creationId xmlns:a16="http://schemas.microsoft.com/office/drawing/2014/main" id="{B0DEB80F-7960-01A6-E10A-429FA0B373CA}"/>
              </a:ext>
            </a:extLst>
          </p:cNvPr>
          <p:cNvSpPr>
            <a:spLocks noGrp="1"/>
          </p:cNvSpPr>
          <p:nvPr>
            <p:custDataLst>
              <p:tags r:id="rId23"/>
            </p:custDataLst>
          </p:nvPr>
        </p:nvSpPr>
        <p:spPr bwMode="gray">
          <a:xfrm>
            <a:off x="280988" y="4613275"/>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E0F0D71-6AFD-4456-A676-D53A3BB2083E}" type="datetime'''3''''2''''''''''''''''''%'''''''''''''''''''''''''''''''''">
              <a:rPr lang="en-US" altLang="en-US" sz="1800" smtClean="0">
                <a:effectLst/>
              </a:rPr>
              <a:pPr marL="0" indent="0" algn="r">
                <a:spcBef>
                  <a:spcPct val="0"/>
                </a:spcBef>
                <a:spcAft>
                  <a:spcPct val="0"/>
                </a:spcAft>
                <a:buNone/>
              </a:pPr>
              <a:t>32%</a:t>
            </a:fld>
            <a:endParaRPr lang="en-US" sz="1800" dirty="0"/>
          </a:p>
        </p:txBody>
      </p:sp>
      <p:sp>
        <p:nvSpPr>
          <p:cNvPr id="66" name="Text Placeholder 2">
            <a:extLst>
              <a:ext uri="{FF2B5EF4-FFF2-40B4-BE49-F238E27FC236}">
                <a16:creationId xmlns:a16="http://schemas.microsoft.com/office/drawing/2014/main" id="{E6E162F7-F730-2752-04C5-1D0D8FB69095}"/>
              </a:ext>
            </a:extLst>
          </p:cNvPr>
          <p:cNvSpPr>
            <a:spLocks noGrp="1"/>
          </p:cNvSpPr>
          <p:nvPr>
            <p:custDataLst>
              <p:tags r:id="rId24"/>
            </p:custDataLst>
          </p:nvPr>
        </p:nvSpPr>
        <p:spPr bwMode="gray">
          <a:xfrm>
            <a:off x="280988" y="3960813"/>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22924E5-003B-4EAA-AEDE-33BBBCA668C8}" type="datetime'''''''''''''''''3''6''''''''''''''''''''''''%'''''''''''''''">
              <a:rPr lang="en-US" altLang="en-US" sz="1800" smtClean="0">
                <a:effectLst/>
              </a:rPr>
              <a:pPr marL="0" indent="0" algn="r">
                <a:spcBef>
                  <a:spcPct val="0"/>
                </a:spcBef>
                <a:spcAft>
                  <a:spcPct val="0"/>
                </a:spcAft>
                <a:buNone/>
              </a:pPr>
              <a:t>36%</a:t>
            </a:fld>
            <a:endParaRPr lang="en-US" sz="1800" dirty="0"/>
          </a:p>
        </p:txBody>
      </p:sp>
      <p:sp>
        <p:nvSpPr>
          <p:cNvPr id="67" name="Text Placeholder 2">
            <a:extLst>
              <a:ext uri="{FF2B5EF4-FFF2-40B4-BE49-F238E27FC236}">
                <a16:creationId xmlns:a16="http://schemas.microsoft.com/office/drawing/2014/main" id="{D9D601C1-305A-6A9C-DDE6-509F0AE8262F}"/>
              </a:ext>
            </a:extLst>
          </p:cNvPr>
          <p:cNvSpPr>
            <a:spLocks noGrp="1"/>
          </p:cNvSpPr>
          <p:nvPr>
            <p:custDataLst>
              <p:tags r:id="rId25"/>
            </p:custDataLst>
          </p:nvPr>
        </p:nvSpPr>
        <p:spPr bwMode="gray">
          <a:xfrm>
            <a:off x="280988" y="3635375"/>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C4EBD9C-CF5F-48C7-A649-F651D6BF4B44}" type="datetime'''3''''8''''''''%'''''''''''''''''''''''''''''''''''">
              <a:rPr lang="en-US" altLang="en-US" sz="1800" smtClean="0">
                <a:effectLst/>
              </a:rPr>
              <a:pPr marL="0" indent="0" algn="r">
                <a:spcBef>
                  <a:spcPct val="0"/>
                </a:spcBef>
                <a:spcAft>
                  <a:spcPct val="0"/>
                </a:spcAft>
                <a:buNone/>
              </a:pPr>
              <a:t>38%</a:t>
            </a:fld>
            <a:endParaRPr lang="en-US" sz="1800" dirty="0"/>
          </a:p>
        </p:txBody>
      </p:sp>
      <p:sp>
        <p:nvSpPr>
          <p:cNvPr id="68" name="Text Placeholder 2">
            <a:extLst>
              <a:ext uri="{FF2B5EF4-FFF2-40B4-BE49-F238E27FC236}">
                <a16:creationId xmlns:a16="http://schemas.microsoft.com/office/drawing/2014/main" id="{C363FE86-F7B6-9345-06B4-2DD1906ED9A1}"/>
              </a:ext>
            </a:extLst>
          </p:cNvPr>
          <p:cNvSpPr>
            <a:spLocks noGrp="1"/>
          </p:cNvSpPr>
          <p:nvPr>
            <p:custDataLst>
              <p:tags r:id="rId26"/>
            </p:custDataLst>
          </p:nvPr>
        </p:nvSpPr>
        <p:spPr bwMode="gray">
          <a:xfrm>
            <a:off x="280988" y="3309938"/>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8B364F-3602-4F1A-96C9-83DBED22A91C}" type="datetime'''''''''''''''4''''''''''''''''''''''''''0''''''%'''''''''''''">
              <a:rPr lang="en-US" altLang="en-US" sz="1800" smtClean="0">
                <a:effectLst/>
              </a:rPr>
              <a:pPr marL="0" indent="0" algn="r">
                <a:spcBef>
                  <a:spcPct val="0"/>
                </a:spcBef>
                <a:spcAft>
                  <a:spcPct val="0"/>
                </a:spcAft>
                <a:buNone/>
              </a:pPr>
              <a:t>40%</a:t>
            </a:fld>
            <a:endParaRPr lang="en-US" sz="1800" dirty="0"/>
          </a:p>
        </p:txBody>
      </p:sp>
      <p:sp>
        <p:nvSpPr>
          <p:cNvPr id="69" name="Text Placeholder 2">
            <a:extLst>
              <a:ext uri="{FF2B5EF4-FFF2-40B4-BE49-F238E27FC236}">
                <a16:creationId xmlns:a16="http://schemas.microsoft.com/office/drawing/2014/main" id="{06211C5E-D2BC-36E0-DBE0-307A90C703EF}"/>
              </a:ext>
            </a:extLst>
          </p:cNvPr>
          <p:cNvSpPr>
            <a:spLocks noGrp="1"/>
          </p:cNvSpPr>
          <p:nvPr>
            <p:custDataLst>
              <p:tags r:id="rId27"/>
            </p:custDataLst>
          </p:nvPr>
        </p:nvSpPr>
        <p:spPr bwMode="gray">
          <a:xfrm>
            <a:off x="280988" y="2982913"/>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4F5E517-E56E-49CD-BF4A-8BDB261340D7}" type="datetime'''''''''''''''''''''''''4''''''''''''''''''''2''''''''''%'''">
              <a:rPr lang="en-US" altLang="en-US" sz="1800" smtClean="0">
                <a:effectLst/>
              </a:rPr>
              <a:pPr marL="0" indent="0" algn="r">
                <a:spcBef>
                  <a:spcPct val="0"/>
                </a:spcBef>
                <a:spcAft>
                  <a:spcPct val="0"/>
                </a:spcAft>
                <a:buNone/>
              </a:pPr>
              <a:t>42%</a:t>
            </a:fld>
            <a:endParaRPr lang="en-US" sz="1800" dirty="0"/>
          </a:p>
        </p:txBody>
      </p:sp>
      <p:sp>
        <p:nvSpPr>
          <p:cNvPr id="70" name="Text Placeholder 2">
            <a:extLst>
              <a:ext uri="{FF2B5EF4-FFF2-40B4-BE49-F238E27FC236}">
                <a16:creationId xmlns:a16="http://schemas.microsoft.com/office/drawing/2014/main" id="{5F22646A-64A3-1C30-576E-7325F0621F92}"/>
              </a:ext>
            </a:extLst>
          </p:cNvPr>
          <p:cNvSpPr>
            <a:spLocks noGrp="1"/>
          </p:cNvSpPr>
          <p:nvPr>
            <p:custDataLst>
              <p:tags r:id="rId28"/>
            </p:custDataLst>
          </p:nvPr>
        </p:nvSpPr>
        <p:spPr bwMode="gray">
          <a:xfrm>
            <a:off x="280988" y="2657475"/>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984490B-E55C-4D24-B3DA-296DCA7A2417}" type="datetime'''''''''''''''4''''4''''''''''''%'''">
              <a:rPr lang="en-US" altLang="en-US" sz="1800" smtClean="0">
                <a:effectLst/>
              </a:rPr>
              <a:pPr marL="0" indent="0" algn="r">
                <a:spcBef>
                  <a:spcPct val="0"/>
                </a:spcBef>
                <a:spcAft>
                  <a:spcPct val="0"/>
                </a:spcAft>
                <a:buNone/>
              </a:pPr>
              <a:t>44%</a:t>
            </a:fld>
            <a:endParaRPr lang="en-US" sz="1800" dirty="0"/>
          </a:p>
        </p:txBody>
      </p:sp>
      <p:sp>
        <p:nvSpPr>
          <p:cNvPr id="74" name="Text Placeholder 2">
            <a:extLst>
              <a:ext uri="{FF2B5EF4-FFF2-40B4-BE49-F238E27FC236}">
                <a16:creationId xmlns:a16="http://schemas.microsoft.com/office/drawing/2014/main" id="{DFD83823-15A5-0C82-5515-D0B6BDCAC6C5}"/>
              </a:ext>
            </a:extLst>
          </p:cNvPr>
          <p:cNvSpPr>
            <a:spLocks noGrp="1"/>
          </p:cNvSpPr>
          <p:nvPr>
            <p:custDataLst>
              <p:tags r:id="rId29"/>
            </p:custDataLst>
          </p:nvPr>
        </p:nvSpPr>
        <p:spPr bwMode="gray">
          <a:xfrm>
            <a:off x="280988" y="1354138"/>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B27ED9F-D3C8-4A20-9178-403385B7C966}" type="datetime'''''''''''52''''''''''%'''''''''''''''''''''''''''''''''''''''">
              <a:rPr lang="en-US" altLang="en-US" sz="1800" smtClean="0">
                <a:effectLst/>
              </a:rPr>
              <a:pPr marL="0" indent="0" algn="r">
                <a:spcBef>
                  <a:spcPct val="0"/>
                </a:spcBef>
                <a:spcAft>
                  <a:spcPct val="0"/>
                </a:spcAft>
                <a:buNone/>
              </a:pPr>
              <a:t>52%</a:t>
            </a:fld>
            <a:endParaRPr lang="en-US" sz="1800" dirty="0"/>
          </a:p>
        </p:txBody>
      </p:sp>
      <p:sp>
        <p:nvSpPr>
          <p:cNvPr id="71" name="Text Placeholder 2">
            <a:extLst>
              <a:ext uri="{FF2B5EF4-FFF2-40B4-BE49-F238E27FC236}">
                <a16:creationId xmlns:a16="http://schemas.microsoft.com/office/drawing/2014/main" id="{A49E32CC-0899-662C-826C-38D0D0A8C117}"/>
              </a:ext>
            </a:extLst>
          </p:cNvPr>
          <p:cNvSpPr>
            <a:spLocks noGrp="1"/>
          </p:cNvSpPr>
          <p:nvPr>
            <p:custDataLst>
              <p:tags r:id="rId30"/>
            </p:custDataLst>
          </p:nvPr>
        </p:nvSpPr>
        <p:spPr bwMode="gray">
          <a:xfrm>
            <a:off x="280988" y="2332038"/>
            <a:ext cx="4572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8A345E7-4316-4C47-B058-248CB01F6D19}" type="datetime'''''''''4''''''''''6''''''''''''''''''''''''''''''''%'">
              <a:rPr lang="en-US" altLang="en-US" sz="1800" smtClean="0">
                <a:effectLst/>
              </a:rPr>
              <a:pPr marL="0" indent="0" algn="r">
                <a:spcBef>
                  <a:spcPct val="0"/>
                </a:spcBef>
                <a:spcAft>
                  <a:spcPct val="0"/>
                </a:spcAft>
                <a:buNone/>
              </a:pPr>
              <a:t>46%</a:t>
            </a:fld>
            <a:endParaRPr lang="en-US" sz="1800" dirty="0"/>
          </a:p>
        </p:txBody>
      </p:sp>
      <p:sp useBgFill="1">
        <p:nvSpPr>
          <p:cNvPr id="48" name="Freeform: Shape 47">
            <a:extLst>
              <a:ext uri="{FF2B5EF4-FFF2-40B4-BE49-F238E27FC236}">
                <a16:creationId xmlns:a16="http://schemas.microsoft.com/office/drawing/2014/main" id="{8A3C806B-3A88-1630-DCC6-27C32AA70326}"/>
              </a:ext>
            </a:extLst>
          </p:cNvPr>
          <p:cNvSpPr/>
          <p:nvPr>
            <p:custDataLst>
              <p:tags r:id="rId31"/>
            </p:custDataLst>
          </p:nvPr>
        </p:nvSpPr>
        <p:spPr bwMode="auto">
          <a:xfrm>
            <a:off x="893763" y="5730875"/>
            <a:ext cx="146051" cy="96839"/>
          </a:xfrm>
          <a:custGeom>
            <a:avLst/>
            <a:gdLst/>
            <a:ahLst/>
            <a:cxnLst/>
            <a:rect l="0" t="0" r="0" b="0"/>
            <a:pathLst>
              <a:path w="146051" h="96839">
                <a:moveTo>
                  <a:pt x="0" y="39688"/>
                </a:moveTo>
                <a:lnTo>
                  <a:pt x="146050" y="0"/>
                </a:lnTo>
                <a:lnTo>
                  <a:pt x="146050" y="57150"/>
                </a:lnTo>
                <a:lnTo>
                  <a:pt x="0" y="96838"/>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C53701D0-DE29-E762-3D9E-043C28C37E2D}"/>
              </a:ext>
            </a:extLst>
          </p:cNvPr>
          <p:cNvSpPr/>
          <p:nvPr>
            <p:custDataLst>
              <p:tags r:id="rId32"/>
            </p:custDataLst>
          </p:nvPr>
        </p:nvSpPr>
        <p:spPr bwMode="auto">
          <a:xfrm>
            <a:off x="893763" y="5730875"/>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4721FE0A-BD3D-CE65-6728-095F16A009F0}"/>
              </a:ext>
            </a:extLst>
          </p:cNvPr>
          <p:cNvSpPr/>
          <p:nvPr>
            <p:custDataLst>
              <p:tags r:id="rId33"/>
            </p:custDataLst>
          </p:nvPr>
        </p:nvSpPr>
        <p:spPr bwMode="auto">
          <a:xfrm>
            <a:off x="893763" y="5788025"/>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51" name="Text Placeholder 2">
            <a:extLst>
              <a:ext uri="{FF2B5EF4-FFF2-40B4-BE49-F238E27FC236}">
                <a16:creationId xmlns:a16="http://schemas.microsoft.com/office/drawing/2014/main" id="{0046A5A6-333C-EFEC-3196-99B86606C64C}"/>
              </a:ext>
            </a:extLst>
          </p:cNvPr>
          <p:cNvSpPr>
            <a:spLocks noGrp="1"/>
          </p:cNvSpPr>
          <p:nvPr>
            <p:custDataLst>
              <p:tags r:id="rId34"/>
            </p:custDataLst>
          </p:nvPr>
        </p:nvSpPr>
        <p:spPr bwMode="gray">
          <a:xfrm>
            <a:off x="1011238" y="2003425"/>
            <a:ext cx="714375" cy="247650"/>
          </a:xfrm>
          <a:prstGeom prst="rect">
            <a:avLst/>
          </a:prstGeom>
          <a:ln>
            <a:noFill/>
          </a:ln>
          <a:effec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1EB24DD-1411-4F4E-826C-1B26D205F27C}" type="datetime'''4''6''.''''8''''''''''''''''''''''''''''''''''''%'''''''''">
              <a:rPr lang="en-US" altLang="en-US" sz="1800" smtClean="0">
                <a:effectLst/>
              </a:rPr>
              <a:pPr marL="0" indent="0" algn="ctr">
                <a:spcBef>
                  <a:spcPct val="0"/>
                </a:spcBef>
                <a:spcAft>
                  <a:spcPct val="0"/>
                </a:spcAft>
                <a:buNone/>
              </a:pPr>
              <a:t>46.8%</a:t>
            </a:fld>
            <a:endParaRPr lang="en-US" sz="1800" dirty="0"/>
          </a:p>
        </p:txBody>
      </p:sp>
      <p:sp>
        <p:nvSpPr>
          <p:cNvPr id="52" name="Text Placeholder 2">
            <a:extLst>
              <a:ext uri="{FF2B5EF4-FFF2-40B4-BE49-F238E27FC236}">
                <a16:creationId xmlns:a16="http://schemas.microsoft.com/office/drawing/2014/main" id="{5B7CA0B8-C88A-0AFC-92E3-071F13A40EF0}"/>
              </a:ext>
            </a:extLst>
          </p:cNvPr>
          <p:cNvSpPr>
            <a:spLocks noGrp="1"/>
          </p:cNvSpPr>
          <p:nvPr>
            <p:custDataLst>
              <p:tags r:id="rId35"/>
            </p:custDataLst>
          </p:nvPr>
        </p:nvSpPr>
        <p:spPr bwMode="gray">
          <a:xfrm>
            <a:off x="1011238" y="5400675"/>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E01FA8D-01F4-47EA-8036-0E574F136A59}" type="datetime'''''''''''''''''''''''''2''''''''''6''''''.0%'''''''''''''''''">
              <a:rPr lang="en-US" altLang="en-US" sz="1800" smtClean="0">
                <a:effectLst/>
              </a:rPr>
              <a:pPr marL="0" indent="0" algn="ctr">
                <a:spcBef>
                  <a:spcPct val="0"/>
                </a:spcBef>
                <a:spcAft>
                  <a:spcPct val="0"/>
                </a:spcAft>
                <a:buNone/>
              </a:pPr>
              <a:t>26.0%</a:t>
            </a:fld>
            <a:endParaRPr lang="en-US" sz="1800" dirty="0"/>
          </a:p>
        </p:txBody>
      </p:sp>
      <p:sp>
        <p:nvSpPr>
          <p:cNvPr id="54" name="Text Placeholder 2">
            <a:extLst>
              <a:ext uri="{FF2B5EF4-FFF2-40B4-BE49-F238E27FC236}">
                <a16:creationId xmlns:a16="http://schemas.microsoft.com/office/drawing/2014/main" id="{76794FFC-0462-4CE5-7F9A-80B69FF45CF3}"/>
              </a:ext>
            </a:extLst>
          </p:cNvPr>
          <p:cNvSpPr>
            <a:spLocks noGrp="1"/>
          </p:cNvSpPr>
          <p:nvPr>
            <p:custDataLst>
              <p:tags r:id="rId36"/>
            </p:custDataLst>
          </p:nvPr>
        </p:nvSpPr>
        <p:spPr bwMode="gray">
          <a:xfrm>
            <a:off x="1011238" y="2401888"/>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t"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8C8966D-A7BD-4830-BC91-3CDDB8FBB399}" type="datetime'''''''''''''''46''''''.''''''''''''''''7%'''">
              <a:rPr lang="en-US" altLang="en-US" sz="1800" smtClean="0">
                <a:effectLst/>
              </a:rPr>
              <a:pPr marL="0" indent="0" algn="ctr">
                <a:spcBef>
                  <a:spcPct val="0"/>
                </a:spcBef>
                <a:spcAft>
                  <a:spcPct val="0"/>
                </a:spcAft>
                <a:buNone/>
              </a:pPr>
              <a:t>46.7%</a:t>
            </a:fld>
            <a:endParaRPr lang="en-US" sz="1800" dirty="0"/>
          </a:p>
        </p:txBody>
      </p:sp>
      <p:sp>
        <p:nvSpPr>
          <p:cNvPr id="56" name="Text Placeholder 2">
            <a:extLst>
              <a:ext uri="{FF2B5EF4-FFF2-40B4-BE49-F238E27FC236}">
                <a16:creationId xmlns:a16="http://schemas.microsoft.com/office/drawing/2014/main" id="{03A73095-DC02-2699-4EE0-AF097B6C8814}"/>
              </a:ext>
            </a:extLst>
          </p:cNvPr>
          <p:cNvSpPr>
            <a:spLocks noGrp="1"/>
          </p:cNvSpPr>
          <p:nvPr>
            <p:custDataLst>
              <p:tags r:id="rId37"/>
            </p:custDataLst>
          </p:nvPr>
        </p:nvSpPr>
        <p:spPr bwMode="gray">
          <a:xfrm>
            <a:off x="10660063" y="1282700"/>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B7280D-FAC9-44A0-8E36-D321C4DA0A88}" type="datetime'5''''''''''''1''''''''''''''.''''''''''''''''''''''''''2%'''''">
              <a:rPr lang="en-US" altLang="en-US" sz="1800" smtClean="0">
                <a:effectLst/>
              </a:rPr>
              <a:pPr marL="0" indent="0" algn="ctr">
                <a:spcBef>
                  <a:spcPct val="0"/>
                </a:spcBef>
                <a:spcAft>
                  <a:spcPct val="0"/>
                </a:spcAft>
                <a:buNone/>
              </a:pPr>
              <a:t>51.2%</a:t>
            </a:fld>
            <a:endParaRPr lang="en-US" sz="1800" dirty="0"/>
          </a:p>
        </p:txBody>
      </p:sp>
      <p:sp>
        <p:nvSpPr>
          <p:cNvPr id="58" name="Text Placeholder 2">
            <a:extLst>
              <a:ext uri="{FF2B5EF4-FFF2-40B4-BE49-F238E27FC236}">
                <a16:creationId xmlns:a16="http://schemas.microsoft.com/office/drawing/2014/main" id="{4504D1A9-8CE3-3D08-C3D8-8B692677CFDF}"/>
              </a:ext>
            </a:extLst>
          </p:cNvPr>
          <p:cNvSpPr>
            <a:spLocks noGrp="1"/>
          </p:cNvSpPr>
          <p:nvPr>
            <p:custDataLst>
              <p:tags r:id="rId38"/>
            </p:custDataLst>
          </p:nvPr>
        </p:nvSpPr>
        <p:spPr bwMode="gray">
          <a:xfrm>
            <a:off x="10660063" y="3633788"/>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FFE6AE2-999E-4D34-A3A5-0F1B09F9D647}" type="datetime'''3''''''''''''''''''''''''''''6''.''''''''''''8''''''''%'''''">
              <a:rPr lang="en-US" altLang="en-US" sz="1800" smtClean="0">
                <a:effectLst/>
              </a:rPr>
              <a:pPr marL="0" indent="0" algn="ctr">
                <a:spcBef>
                  <a:spcPct val="0"/>
                </a:spcBef>
                <a:spcAft>
                  <a:spcPct val="0"/>
                </a:spcAft>
                <a:buNone/>
              </a:pPr>
              <a:t>36.8%</a:t>
            </a:fld>
            <a:endParaRPr lang="en-US" sz="1800" dirty="0"/>
          </a:p>
        </p:txBody>
      </p:sp>
      <p:sp>
        <p:nvSpPr>
          <p:cNvPr id="4" name="Text Placeholder 2">
            <a:extLst>
              <a:ext uri="{FF2B5EF4-FFF2-40B4-BE49-F238E27FC236}">
                <a16:creationId xmlns:a16="http://schemas.microsoft.com/office/drawing/2014/main" id="{342D3462-AA39-3837-A2D7-524F8D5B0044}"/>
              </a:ext>
            </a:extLst>
          </p:cNvPr>
          <p:cNvSpPr>
            <a:spLocks noGrp="1"/>
          </p:cNvSpPr>
          <p:nvPr>
            <p:custDataLst>
              <p:tags r:id="rId39"/>
            </p:custDataLst>
          </p:nvPr>
        </p:nvSpPr>
        <p:spPr bwMode="auto">
          <a:xfrm>
            <a:off x="11517313" y="1471613"/>
            <a:ext cx="5715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AF5F949-4492-4A5D-95E8-F91A9DD0AC79}" type="datetime'''A''si''''a''''''''''n'''''''''''''''''''''''''''''">
              <a:rPr lang="en-US" altLang="en-US" sz="1800" smtClean="0"/>
              <a:pPr/>
              <a:t>Asian</a:t>
            </a:fld>
            <a:endParaRPr lang="en-US" sz="1800" dirty="0"/>
          </a:p>
        </p:txBody>
      </p:sp>
      <p:sp>
        <p:nvSpPr>
          <p:cNvPr id="5" name="Text Placeholder 2">
            <a:extLst>
              <a:ext uri="{FF2B5EF4-FFF2-40B4-BE49-F238E27FC236}">
                <a16:creationId xmlns:a16="http://schemas.microsoft.com/office/drawing/2014/main" id="{F824F760-738D-F3EB-3599-91C3DD6FF0F1}"/>
              </a:ext>
            </a:extLst>
          </p:cNvPr>
          <p:cNvSpPr>
            <a:spLocks noGrp="1"/>
          </p:cNvSpPr>
          <p:nvPr>
            <p:custDataLst>
              <p:tags r:id="rId40"/>
            </p:custDataLst>
          </p:nvPr>
        </p:nvSpPr>
        <p:spPr bwMode="auto">
          <a:xfrm>
            <a:off x="11517313" y="4910138"/>
            <a:ext cx="5588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FF84F97-7BAA-44F3-8BE2-E887F6D22E67}" type="datetime'''''''''''''''''''''''''''B''''''''''''la''c''''''''''''''k'''">
              <a:rPr lang="en-US" altLang="en-US" sz="1800" smtClean="0"/>
              <a:pPr/>
              <a:t>Black</a:t>
            </a:fld>
            <a:endParaRPr lang="en-US" sz="1800" dirty="0"/>
          </a:p>
        </p:txBody>
      </p:sp>
      <p:sp>
        <p:nvSpPr>
          <p:cNvPr id="57" name="Text Placeholder 2">
            <a:extLst>
              <a:ext uri="{FF2B5EF4-FFF2-40B4-BE49-F238E27FC236}">
                <a16:creationId xmlns:a16="http://schemas.microsoft.com/office/drawing/2014/main" id="{36CA7587-D617-BC84-CD93-6A3C13A7968D}"/>
              </a:ext>
            </a:extLst>
          </p:cNvPr>
          <p:cNvSpPr>
            <a:spLocks noGrp="1"/>
          </p:cNvSpPr>
          <p:nvPr>
            <p:custDataLst>
              <p:tags r:id="rId41"/>
            </p:custDataLst>
          </p:nvPr>
        </p:nvSpPr>
        <p:spPr bwMode="gray">
          <a:xfrm>
            <a:off x="10660063" y="4721225"/>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7F8E4FD-B003-478A-A18B-DF990AD884A6}" type="datetime'''''''''''''''''3''''''''0.''''''1''''''''%'''''''''''''''''">
              <a:rPr lang="en-US" altLang="en-US" sz="1800" smtClean="0">
                <a:effectLst/>
              </a:rPr>
              <a:pPr marL="0" indent="0" algn="ctr">
                <a:spcBef>
                  <a:spcPct val="0"/>
                </a:spcBef>
                <a:spcAft>
                  <a:spcPct val="0"/>
                </a:spcAft>
                <a:buNone/>
              </a:pPr>
              <a:t>30.1%</a:t>
            </a:fld>
            <a:endParaRPr lang="en-US" sz="1800" dirty="0"/>
          </a:p>
        </p:txBody>
      </p:sp>
      <p:sp>
        <p:nvSpPr>
          <p:cNvPr id="25" name="Text Placeholder 2">
            <a:extLst>
              <a:ext uri="{FF2B5EF4-FFF2-40B4-BE49-F238E27FC236}">
                <a16:creationId xmlns:a16="http://schemas.microsoft.com/office/drawing/2014/main" id="{8F1F496C-2898-3AE5-7277-6CCA8358065A}"/>
              </a:ext>
            </a:extLst>
          </p:cNvPr>
          <p:cNvSpPr>
            <a:spLocks noGrp="1"/>
          </p:cNvSpPr>
          <p:nvPr>
            <p:custDataLst>
              <p:tags r:id="rId42"/>
            </p:custDataLst>
          </p:nvPr>
        </p:nvSpPr>
        <p:spPr bwMode="auto">
          <a:xfrm>
            <a:off x="11517313" y="3822700"/>
            <a:ext cx="6096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C40636C-9494-40C3-A8A4-20123EDF4C18}" type="datetime'''''''''L''''''a''''''''''''''''t''''''i''''n''''''''''''x'''">
              <a:rPr lang="en-US" altLang="en-US" sz="1800" smtClean="0"/>
              <a:pPr/>
              <a:t>Latinx</a:t>
            </a:fld>
            <a:endParaRPr lang="en-US" sz="1800" dirty="0"/>
          </a:p>
        </p:txBody>
      </p:sp>
      <p:sp>
        <p:nvSpPr>
          <p:cNvPr id="53" name="Text Placeholder 2">
            <a:extLst>
              <a:ext uri="{FF2B5EF4-FFF2-40B4-BE49-F238E27FC236}">
                <a16:creationId xmlns:a16="http://schemas.microsoft.com/office/drawing/2014/main" id="{D4957DA9-D612-3E3C-6370-77FF6D40C10F}"/>
              </a:ext>
            </a:extLst>
          </p:cNvPr>
          <p:cNvSpPr>
            <a:spLocks noGrp="1"/>
          </p:cNvSpPr>
          <p:nvPr>
            <p:custDataLst>
              <p:tags r:id="rId43"/>
            </p:custDataLst>
          </p:nvPr>
        </p:nvSpPr>
        <p:spPr bwMode="gray">
          <a:xfrm>
            <a:off x="1011238" y="3929063"/>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E9C22D-9D74-4518-A52E-25E971459629}" type="datetime'3''''''''''''5''''''''''''''''.''''''0''''''''''%'''''''''''">
              <a:rPr lang="en-US" altLang="en-US" sz="1800" smtClean="0">
                <a:effectLst/>
              </a:rPr>
              <a:pPr marL="0" indent="0" algn="ctr">
                <a:spcBef>
                  <a:spcPct val="0"/>
                </a:spcBef>
                <a:spcAft>
                  <a:spcPct val="0"/>
                </a:spcAft>
                <a:buNone/>
              </a:pPr>
              <a:t>35.0%</a:t>
            </a:fld>
            <a:endParaRPr lang="en-US" sz="1800" dirty="0"/>
          </a:p>
        </p:txBody>
      </p:sp>
      <p:sp>
        <p:nvSpPr>
          <p:cNvPr id="26" name="Text Placeholder 2">
            <a:extLst>
              <a:ext uri="{FF2B5EF4-FFF2-40B4-BE49-F238E27FC236}">
                <a16:creationId xmlns:a16="http://schemas.microsoft.com/office/drawing/2014/main" id="{3D9A9875-5D27-F933-5223-62814F8BB5BB}"/>
              </a:ext>
            </a:extLst>
          </p:cNvPr>
          <p:cNvSpPr>
            <a:spLocks noGrp="1"/>
          </p:cNvSpPr>
          <p:nvPr>
            <p:custDataLst>
              <p:tags r:id="rId44"/>
            </p:custDataLst>
          </p:nvPr>
        </p:nvSpPr>
        <p:spPr bwMode="auto">
          <a:xfrm>
            <a:off x="11517313" y="1770063"/>
            <a:ext cx="6477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0F2381C-7FEC-4279-987C-5F548AC164DB}" type="datetime'''''''''''''''''''W''''''''''''''''''''h''''ite'''' '''''">
              <a:rPr lang="en-US" altLang="en-US" sz="1800" smtClean="0"/>
              <a:pPr/>
              <a:t>White </a:t>
            </a:fld>
            <a:endParaRPr lang="en-US" sz="1800" dirty="0"/>
          </a:p>
        </p:txBody>
      </p:sp>
      <p:sp>
        <p:nvSpPr>
          <p:cNvPr id="59" name="Text Placeholder 2">
            <a:extLst>
              <a:ext uri="{FF2B5EF4-FFF2-40B4-BE49-F238E27FC236}">
                <a16:creationId xmlns:a16="http://schemas.microsoft.com/office/drawing/2014/main" id="{0DA77982-147A-6821-9DF0-B8546DB95057}"/>
              </a:ext>
            </a:extLst>
          </p:cNvPr>
          <p:cNvSpPr>
            <a:spLocks noGrp="1"/>
          </p:cNvSpPr>
          <p:nvPr>
            <p:custDataLst>
              <p:tags r:id="rId45"/>
            </p:custDataLst>
          </p:nvPr>
        </p:nvSpPr>
        <p:spPr bwMode="gray">
          <a:xfrm>
            <a:off x="10660063" y="1906588"/>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t"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6A0A0E4-1DF6-40C5-9D0B-20EFDF8F2378}" type="datetime'''4''''''''''''''''''''''''9''''''''''''''''.''7%'''''''''">
              <a:rPr lang="en-US" altLang="en-US" sz="1800" smtClean="0">
                <a:effectLst/>
              </a:rPr>
              <a:pPr marL="0" indent="0" algn="ctr">
                <a:spcBef>
                  <a:spcPct val="0"/>
                </a:spcBef>
                <a:spcAft>
                  <a:spcPct val="0"/>
                </a:spcAft>
                <a:buNone/>
              </a:pPr>
              <a:t>49.7%</a:t>
            </a:fld>
            <a:endParaRPr lang="en-US" sz="1800" dirty="0"/>
          </a:p>
        </p:txBody>
      </p:sp>
      <p:sp>
        <p:nvSpPr>
          <p:cNvPr id="60" name="Text Placeholder 2">
            <a:extLst>
              <a:ext uri="{FF2B5EF4-FFF2-40B4-BE49-F238E27FC236}">
                <a16:creationId xmlns:a16="http://schemas.microsoft.com/office/drawing/2014/main" id="{3343CAE9-6A46-11AA-4A3E-DEF48AD9C1CA}"/>
              </a:ext>
            </a:extLst>
          </p:cNvPr>
          <p:cNvSpPr>
            <a:spLocks noGrp="1"/>
          </p:cNvSpPr>
          <p:nvPr>
            <p:custDataLst>
              <p:tags r:id="rId46"/>
            </p:custDataLst>
          </p:nvPr>
        </p:nvSpPr>
        <p:spPr bwMode="gray">
          <a:xfrm>
            <a:off x="10660063" y="2530475"/>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14E461-79E5-475C-BC37-D116A10BB8BA}" type="datetime'''''''''''''''''4''''''''''''''''''''3''''''''''.''6%'''">
              <a:rPr lang="en-US" altLang="en-US" sz="1800" smtClean="0">
                <a:effectLst/>
              </a:rPr>
              <a:pPr marL="0" indent="0" algn="ctr">
                <a:spcBef>
                  <a:spcPct val="0"/>
                </a:spcBef>
                <a:spcAft>
                  <a:spcPct val="0"/>
                </a:spcAft>
                <a:buNone/>
              </a:pPr>
              <a:t>43.6%</a:t>
            </a:fld>
            <a:endParaRPr lang="en-US" sz="1800" dirty="0"/>
          </a:p>
        </p:txBody>
      </p:sp>
      <p:sp>
        <p:nvSpPr>
          <p:cNvPr id="27" name="Text Placeholder 2">
            <a:extLst>
              <a:ext uri="{FF2B5EF4-FFF2-40B4-BE49-F238E27FC236}">
                <a16:creationId xmlns:a16="http://schemas.microsoft.com/office/drawing/2014/main" id="{9CE0C521-9D63-9392-C7C3-294E1D1BFC92}"/>
              </a:ext>
            </a:extLst>
          </p:cNvPr>
          <p:cNvSpPr>
            <a:spLocks noGrp="1"/>
          </p:cNvSpPr>
          <p:nvPr>
            <p:custDataLst>
              <p:tags r:id="rId47"/>
            </p:custDataLst>
          </p:nvPr>
        </p:nvSpPr>
        <p:spPr bwMode="auto">
          <a:xfrm>
            <a:off x="11517313" y="2719388"/>
            <a:ext cx="4826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905FA1C-A327-409B-9DBF-B887741CCA25}" type="datetime'T''ot''''''''''''''a''''''''''''''''''''''''l'''''''''''''">
              <a:rPr lang="en-US" altLang="en-US" sz="1800" smtClean="0"/>
              <a:pPr/>
              <a:t>Total</a:t>
            </a:fld>
            <a:endParaRPr lang="en-US" sz="1800" dirty="0"/>
          </a:p>
        </p:txBody>
      </p:sp>
      <p:sp>
        <p:nvSpPr>
          <p:cNvPr id="55" name="Text Placeholder 2">
            <a:extLst>
              <a:ext uri="{FF2B5EF4-FFF2-40B4-BE49-F238E27FC236}">
                <a16:creationId xmlns:a16="http://schemas.microsoft.com/office/drawing/2014/main" id="{F98737F6-AFB4-AB84-8B61-F6CAB3B19D6B}"/>
              </a:ext>
            </a:extLst>
          </p:cNvPr>
          <p:cNvSpPr>
            <a:spLocks noGrp="1"/>
          </p:cNvSpPr>
          <p:nvPr>
            <p:custDataLst>
              <p:tags r:id="rId48"/>
            </p:custDataLst>
          </p:nvPr>
        </p:nvSpPr>
        <p:spPr bwMode="gray">
          <a:xfrm>
            <a:off x="1011238" y="2968625"/>
            <a:ext cx="714375"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C736C9D-3039-48F0-878F-C7864861E098}" type="datetime'''''4''''0''''''''''''''''''.''''''9''''''''''''%'''''''">
              <a:rPr lang="en-US" altLang="en-US" sz="1800" smtClean="0">
                <a:effectLst/>
              </a:rPr>
              <a:pPr marL="0" indent="0" algn="ctr">
                <a:spcBef>
                  <a:spcPct val="0"/>
                </a:spcBef>
                <a:spcAft>
                  <a:spcPct val="0"/>
                </a:spcAft>
                <a:buNone/>
              </a:pPr>
              <a:t>40.9%</a:t>
            </a:fld>
            <a:endParaRPr lang="en-US" sz="1800" dirty="0"/>
          </a:p>
        </p:txBody>
      </p:sp>
      <p:sp>
        <p:nvSpPr>
          <p:cNvPr id="91" name="TextBox 90">
            <a:extLst>
              <a:ext uri="{FF2B5EF4-FFF2-40B4-BE49-F238E27FC236}">
                <a16:creationId xmlns:a16="http://schemas.microsoft.com/office/drawing/2014/main" id="{02AA64D8-D944-A34C-9B4C-2975EE0BB38F}"/>
              </a:ext>
            </a:extLst>
          </p:cNvPr>
          <p:cNvSpPr txBox="1"/>
          <p:nvPr/>
        </p:nvSpPr>
        <p:spPr>
          <a:xfrm>
            <a:off x="264983" y="6495622"/>
            <a:ext cx="2852063" cy="215444"/>
          </a:xfrm>
          <a:prstGeom prst="rect">
            <a:avLst/>
          </a:prstGeom>
          <a:noFill/>
        </p:spPr>
        <p:txBody>
          <a:bodyPr wrap="none" rtlCol="0">
            <a:spAutoFit/>
          </a:bodyPr>
          <a:lstStyle/>
          <a:p>
            <a:r>
              <a:rPr lang="en-US" sz="800" dirty="0"/>
              <a:t>Source: </a:t>
            </a:r>
            <a:r>
              <a:rPr lang="en-US" sz="800" dirty="0">
                <a:hlinkClick r:id="rId53"/>
              </a:rPr>
              <a:t>https://nscresearchcenter.org/completing-college/</a:t>
            </a:r>
            <a:r>
              <a:rPr lang="en-US" sz="800" dirty="0"/>
              <a:t> </a:t>
            </a:r>
          </a:p>
        </p:txBody>
      </p:sp>
      <p:sp>
        <p:nvSpPr>
          <p:cNvPr id="87" name="TextBox 86">
            <a:extLst>
              <a:ext uri="{FF2B5EF4-FFF2-40B4-BE49-F238E27FC236}">
                <a16:creationId xmlns:a16="http://schemas.microsoft.com/office/drawing/2014/main" id="{FD4516A4-E647-47C1-67C3-9D1A3CC74A49}"/>
              </a:ext>
            </a:extLst>
          </p:cNvPr>
          <p:cNvSpPr txBox="1"/>
          <p:nvPr/>
        </p:nvSpPr>
        <p:spPr>
          <a:xfrm>
            <a:off x="7304690" y="6506132"/>
            <a:ext cx="3949223" cy="276999"/>
          </a:xfrm>
          <a:prstGeom prst="rect">
            <a:avLst/>
          </a:prstGeom>
          <a:noFill/>
        </p:spPr>
        <p:txBody>
          <a:bodyPr wrap="none" rtlCol="0">
            <a:spAutoFit/>
          </a:bodyPr>
          <a:lstStyle/>
          <a:p>
            <a:r>
              <a:rPr lang="en-US" sz="1200" i="1" dirty="0"/>
              <a:t>*Excludes 2019 data for Asian students due to anomaly</a:t>
            </a:r>
          </a:p>
        </p:txBody>
      </p:sp>
      <p:sp>
        <p:nvSpPr>
          <p:cNvPr id="90" name="Title 1">
            <a:extLst>
              <a:ext uri="{FF2B5EF4-FFF2-40B4-BE49-F238E27FC236}">
                <a16:creationId xmlns:a16="http://schemas.microsoft.com/office/drawing/2014/main" id="{254AF38F-F1FD-0866-28B4-7D12A5FD0AD2}"/>
              </a:ext>
            </a:extLst>
          </p:cNvPr>
          <p:cNvSpPr txBox="1">
            <a:spLocks/>
          </p:cNvSpPr>
          <p:nvPr/>
        </p:nvSpPr>
        <p:spPr>
          <a:xfrm>
            <a:off x="890588" y="460375"/>
            <a:ext cx="11690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US" sz="2400" dirty="0"/>
              <a:t>Public two-year college graduation rates in six years, all ages</a:t>
            </a:r>
            <a:endParaRPr lang="en-US" sz="1800" dirty="0"/>
          </a:p>
        </p:txBody>
      </p:sp>
      <p:sp>
        <p:nvSpPr>
          <p:cNvPr id="92" name="Title 1">
            <a:extLst>
              <a:ext uri="{FF2B5EF4-FFF2-40B4-BE49-F238E27FC236}">
                <a16:creationId xmlns:a16="http://schemas.microsoft.com/office/drawing/2014/main" id="{62F3AE79-4BEB-91E4-9D7B-722C0C5D4B0B}"/>
              </a:ext>
            </a:extLst>
          </p:cNvPr>
          <p:cNvSpPr txBox="1">
            <a:spLocks/>
          </p:cNvSpPr>
          <p:nvPr/>
        </p:nvSpPr>
        <p:spPr>
          <a:xfrm>
            <a:off x="876888" y="-135618"/>
            <a:ext cx="11690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US" sz="3000" dirty="0"/>
              <a:t>And yet there is still much work to do…</a:t>
            </a:r>
          </a:p>
        </p:txBody>
      </p:sp>
    </p:spTree>
    <p:extLst>
      <p:ext uri="{BB962C8B-B14F-4D97-AF65-F5344CB8AC3E}">
        <p14:creationId xmlns:p14="http://schemas.microsoft.com/office/powerpoint/2010/main" val="1782626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4F22E2E-BF47-4E39-7469-ACB07816630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16" imgH="416" progId="TCLayout.ActiveDocument.1">
                  <p:embed/>
                </p:oleObj>
              </mc:Choice>
              <mc:Fallback>
                <p:oleObj name="think-cell Slide" r:id="rId13" imgW="416" imgH="416" progId="TCLayout.ActiveDocument.1">
                  <p:embed/>
                  <p:pic>
                    <p:nvPicPr>
                      <p:cNvPr id="7" name="Object 6" hidden="1">
                        <a:extLst>
                          <a:ext uri="{FF2B5EF4-FFF2-40B4-BE49-F238E27FC236}">
                            <a16:creationId xmlns:a16="http://schemas.microsoft.com/office/drawing/2014/main" id="{84F22E2E-BF47-4E39-7469-ACB07816630B}"/>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graphicFrame>
        <p:nvGraphicFramePr>
          <p:cNvPr id="85" name="Chart 84">
            <a:extLst>
              <a:ext uri="{FF2B5EF4-FFF2-40B4-BE49-F238E27FC236}">
                <a16:creationId xmlns:a16="http://schemas.microsoft.com/office/drawing/2014/main" id="{6995EE20-7947-4C84-77B8-2D45C8A78E50}"/>
              </a:ext>
            </a:extLst>
          </p:cNvPr>
          <p:cNvGraphicFramePr/>
          <p:nvPr>
            <p:custDataLst>
              <p:tags r:id="rId2"/>
            </p:custDataLst>
          </p:nvPr>
        </p:nvGraphicFramePr>
        <p:xfrm>
          <a:off x="211138" y="1154113"/>
          <a:ext cx="10772775" cy="5254625"/>
        </p:xfrm>
        <a:graphic>
          <a:graphicData uri="http://schemas.openxmlformats.org/drawingml/2006/chart">
            <c:chart xmlns:c="http://schemas.openxmlformats.org/drawingml/2006/chart" xmlns:r="http://schemas.openxmlformats.org/officeDocument/2006/relationships" r:id="rId15"/>
          </a:graphicData>
        </a:graphic>
      </p:graphicFrame>
      <p:cxnSp>
        <p:nvCxnSpPr>
          <p:cNvPr id="69" name="Straight Connector 68">
            <a:extLst>
              <a:ext uri="{FF2B5EF4-FFF2-40B4-BE49-F238E27FC236}">
                <a16:creationId xmlns:a16="http://schemas.microsoft.com/office/drawing/2014/main" id="{9E7DA658-5C44-8C1E-937A-AFAEBFB0F5CE}"/>
              </a:ext>
            </a:extLst>
          </p:cNvPr>
          <p:cNvCxnSpPr/>
          <p:nvPr>
            <p:custDataLst>
              <p:tags r:id="rId3"/>
            </p:custDataLst>
          </p:nvPr>
        </p:nvCxnSpPr>
        <p:spPr bwMode="gray">
          <a:xfrm flipH="1">
            <a:off x="998538" y="4227513"/>
            <a:ext cx="239712" cy="295275"/>
          </a:xfrm>
          <a:prstGeom prst="line">
            <a:avLst/>
          </a:prstGeom>
          <a:ln w="6350" cap="flat" cmpd="sng" algn="ctr">
            <a:solidFill>
              <a:schemeClr val="tx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9A787893-73F8-A47F-1195-372BAD2F0D9B}"/>
              </a:ext>
            </a:extLst>
          </p:cNvPr>
          <p:cNvCxnSpPr/>
          <p:nvPr>
            <p:custDataLst>
              <p:tags r:id="rId4"/>
            </p:custDataLst>
          </p:nvPr>
        </p:nvCxnSpPr>
        <p:spPr bwMode="gray">
          <a:xfrm flipV="1">
            <a:off x="10077450" y="4891088"/>
            <a:ext cx="441325" cy="227013"/>
          </a:xfrm>
          <a:prstGeom prst="line">
            <a:avLst/>
          </a:prstGeom>
          <a:ln w="6350" cap="flat" cmpd="sng" algn="ctr">
            <a:solidFill>
              <a:schemeClr val="tx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B0B0583-58C1-7414-D085-5559E2C4B74B}"/>
              </a:ext>
            </a:extLst>
          </p:cNvPr>
          <p:cNvCxnSpPr/>
          <p:nvPr>
            <p:custDataLst>
              <p:tags r:id="rId5"/>
            </p:custDataLst>
          </p:nvPr>
        </p:nvCxnSpPr>
        <p:spPr bwMode="gray">
          <a:xfrm>
            <a:off x="10098087" y="4570413"/>
            <a:ext cx="420688" cy="227013"/>
          </a:xfrm>
          <a:prstGeom prst="line">
            <a:avLst/>
          </a:prstGeom>
          <a:ln w="6350" cap="flat" cmpd="sng" algn="ctr">
            <a:solidFill>
              <a:schemeClr val="tx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useBgFill="1">
        <p:nvSpPr>
          <p:cNvPr id="18" name="Text Placeholder 2">
            <a:extLst>
              <a:ext uri="{FF2B5EF4-FFF2-40B4-BE49-F238E27FC236}">
                <a16:creationId xmlns:a16="http://schemas.microsoft.com/office/drawing/2014/main" id="{D5584C57-EA10-7DF7-28BC-2C39DF42FDC2}"/>
              </a:ext>
            </a:extLst>
          </p:cNvPr>
          <p:cNvSpPr>
            <a:spLocks noGrp="1"/>
          </p:cNvSpPr>
          <p:nvPr>
            <p:custDataLst>
              <p:tags r:id="rId6"/>
            </p:custDataLst>
          </p:nvPr>
        </p:nvSpPr>
        <p:spPr bwMode="gray">
          <a:xfrm>
            <a:off x="1033463" y="4359275"/>
            <a:ext cx="714375" cy="247650"/>
          </a:xfrm>
          <a:prstGeom prst="rect">
            <a:avLst/>
          </a:prstGeom>
          <a:ln>
            <a:noFill/>
          </a:ln>
          <a:effectLst/>
        </p:spPr>
        <p:txBody>
          <a:bodyPr vert="horz" wrap="none" lIns="33338" tIns="0" rIns="33338"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E35C80D-8C65-4B48-B419-1B23D04B2201}" type="datetime'''''''''''1''''''''''''''''''''''''''''4''.''''9''%'''''''''">
              <a:rPr lang="en-US" altLang="en-US" sz="1800" smtClean="0">
                <a:effectLst/>
              </a:rPr>
              <a:pPr marL="0" indent="0" algn="ctr">
                <a:spcBef>
                  <a:spcPct val="0"/>
                </a:spcBef>
                <a:spcAft>
                  <a:spcPct val="0"/>
                </a:spcAft>
                <a:buNone/>
              </a:pPr>
              <a:t>14.9%</a:t>
            </a:fld>
            <a:endParaRPr lang="en-US" sz="1800" dirty="0"/>
          </a:p>
        </p:txBody>
      </p:sp>
      <p:sp>
        <p:nvSpPr>
          <p:cNvPr id="26" name="Text Placeholder 2">
            <a:extLst>
              <a:ext uri="{FF2B5EF4-FFF2-40B4-BE49-F238E27FC236}">
                <a16:creationId xmlns:a16="http://schemas.microsoft.com/office/drawing/2014/main" id="{3D9A9875-5D27-F933-5223-62814F8BB5BB}"/>
              </a:ext>
            </a:extLst>
          </p:cNvPr>
          <p:cNvSpPr>
            <a:spLocks noGrp="1"/>
          </p:cNvSpPr>
          <p:nvPr>
            <p:custDataLst>
              <p:tags r:id="rId7"/>
            </p:custDataLst>
          </p:nvPr>
        </p:nvSpPr>
        <p:spPr bwMode="auto">
          <a:xfrm>
            <a:off x="11031538" y="2236788"/>
            <a:ext cx="6477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0F2381C-7FEC-4279-987C-5F548AC164DB}" type="datetime'''''''''''''''''''W''''''''''''''''''''h''''ite'''' '''''">
              <a:rPr lang="en-US" altLang="en-US" sz="1800" smtClean="0"/>
              <a:pPr/>
              <a:t>White </a:t>
            </a:fld>
            <a:endParaRPr lang="en-US" sz="1800" dirty="0"/>
          </a:p>
        </p:txBody>
      </p:sp>
      <p:sp>
        <p:nvSpPr>
          <p:cNvPr id="4" name="Text Placeholder 2">
            <a:extLst>
              <a:ext uri="{FF2B5EF4-FFF2-40B4-BE49-F238E27FC236}">
                <a16:creationId xmlns:a16="http://schemas.microsoft.com/office/drawing/2014/main" id="{342D3462-AA39-3837-A2D7-524F8D5B0044}"/>
              </a:ext>
            </a:extLst>
          </p:cNvPr>
          <p:cNvSpPr>
            <a:spLocks noGrp="1"/>
          </p:cNvSpPr>
          <p:nvPr>
            <p:custDataLst>
              <p:tags r:id="rId8"/>
            </p:custDataLst>
          </p:nvPr>
        </p:nvSpPr>
        <p:spPr bwMode="auto">
          <a:xfrm>
            <a:off x="11031538" y="2676525"/>
            <a:ext cx="5715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AF5F949-4492-4A5D-95E8-F91A9DD0AC79}" type="datetime'''A''si''''a''''''''''n'''''''''''''''''''''''''''''">
              <a:rPr lang="en-US" altLang="en-US" sz="1800" smtClean="0"/>
              <a:pPr/>
              <a:t>Asian</a:t>
            </a:fld>
            <a:endParaRPr lang="en-US" sz="1800" dirty="0"/>
          </a:p>
        </p:txBody>
      </p:sp>
      <p:sp>
        <p:nvSpPr>
          <p:cNvPr id="5" name="Text Placeholder 2">
            <a:extLst>
              <a:ext uri="{FF2B5EF4-FFF2-40B4-BE49-F238E27FC236}">
                <a16:creationId xmlns:a16="http://schemas.microsoft.com/office/drawing/2014/main" id="{F824F760-738D-F3EB-3599-91C3DD6FF0F1}"/>
              </a:ext>
            </a:extLst>
          </p:cNvPr>
          <p:cNvSpPr>
            <a:spLocks noGrp="1"/>
          </p:cNvSpPr>
          <p:nvPr>
            <p:custDataLst>
              <p:tags r:id="rId9"/>
            </p:custDataLst>
          </p:nvPr>
        </p:nvSpPr>
        <p:spPr bwMode="auto">
          <a:xfrm>
            <a:off x="11031538" y="4870450"/>
            <a:ext cx="5588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FF84F97-7BAA-44F3-8BE2-E887F6D22E67}" type="datetime'''''''''''''''''''''''''''B''''''''''''la''c''''''''''''''k'''">
              <a:rPr lang="en-US" altLang="en-US" sz="1800" smtClean="0"/>
              <a:pPr/>
              <a:t>Black</a:t>
            </a:fld>
            <a:endParaRPr lang="en-US" sz="1800" dirty="0"/>
          </a:p>
        </p:txBody>
      </p:sp>
      <p:sp>
        <p:nvSpPr>
          <p:cNvPr id="25" name="Text Placeholder 2">
            <a:extLst>
              <a:ext uri="{FF2B5EF4-FFF2-40B4-BE49-F238E27FC236}">
                <a16:creationId xmlns:a16="http://schemas.microsoft.com/office/drawing/2014/main" id="{8F1F496C-2898-3AE5-7277-6CCA8358065A}"/>
              </a:ext>
            </a:extLst>
          </p:cNvPr>
          <p:cNvSpPr>
            <a:spLocks noGrp="1"/>
          </p:cNvSpPr>
          <p:nvPr>
            <p:custDataLst>
              <p:tags r:id="rId10"/>
            </p:custDataLst>
          </p:nvPr>
        </p:nvSpPr>
        <p:spPr bwMode="auto">
          <a:xfrm>
            <a:off x="11031538" y="4572000"/>
            <a:ext cx="6096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C40636C-9494-40C3-A8A4-20123EDF4C18}" type="datetime'''''''''L''''''a''''''''''''''''t''''''i''''n''''''''''''x'''">
              <a:rPr lang="en-US" altLang="en-US" sz="1800" smtClean="0"/>
              <a:pPr/>
              <a:t>Latinx</a:t>
            </a:fld>
            <a:endParaRPr lang="en-US" sz="1800" dirty="0"/>
          </a:p>
        </p:txBody>
      </p:sp>
      <p:sp>
        <p:nvSpPr>
          <p:cNvPr id="27" name="Text Placeholder 2">
            <a:extLst>
              <a:ext uri="{FF2B5EF4-FFF2-40B4-BE49-F238E27FC236}">
                <a16:creationId xmlns:a16="http://schemas.microsoft.com/office/drawing/2014/main" id="{9CE0C521-9D63-9392-C7C3-294E1D1BFC92}"/>
              </a:ext>
            </a:extLst>
          </p:cNvPr>
          <p:cNvSpPr>
            <a:spLocks noGrp="1"/>
          </p:cNvSpPr>
          <p:nvPr>
            <p:custDataLst>
              <p:tags r:id="rId11"/>
            </p:custDataLst>
          </p:nvPr>
        </p:nvSpPr>
        <p:spPr bwMode="auto">
          <a:xfrm>
            <a:off x="11031538" y="3460750"/>
            <a:ext cx="482600" cy="2476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905FA1C-A327-409B-9DBF-B887741CCA25}" type="datetime'T''ot''''''''''''''a''''''''''''''''''''''''l'''''''''''''">
              <a:rPr lang="en-US" altLang="en-US" sz="1800" smtClean="0"/>
              <a:pPr/>
              <a:t>Total</a:t>
            </a:fld>
            <a:endParaRPr lang="en-US" sz="1800" dirty="0"/>
          </a:p>
        </p:txBody>
      </p:sp>
      <p:sp>
        <p:nvSpPr>
          <p:cNvPr id="88" name="Title 1">
            <a:extLst>
              <a:ext uri="{FF2B5EF4-FFF2-40B4-BE49-F238E27FC236}">
                <a16:creationId xmlns:a16="http://schemas.microsoft.com/office/drawing/2014/main" id="{D5E29026-6EFA-7C8E-7416-501BB83014D1}"/>
              </a:ext>
            </a:extLst>
          </p:cNvPr>
          <p:cNvSpPr txBox="1">
            <a:spLocks/>
          </p:cNvSpPr>
          <p:nvPr/>
        </p:nvSpPr>
        <p:spPr>
          <a:xfrm>
            <a:off x="989075" y="812800"/>
            <a:ext cx="11690350" cy="43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US" sz="2000" dirty="0"/>
              <a:t>Public two-year college graduation rates in six years for exclusively part-time students</a:t>
            </a:r>
          </a:p>
        </p:txBody>
      </p:sp>
      <p:sp>
        <p:nvSpPr>
          <p:cNvPr id="14" name="TextBox 13">
            <a:extLst>
              <a:ext uri="{FF2B5EF4-FFF2-40B4-BE49-F238E27FC236}">
                <a16:creationId xmlns:a16="http://schemas.microsoft.com/office/drawing/2014/main" id="{F1438AC1-89C3-EB98-9B5D-FC9E5CCF907B}"/>
              </a:ext>
            </a:extLst>
          </p:cNvPr>
          <p:cNvSpPr txBox="1"/>
          <p:nvPr/>
        </p:nvSpPr>
        <p:spPr>
          <a:xfrm>
            <a:off x="264983" y="6495622"/>
            <a:ext cx="2852063" cy="215444"/>
          </a:xfrm>
          <a:prstGeom prst="rect">
            <a:avLst/>
          </a:prstGeom>
          <a:noFill/>
        </p:spPr>
        <p:txBody>
          <a:bodyPr wrap="none" rtlCol="0">
            <a:spAutoFit/>
          </a:bodyPr>
          <a:lstStyle/>
          <a:p>
            <a:r>
              <a:rPr lang="en-US" sz="800" dirty="0"/>
              <a:t>Source: </a:t>
            </a:r>
            <a:r>
              <a:rPr lang="en-US" sz="800" dirty="0">
                <a:hlinkClick r:id="rId16"/>
              </a:rPr>
              <a:t>https://nscresearchcenter.org/completing-college/</a:t>
            </a:r>
            <a:r>
              <a:rPr lang="en-US" sz="800" dirty="0"/>
              <a:t> </a:t>
            </a:r>
          </a:p>
        </p:txBody>
      </p:sp>
      <p:sp>
        <p:nvSpPr>
          <p:cNvPr id="15" name="Title 1">
            <a:extLst>
              <a:ext uri="{FF2B5EF4-FFF2-40B4-BE49-F238E27FC236}">
                <a16:creationId xmlns:a16="http://schemas.microsoft.com/office/drawing/2014/main" id="{187BF6B7-CA9F-85DE-D12E-13793998F128}"/>
              </a:ext>
            </a:extLst>
          </p:cNvPr>
          <p:cNvSpPr txBox="1">
            <a:spLocks/>
          </p:cNvSpPr>
          <p:nvPr/>
        </p:nvSpPr>
        <p:spPr>
          <a:xfrm>
            <a:off x="989075" y="-249237"/>
            <a:ext cx="11690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US" sz="3600" dirty="0"/>
              <a:t>We need better supports for part-time students</a:t>
            </a:r>
          </a:p>
        </p:txBody>
      </p:sp>
    </p:spTree>
    <p:extLst>
      <p:ext uri="{BB962C8B-B14F-4D97-AF65-F5344CB8AC3E}">
        <p14:creationId xmlns:p14="http://schemas.microsoft.com/office/powerpoint/2010/main" val="58018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6466C43-7EA0-C5C5-77E4-ECCBEC9E9B6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6" imgH="416" progId="TCLayout.ActiveDocument.1">
                  <p:embed/>
                </p:oleObj>
              </mc:Choice>
              <mc:Fallback>
                <p:oleObj name="think-cell Slide" r:id="rId28" imgW="416" imgH="416" progId="TCLayout.ActiveDocument.1">
                  <p:embed/>
                  <p:pic>
                    <p:nvPicPr>
                      <p:cNvPr id="4" name="Object 3" hidden="1">
                        <a:extLst>
                          <a:ext uri="{FF2B5EF4-FFF2-40B4-BE49-F238E27FC236}">
                            <a16:creationId xmlns:a16="http://schemas.microsoft.com/office/drawing/2014/main" id="{36466C43-7EA0-C5C5-77E4-ECCBEC9E9B62}"/>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1C8A1C3-BA00-1B8C-4266-9059DFF64CFB}"/>
              </a:ext>
            </a:extLst>
          </p:cNvPr>
          <p:cNvSpPr>
            <a:spLocks noGrp="1"/>
          </p:cNvSpPr>
          <p:nvPr>
            <p:ph type="title"/>
          </p:nvPr>
        </p:nvSpPr>
        <p:spPr>
          <a:xfrm>
            <a:off x="567559" y="29368"/>
            <a:ext cx="10786241" cy="1325563"/>
          </a:xfrm>
        </p:spPr>
        <p:txBody>
          <a:bodyPr vert="horz">
            <a:normAutofit fontScale="90000"/>
          </a:bodyPr>
          <a:lstStyle/>
          <a:p>
            <a:r>
              <a:rPr lang="en-US" sz="3000" dirty="0">
                <a:solidFill>
                  <a:schemeClr val="tx2">
                    <a:lumMod val="75000"/>
                  </a:schemeClr>
                </a:solidFill>
              </a:rPr>
              <a:t>Hitting an attainment goal is a function of both college-going behavior </a:t>
            </a:r>
            <a:r>
              <a:rPr lang="en-US" sz="3000" i="1" dirty="0">
                <a:solidFill>
                  <a:schemeClr val="tx2">
                    <a:lumMod val="75000"/>
                  </a:schemeClr>
                </a:solidFill>
              </a:rPr>
              <a:t>and </a:t>
            </a:r>
            <a:r>
              <a:rPr lang="en-US" sz="3000" dirty="0">
                <a:solidFill>
                  <a:schemeClr val="tx2">
                    <a:lumMod val="75000"/>
                  </a:schemeClr>
                </a:solidFill>
              </a:rPr>
              <a:t>college success, and since COVID-19 we are struggling on the former</a:t>
            </a:r>
          </a:p>
        </p:txBody>
      </p:sp>
      <p:graphicFrame>
        <p:nvGraphicFramePr>
          <p:cNvPr id="40" name="Chart 39">
            <a:extLst>
              <a:ext uri="{FF2B5EF4-FFF2-40B4-BE49-F238E27FC236}">
                <a16:creationId xmlns:a16="http://schemas.microsoft.com/office/drawing/2014/main" id="{77FE9436-9ACB-0878-24F8-117D025614D9}"/>
              </a:ext>
            </a:extLst>
          </p:cNvPr>
          <p:cNvGraphicFramePr/>
          <p:nvPr>
            <p:custDataLst>
              <p:tags r:id="rId2"/>
            </p:custDataLst>
          </p:nvPr>
        </p:nvGraphicFramePr>
        <p:xfrm>
          <a:off x="485775" y="2066925"/>
          <a:ext cx="7858125" cy="3887788"/>
        </p:xfrm>
        <a:graphic>
          <a:graphicData uri="http://schemas.openxmlformats.org/drawingml/2006/chart">
            <c:chart xmlns:c="http://schemas.openxmlformats.org/drawingml/2006/chart" xmlns:r="http://schemas.openxmlformats.org/officeDocument/2006/relationships" r:id="rId30"/>
          </a:graphicData>
        </a:graphic>
      </p:graphicFrame>
      <p:sp>
        <p:nvSpPr>
          <p:cNvPr id="34" name="Text Placeholder 2">
            <a:extLst>
              <a:ext uri="{FF2B5EF4-FFF2-40B4-BE49-F238E27FC236}">
                <a16:creationId xmlns:a16="http://schemas.microsoft.com/office/drawing/2014/main" id="{06132F93-F191-B15E-C720-EAF459AC2AFE}"/>
              </a:ext>
            </a:extLst>
          </p:cNvPr>
          <p:cNvSpPr>
            <a:spLocks noGrp="1"/>
          </p:cNvSpPr>
          <p:nvPr>
            <p:custDataLst>
              <p:tags r:id="rId3"/>
            </p:custDataLst>
          </p:nvPr>
        </p:nvSpPr>
        <p:spPr bwMode="auto">
          <a:xfrm>
            <a:off x="1454150" y="1898650"/>
            <a:ext cx="7921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DD5D40-0B5A-463A-8ED9-4FF5F08E2F6B}" type="datetime'''P''u''''''''bl''''i''''c'''' ''''4''''''y''''''''''r'">
              <a:rPr lang="en-US" altLang="en-US" sz="1400" smtClean="0"/>
              <a:pPr/>
              <a:t>Public 4yr</a:t>
            </a:fld>
            <a:endParaRPr lang="en-US" sz="1400" dirty="0"/>
          </a:p>
        </p:txBody>
      </p:sp>
      <p:sp>
        <p:nvSpPr>
          <p:cNvPr id="46" name="Text Placeholder 2">
            <a:extLst>
              <a:ext uri="{FF2B5EF4-FFF2-40B4-BE49-F238E27FC236}">
                <a16:creationId xmlns:a16="http://schemas.microsoft.com/office/drawing/2014/main" id="{A86A04E1-88C1-4E4D-C65F-D03F2347F4A0}"/>
              </a:ext>
            </a:extLst>
          </p:cNvPr>
          <p:cNvSpPr>
            <a:spLocks noGrp="1"/>
          </p:cNvSpPr>
          <p:nvPr>
            <p:custDataLst>
              <p:tags r:id="rId4"/>
            </p:custDataLst>
          </p:nvPr>
        </p:nvSpPr>
        <p:spPr bwMode="auto">
          <a:xfrm>
            <a:off x="4019550" y="1898650"/>
            <a:ext cx="7921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B26F02-CB7E-47AF-9E5F-1E6E060D36F8}" type="datetime'''''''''''''''''Pub''l''''''''''''''''''''i''c'''' ''2y''r'">
              <a:rPr lang="en-US" altLang="en-US" sz="1400" smtClean="0"/>
              <a:pPr/>
              <a:t>Public 2yr</a:t>
            </a:fld>
            <a:endParaRPr lang="en-US" sz="1400" dirty="0"/>
          </a:p>
        </p:txBody>
      </p:sp>
      <p:sp>
        <p:nvSpPr>
          <p:cNvPr id="167" name="Text Placeholder 2">
            <a:extLst>
              <a:ext uri="{FF2B5EF4-FFF2-40B4-BE49-F238E27FC236}">
                <a16:creationId xmlns:a16="http://schemas.microsoft.com/office/drawing/2014/main" id="{7E7F7863-6C03-9DF8-A3EA-F38914489266}"/>
              </a:ext>
            </a:extLst>
          </p:cNvPr>
          <p:cNvSpPr>
            <a:spLocks noGrp="1"/>
          </p:cNvSpPr>
          <p:nvPr>
            <p:custDataLst>
              <p:tags r:id="rId5"/>
            </p:custDataLst>
          </p:nvPr>
        </p:nvSpPr>
        <p:spPr bwMode="auto">
          <a:xfrm>
            <a:off x="5986463" y="1706563"/>
            <a:ext cx="1985963"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dirty="0"/>
              <a:t>                                         </a:t>
            </a:r>
            <a:fld id="{D07FE5F4-9E50-4BCD-BF9C-2A228A88AC86}" type="datetime'Less ''''''Sel''''ect''''i''v''e'' P''''''ub''lic'' 4''yr'''">
              <a:rPr lang="en-US" altLang="en-US" sz="1400" smtClean="0"/>
              <a:pPr/>
              <a:t>Less Selective Public 4yr</a:t>
            </a:fld>
            <a:endParaRPr lang="en-US" sz="1400" dirty="0"/>
          </a:p>
        </p:txBody>
      </p:sp>
      <p:sp useBgFill="1">
        <p:nvSpPr>
          <p:cNvPr id="197" name="Text Placeholder 2">
            <a:extLst>
              <a:ext uri="{FF2B5EF4-FFF2-40B4-BE49-F238E27FC236}">
                <a16:creationId xmlns:a16="http://schemas.microsoft.com/office/drawing/2014/main" id="{DB607237-AFF0-C729-CD64-7D2E95D4F2E3}"/>
              </a:ext>
            </a:extLst>
          </p:cNvPr>
          <p:cNvSpPr>
            <a:spLocks noGrp="1"/>
          </p:cNvSpPr>
          <p:nvPr>
            <p:custDataLst>
              <p:tags r:id="rId6"/>
            </p:custDataLst>
          </p:nvPr>
        </p:nvSpPr>
        <p:spPr bwMode="gray">
          <a:xfrm>
            <a:off x="1027113" y="2693988"/>
            <a:ext cx="514350" cy="192088"/>
          </a:xfrm>
          <a:prstGeom prst="rect">
            <a:avLst/>
          </a:prstGeom>
          <a:ln>
            <a:noFill/>
          </a:ln>
          <a:effectLst/>
        </p:spPr>
        <p:txBody>
          <a:bodyPr vert="horz" wrap="none" lIns="25400" tIns="0" rIns="25400" bIns="0" numCol="1" spcCol="0" rtlCol="0" anchor="t"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EF34CAE-6735-43D7-83D4-A66EA992D5C5}" type="datetime'''-''''''2''''''''.''''7''%'''''''''''''''">
              <a:rPr lang="en-US" altLang="en-US" sz="1400" smtClean="0">
                <a:effectLst/>
              </a:rPr>
              <a:pPr marL="0" indent="0" algn="ctr">
                <a:spcBef>
                  <a:spcPct val="0"/>
                </a:spcBef>
                <a:spcAft>
                  <a:spcPct val="0"/>
                </a:spcAft>
                <a:buNone/>
              </a:pPr>
              <a:t>-2.7%</a:t>
            </a:fld>
            <a:endParaRPr lang="en-US" sz="1400" dirty="0"/>
          </a:p>
        </p:txBody>
      </p:sp>
      <p:sp useBgFill="1">
        <p:nvSpPr>
          <p:cNvPr id="180" name="Text Placeholder 2">
            <a:extLst>
              <a:ext uri="{FF2B5EF4-FFF2-40B4-BE49-F238E27FC236}">
                <a16:creationId xmlns:a16="http://schemas.microsoft.com/office/drawing/2014/main" id="{3E4C5AB9-3656-C826-6B0F-DF2C6C690EE1}"/>
              </a:ext>
            </a:extLst>
          </p:cNvPr>
          <p:cNvSpPr>
            <a:spLocks noGrp="1"/>
          </p:cNvSpPr>
          <p:nvPr>
            <p:custDataLst>
              <p:tags r:id="rId7"/>
            </p:custDataLst>
          </p:nvPr>
        </p:nvSpPr>
        <p:spPr bwMode="gray">
          <a:xfrm>
            <a:off x="4673600" y="4503738"/>
            <a:ext cx="612775" cy="192088"/>
          </a:xfrm>
          <a:prstGeom prst="rect">
            <a:avLst/>
          </a:prstGeom>
          <a:ln>
            <a:noFill/>
          </a:ln>
          <a:effectLst/>
        </p:spPr>
        <p:txBody>
          <a:bodyPr vert="horz" wrap="none" lIns="25400" tIns="0" rIns="25400" bIns="0" numCol="1" spcCol="0" rtlCol="0" anchor="t"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79A746-EB88-4B03-AE38-70712AD12256}" type="datetime'''''''''''-''''''12''.''''''''1''''%'''''''''''''">
              <a:rPr lang="en-US" altLang="en-US" sz="1400" smtClean="0">
                <a:effectLst/>
              </a:rPr>
              <a:pPr marL="0" indent="0" algn="ctr">
                <a:spcBef>
                  <a:spcPct val="0"/>
                </a:spcBef>
                <a:spcAft>
                  <a:spcPct val="0"/>
                </a:spcAft>
                <a:buNone/>
              </a:pPr>
              <a:t>-12.1%</a:t>
            </a:fld>
            <a:endParaRPr lang="en-US" sz="1400" dirty="0"/>
          </a:p>
        </p:txBody>
      </p:sp>
      <p:sp>
        <p:nvSpPr>
          <p:cNvPr id="38" name="Rectangle 37">
            <a:extLst>
              <a:ext uri="{FF2B5EF4-FFF2-40B4-BE49-F238E27FC236}">
                <a16:creationId xmlns:a16="http://schemas.microsoft.com/office/drawing/2014/main" id="{4B4F30E9-8DD5-47CC-A134-563FE5EF1176}"/>
              </a:ext>
            </a:extLst>
          </p:cNvPr>
          <p:cNvSpPr/>
          <p:nvPr>
            <p:custDataLst>
              <p:tags r:id="rId8"/>
            </p:custDataLst>
          </p:nvPr>
        </p:nvSpPr>
        <p:spPr bwMode="auto">
          <a:xfrm>
            <a:off x="639763" y="6165850"/>
            <a:ext cx="250825" cy="187325"/>
          </a:xfrm>
          <a:prstGeom prst="rect">
            <a:avLst/>
          </a:prstGeom>
          <a:pattFill prst="pct10">
            <a:fgClr>
              <a:schemeClr val="tx1"/>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102C8C1-64F5-B84B-C655-91F456DCBD14}"/>
              </a:ext>
            </a:extLst>
          </p:cNvPr>
          <p:cNvSpPr/>
          <p:nvPr>
            <p:custDataLst>
              <p:tags r:id="rId9"/>
            </p:custDataLst>
          </p:nvPr>
        </p:nvSpPr>
        <p:spPr bwMode="auto">
          <a:xfrm>
            <a:off x="1392238" y="6165850"/>
            <a:ext cx="250825" cy="18732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CB5556EE-E1E7-D23F-5753-20EA74FD21B3}"/>
              </a:ext>
            </a:extLst>
          </p:cNvPr>
          <p:cNvSpPr/>
          <p:nvPr>
            <p:custDataLst>
              <p:tags r:id="rId10"/>
            </p:custDataLst>
          </p:nvPr>
        </p:nvSpPr>
        <p:spPr bwMode="auto">
          <a:xfrm>
            <a:off x="2247900" y="6165850"/>
            <a:ext cx="250825" cy="187325"/>
          </a:xfrm>
          <a:prstGeom prst="rect">
            <a:avLst/>
          </a:prstGeom>
          <a:solidFill>
            <a:srgbClr val="C30C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06074740-56C9-E63A-8E6E-325C12CFE8DB}"/>
              </a:ext>
            </a:extLst>
          </p:cNvPr>
          <p:cNvSpPr/>
          <p:nvPr>
            <p:custDataLst>
              <p:tags r:id="rId11"/>
            </p:custDataLst>
          </p:nvPr>
        </p:nvSpPr>
        <p:spPr bwMode="auto">
          <a:xfrm>
            <a:off x="3103563" y="6165850"/>
            <a:ext cx="250825" cy="187325"/>
          </a:xfrm>
          <a:prstGeom prst="rect">
            <a:avLst/>
          </a:prstGeom>
          <a:solidFill>
            <a:srgbClr val="00777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E89CC7C6-34EA-A529-B8C6-D3277D5CE5AD}"/>
              </a:ext>
            </a:extLst>
          </p:cNvPr>
          <p:cNvSpPr/>
          <p:nvPr>
            <p:custDataLst>
              <p:tags r:id="rId12"/>
            </p:custDataLst>
          </p:nvPr>
        </p:nvSpPr>
        <p:spPr bwMode="auto">
          <a:xfrm>
            <a:off x="3959225" y="6165850"/>
            <a:ext cx="250825" cy="187325"/>
          </a:xfrm>
          <a:prstGeom prst="rect">
            <a:avLst/>
          </a:prstGeom>
          <a:solidFill>
            <a:srgbClr val="4C6C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E815A59E-035A-941F-110E-3504C3C99735}"/>
              </a:ext>
            </a:extLst>
          </p:cNvPr>
          <p:cNvSpPr/>
          <p:nvPr>
            <p:custDataLst>
              <p:tags r:id="rId13"/>
            </p:custDataLst>
          </p:nvPr>
        </p:nvSpPr>
        <p:spPr bwMode="auto">
          <a:xfrm>
            <a:off x="4711700" y="6165850"/>
            <a:ext cx="250825" cy="187325"/>
          </a:xfrm>
          <a:prstGeom prst="rect">
            <a:avLst/>
          </a:prstGeom>
          <a:pattFill prst="pct50">
            <a:fgClr>
              <a:schemeClr val="tx1"/>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
            <a:extLst>
              <a:ext uri="{FF2B5EF4-FFF2-40B4-BE49-F238E27FC236}">
                <a16:creationId xmlns:a16="http://schemas.microsoft.com/office/drawing/2014/main" id="{842D8AF5-EFF9-44A7-4132-9EADF8DED8BA}"/>
              </a:ext>
            </a:extLst>
          </p:cNvPr>
          <p:cNvSpPr>
            <a:spLocks noGrp="1"/>
          </p:cNvSpPr>
          <p:nvPr>
            <p:custDataLst>
              <p:tags r:id="rId14"/>
            </p:custDataLst>
          </p:nvPr>
        </p:nvSpPr>
        <p:spPr bwMode="auto">
          <a:xfrm>
            <a:off x="941388" y="6176963"/>
            <a:ext cx="3492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A778B3B-D126-4068-8EBD-D4F035F57C23}" type="datetime'''''''''''''&lt;'''''''''''' ''1''''8'''''''''''''">
              <a:rPr lang="en-US" altLang="en-US" sz="1400" smtClean="0"/>
              <a:pPr/>
              <a:t>&lt; 18</a:t>
            </a:fld>
            <a:endParaRPr lang="en-US" sz="1400" dirty="0"/>
          </a:p>
        </p:txBody>
      </p:sp>
      <p:sp>
        <p:nvSpPr>
          <p:cNvPr id="57" name="Text Placeholder 2">
            <a:extLst>
              <a:ext uri="{FF2B5EF4-FFF2-40B4-BE49-F238E27FC236}">
                <a16:creationId xmlns:a16="http://schemas.microsoft.com/office/drawing/2014/main" id="{20B24505-5C66-F7D1-5E43-DCFEBE659214}"/>
              </a:ext>
            </a:extLst>
          </p:cNvPr>
          <p:cNvSpPr>
            <a:spLocks noGrp="1"/>
          </p:cNvSpPr>
          <p:nvPr>
            <p:custDataLst>
              <p:tags r:id="rId15"/>
            </p:custDataLst>
          </p:nvPr>
        </p:nvSpPr>
        <p:spPr bwMode="auto">
          <a:xfrm>
            <a:off x="2549525" y="6176963"/>
            <a:ext cx="4524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DE21062-6B33-4931-9AB8-2AE26D6ECC22}" type="datetime'''''''2''''''''1''''''''''''''''''-''''''''''''''2''4'''''''''">
              <a:rPr lang="en-US" altLang="en-US" sz="1400" smtClean="0"/>
              <a:pPr/>
              <a:t>21-24</a:t>
            </a:fld>
            <a:endParaRPr lang="en-US" sz="1400" dirty="0"/>
          </a:p>
        </p:txBody>
      </p:sp>
      <p:sp>
        <p:nvSpPr>
          <p:cNvPr id="53" name="Text Placeholder 2">
            <a:extLst>
              <a:ext uri="{FF2B5EF4-FFF2-40B4-BE49-F238E27FC236}">
                <a16:creationId xmlns:a16="http://schemas.microsoft.com/office/drawing/2014/main" id="{9CD9D74A-5E7D-5DA6-C8E9-981D5790CDB9}"/>
              </a:ext>
            </a:extLst>
          </p:cNvPr>
          <p:cNvSpPr>
            <a:spLocks noGrp="1"/>
          </p:cNvSpPr>
          <p:nvPr>
            <p:custDataLst>
              <p:tags r:id="rId16"/>
            </p:custDataLst>
          </p:nvPr>
        </p:nvSpPr>
        <p:spPr bwMode="auto">
          <a:xfrm>
            <a:off x="1693863" y="6176963"/>
            <a:ext cx="4524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8F15BEE-2F71-4A4E-A4A4-E38839247ACA}" type="datetime'''''''''''''''''''''''''1''''8''''-''''''''''2''''''0'''''''">
              <a:rPr lang="en-US" altLang="en-US" sz="1400" smtClean="0"/>
              <a:pPr/>
              <a:t>18-20</a:t>
            </a:fld>
            <a:endParaRPr lang="en-US" sz="1400" dirty="0"/>
          </a:p>
        </p:txBody>
      </p:sp>
      <p:sp>
        <p:nvSpPr>
          <p:cNvPr id="61" name="Text Placeholder 2">
            <a:extLst>
              <a:ext uri="{FF2B5EF4-FFF2-40B4-BE49-F238E27FC236}">
                <a16:creationId xmlns:a16="http://schemas.microsoft.com/office/drawing/2014/main" id="{C332631C-E77B-BB70-C2D2-9CFDB398C1E8}"/>
              </a:ext>
            </a:extLst>
          </p:cNvPr>
          <p:cNvSpPr>
            <a:spLocks noGrp="1"/>
          </p:cNvSpPr>
          <p:nvPr>
            <p:custDataLst>
              <p:tags r:id="rId17"/>
            </p:custDataLst>
          </p:nvPr>
        </p:nvSpPr>
        <p:spPr bwMode="auto">
          <a:xfrm>
            <a:off x="3405188" y="6176963"/>
            <a:ext cx="4524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2FD0017-D61D-431F-9763-A4720C40DA9F}" type="datetime'2''''''''5''''''''''''''-''''2''''''9'''''''''''''''''''''''">
              <a:rPr lang="en-US" altLang="en-US" sz="1400" smtClean="0"/>
              <a:pPr/>
              <a:t>25-29</a:t>
            </a:fld>
            <a:endParaRPr lang="en-US" sz="1400" dirty="0"/>
          </a:p>
        </p:txBody>
      </p:sp>
      <p:sp>
        <p:nvSpPr>
          <p:cNvPr id="65" name="Text Placeholder 2">
            <a:extLst>
              <a:ext uri="{FF2B5EF4-FFF2-40B4-BE49-F238E27FC236}">
                <a16:creationId xmlns:a16="http://schemas.microsoft.com/office/drawing/2014/main" id="{388124D9-B884-AF42-BC4C-BA6BB805AF2C}"/>
              </a:ext>
            </a:extLst>
          </p:cNvPr>
          <p:cNvSpPr>
            <a:spLocks noGrp="1"/>
          </p:cNvSpPr>
          <p:nvPr>
            <p:custDataLst>
              <p:tags r:id="rId18"/>
            </p:custDataLst>
          </p:nvPr>
        </p:nvSpPr>
        <p:spPr bwMode="auto">
          <a:xfrm>
            <a:off x="4260850" y="6176963"/>
            <a:ext cx="3492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7D8EA4B-92F1-4077-B8A4-3CB0309434C2}" type="datetime'&gt;'''''''''''''' ''''''''29'''''''''''''''''''''''''''''''''''">
              <a:rPr lang="en-US" altLang="en-US" sz="1400" smtClean="0"/>
              <a:pPr/>
              <a:t>&gt; 29</a:t>
            </a:fld>
            <a:endParaRPr lang="en-US" sz="1400" dirty="0"/>
          </a:p>
        </p:txBody>
      </p:sp>
      <p:sp>
        <p:nvSpPr>
          <p:cNvPr id="88" name="Text Placeholder 2">
            <a:extLst>
              <a:ext uri="{FF2B5EF4-FFF2-40B4-BE49-F238E27FC236}">
                <a16:creationId xmlns:a16="http://schemas.microsoft.com/office/drawing/2014/main" id="{E8243BC1-DCCF-5C2F-E9F5-895DD380ED1F}"/>
              </a:ext>
            </a:extLst>
          </p:cNvPr>
          <p:cNvSpPr>
            <a:spLocks noGrp="1"/>
          </p:cNvSpPr>
          <p:nvPr>
            <p:custDataLst>
              <p:tags r:id="rId19"/>
            </p:custDataLst>
          </p:nvPr>
        </p:nvSpPr>
        <p:spPr bwMode="auto">
          <a:xfrm>
            <a:off x="5013325" y="617696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43A141E-A17E-43A1-916A-59CBE4D795C0}" type="datetime'T''o''''''''''''''''''''t''''''''''''''''''''a''''''l'''''">
              <a:rPr lang="en-US" altLang="en-US" sz="1400" smtClean="0"/>
              <a:pPr/>
              <a:t>Total</a:t>
            </a:fld>
            <a:endParaRPr lang="en-US" sz="1400" dirty="0"/>
          </a:p>
        </p:txBody>
      </p:sp>
      <p:graphicFrame>
        <p:nvGraphicFramePr>
          <p:cNvPr id="41" name="Chart 40">
            <a:extLst>
              <a:ext uri="{FF2B5EF4-FFF2-40B4-BE49-F238E27FC236}">
                <a16:creationId xmlns:a16="http://schemas.microsoft.com/office/drawing/2014/main" id="{DD728DA8-A136-CD90-2D36-2F9CBDCB8887}"/>
              </a:ext>
            </a:extLst>
          </p:cNvPr>
          <p:cNvGraphicFramePr/>
          <p:nvPr>
            <p:custDataLst>
              <p:tags r:id="rId20"/>
            </p:custDataLst>
          </p:nvPr>
        </p:nvGraphicFramePr>
        <p:xfrm>
          <a:off x="8545513" y="2066925"/>
          <a:ext cx="3548062" cy="3811588"/>
        </p:xfrm>
        <a:graphic>
          <a:graphicData uri="http://schemas.openxmlformats.org/drawingml/2006/chart">
            <c:chart xmlns:c="http://schemas.openxmlformats.org/drawingml/2006/chart" xmlns:r="http://schemas.openxmlformats.org/officeDocument/2006/relationships" r:id="rId31"/>
          </a:graphicData>
        </a:graphic>
      </p:graphicFrame>
      <p:sp>
        <p:nvSpPr>
          <p:cNvPr id="189" name="Text Placeholder 2">
            <a:extLst>
              <a:ext uri="{FF2B5EF4-FFF2-40B4-BE49-F238E27FC236}">
                <a16:creationId xmlns:a16="http://schemas.microsoft.com/office/drawing/2014/main" id="{21F9A8C1-E0B3-01C2-896B-6E02C83E120C}"/>
              </a:ext>
            </a:extLst>
          </p:cNvPr>
          <p:cNvSpPr>
            <a:spLocks noGrp="1"/>
          </p:cNvSpPr>
          <p:nvPr>
            <p:custDataLst>
              <p:tags r:id="rId21"/>
            </p:custDataLst>
          </p:nvPr>
        </p:nvSpPr>
        <p:spPr bwMode="auto">
          <a:xfrm>
            <a:off x="9251950" y="1898650"/>
            <a:ext cx="7921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436DF7D-D049-4930-B871-33E319F426D7}" type="datetime'''''Pu''''''''''''''''b''l''''''''''''i''c'''''''' 4y''''r'">
              <a:rPr lang="en-US" altLang="en-US" sz="1400" smtClean="0"/>
              <a:pPr/>
              <a:t>Public 4yr</a:t>
            </a:fld>
            <a:endParaRPr lang="en-US" sz="1400" dirty="0"/>
          </a:p>
        </p:txBody>
      </p:sp>
      <p:sp>
        <p:nvSpPr>
          <p:cNvPr id="188" name="Text Placeholder 2">
            <a:extLst>
              <a:ext uri="{FF2B5EF4-FFF2-40B4-BE49-F238E27FC236}">
                <a16:creationId xmlns:a16="http://schemas.microsoft.com/office/drawing/2014/main" id="{82CFA9A9-69E8-F021-7F4A-147DFFB57F33}"/>
              </a:ext>
            </a:extLst>
          </p:cNvPr>
          <p:cNvSpPr>
            <a:spLocks noGrp="1"/>
          </p:cNvSpPr>
          <p:nvPr>
            <p:custDataLst>
              <p:tags r:id="rId22"/>
            </p:custDataLst>
          </p:nvPr>
        </p:nvSpPr>
        <p:spPr bwMode="auto">
          <a:xfrm>
            <a:off x="10594975" y="1898650"/>
            <a:ext cx="7921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b"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4CBD374-4559-4712-BD41-81AE1FEFC8BC}" type="datetime'P''''u''''b''l''''''''i''''''c'''' ''2''''y''''r'">
              <a:rPr lang="en-US" altLang="en-US" sz="1400" smtClean="0"/>
              <a:pPr/>
              <a:t>Public 2yr</a:t>
            </a:fld>
            <a:endParaRPr lang="en-US" sz="1400" dirty="0"/>
          </a:p>
        </p:txBody>
      </p:sp>
      <p:sp>
        <p:nvSpPr>
          <p:cNvPr id="190" name="Rectangle 189">
            <a:extLst>
              <a:ext uri="{FF2B5EF4-FFF2-40B4-BE49-F238E27FC236}">
                <a16:creationId xmlns:a16="http://schemas.microsoft.com/office/drawing/2014/main" id="{BD56C22D-A06C-D9EC-0B80-B3E661D1D005}"/>
              </a:ext>
            </a:extLst>
          </p:cNvPr>
          <p:cNvSpPr/>
          <p:nvPr>
            <p:custDataLst>
              <p:tags r:id="rId23"/>
            </p:custDataLst>
          </p:nvPr>
        </p:nvSpPr>
        <p:spPr bwMode="auto">
          <a:xfrm>
            <a:off x="9666288" y="6040438"/>
            <a:ext cx="250825" cy="187325"/>
          </a:xfrm>
          <a:prstGeom prst="rect">
            <a:avLst/>
          </a:prstGeom>
          <a:solidFill>
            <a:srgbClr val="364D6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Rectangle 190">
            <a:extLst>
              <a:ext uri="{FF2B5EF4-FFF2-40B4-BE49-F238E27FC236}">
                <a16:creationId xmlns:a16="http://schemas.microsoft.com/office/drawing/2014/main" id="{D27361BA-9657-786C-5794-EA2A27E40F90}"/>
              </a:ext>
            </a:extLst>
          </p:cNvPr>
          <p:cNvSpPr/>
          <p:nvPr>
            <p:custDataLst>
              <p:tags r:id="rId24"/>
            </p:custDataLst>
          </p:nvPr>
        </p:nvSpPr>
        <p:spPr bwMode="auto">
          <a:xfrm>
            <a:off x="10748963" y="6040438"/>
            <a:ext cx="250825" cy="187325"/>
          </a:xfrm>
          <a:prstGeom prst="rect">
            <a:avLst/>
          </a:prstGeom>
          <a:solidFill>
            <a:srgbClr val="C30C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ext Placeholder 2">
            <a:extLst>
              <a:ext uri="{FF2B5EF4-FFF2-40B4-BE49-F238E27FC236}">
                <a16:creationId xmlns:a16="http://schemas.microsoft.com/office/drawing/2014/main" id="{45800CD4-448E-B65F-2B98-DEEA02A14CD0}"/>
              </a:ext>
            </a:extLst>
          </p:cNvPr>
          <p:cNvSpPr>
            <a:spLocks noGrp="1"/>
          </p:cNvSpPr>
          <p:nvPr>
            <p:custDataLst>
              <p:tags r:id="rId25"/>
            </p:custDataLst>
          </p:nvPr>
        </p:nvSpPr>
        <p:spPr bwMode="auto">
          <a:xfrm>
            <a:off x="9967913" y="6051550"/>
            <a:ext cx="6794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FE53AEF-BE78-4D80-B7E8-829D2FD59B2B}" type="datetime'''''''''Fu''''''''''''''''''''l''l-t''''i''''''''''''''''m''e'">
              <a:rPr lang="en-US" altLang="en-US" sz="1400" smtClean="0"/>
              <a:pPr/>
              <a:t>Full-time</a:t>
            </a:fld>
            <a:endParaRPr lang="en-US" sz="1400" dirty="0"/>
          </a:p>
        </p:txBody>
      </p:sp>
      <p:sp>
        <p:nvSpPr>
          <p:cNvPr id="193" name="Text Placeholder 2">
            <a:extLst>
              <a:ext uri="{FF2B5EF4-FFF2-40B4-BE49-F238E27FC236}">
                <a16:creationId xmlns:a16="http://schemas.microsoft.com/office/drawing/2014/main" id="{6BFA4935-7E80-DEC1-EFE7-1E15E06B52F3}"/>
              </a:ext>
            </a:extLst>
          </p:cNvPr>
          <p:cNvSpPr>
            <a:spLocks noGrp="1"/>
          </p:cNvSpPr>
          <p:nvPr>
            <p:custDataLst>
              <p:tags r:id="rId26"/>
            </p:custDataLst>
          </p:nvPr>
        </p:nvSpPr>
        <p:spPr bwMode="auto">
          <a:xfrm>
            <a:off x="11050588" y="6051550"/>
            <a:ext cx="7191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Clr>
                <a:schemeClr val="accent3"/>
              </a:buClr>
              <a:buSzPct val="80000"/>
              <a:buFont typeface="Courier New" panose="02070309020205020404" pitchFamily="49" charset="0"/>
              <a:buChar char="o"/>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20CD9FE-6FEF-4717-BF54-DA43961E1E5D}" type="datetime'''''''''''''Pa''''rt''-t''''''i''''''''''''''''m''e'''''">
              <a:rPr lang="en-US" altLang="en-US" sz="1400" smtClean="0"/>
              <a:pPr/>
              <a:t>Part-time</a:t>
            </a:fld>
            <a:endParaRPr lang="en-US" sz="1400" dirty="0"/>
          </a:p>
        </p:txBody>
      </p:sp>
      <p:cxnSp>
        <p:nvCxnSpPr>
          <p:cNvPr id="202" name="Straight Connector 201">
            <a:extLst>
              <a:ext uri="{FF2B5EF4-FFF2-40B4-BE49-F238E27FC236}">
                <a16:creationId xmlns:a16="http://schemas.microsoft.com/office/drawing/2014/main" id="{F8402F71-93E1-F3C9-DC7A-211B354B2414}"/>
              </a:ext>
            </a:extLst>
          </p:cNvPr>
          <p:cNvCxnSpPr/>
          <p:nvPr/>
        </p:nvCxnSpPr>
        <p:spPr>
          <a:xfrm>
            <a:off x="8545513" y="1324303"/>
            <a:ext cx="0" cy="5044748"/>
          </a:xfrm>
          <a:prstGeom prst="line">
            <a:avLst/>
          </a:prstGeom>
          <a:ln w="38100">
            <a:solidFill>
              <a:srgbClr val="0033CC"/>
            </a:solidFill>
            <a:prstDash val="dash"/>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99004BAC-C28E-4902-88A3-02AC000EF0DB}"/>
              </a:ext>
            </a:extLst>
          </p:cNvPr>
          <p:cNvSpPr txBox="1"/>
          <p:nvPr/>
        </p:nvSpPr>
        <p:spPr>
          <a:xfrm>
            <a:off x="264983" y="6495622"/>
            <a:ext cx="2645276" cy="215444"/>
          </a:xfrm>
          <a:prstGeom prst="rect">
            <a:avLst/>
          </a:prstGeom>
          <a:noFill/>
        </p:spPr>
        <p:txBody>
          <a:bodyPr wrap="none" rtlCol="0">
            <a:spAutoFit/>
          </a:bodyPr>
          <a:lstStyle/>
          <a:p>
            <a:r>
              <a:rPr lang="en-US" sz="800" dirty="0"/>
              <a:t>Source: </a:t>
            </a:r>
            <a:r>
              <a:rPr lang="en-US" sz="800" dirty="0">
                <a:hlinkClick r:id="rId32"/>
              </a:rPr>
              <a:t>https://nscresearchcenter.org/stay-informed/</a:t>
            </a:r>
            <a:r>
              <a:rPr lang="en-US" sz="800" dirty="0"/>
              <a:t>  </a:t>
            </a:r>
          </a:p>
        </p:txBody>
      </p:sp>
      <p:sp>
        <p:nvSpPr>
          <p:cNvPr id="36" name="TextBox 35">
            <a:extLst>
              <a:ext uri="{FF2B5EF4-FFF2-40B4-BE49-F238E27FC236}">
                <a16:creationId xmlns:a16="http://schemas.microsoft.com/office/drawing/2014/main" id="{5C7C125D-FEB2-6D19-0FFB-6D26A978AA6A}"/>
              </a:ext>
            </a:extLst>
          </p:cNvPr>
          <p:cNvSpPr txBox="1"/>
          <p:nvPr/>
        </p:nvSpPr>
        <p:spPr>
          <a:xfrm>
            <a:off x="2338484" y="1374978"/>
            <a:ext cx="4543231" cy="323165"/>
          </a:xfrm>
          <a:prstGeom prst="rect">
            <a:avLst/>
          </a:prstGeom>
          <a:noFill/>
        </p:spPr>
        <p:txBody>
          <a:bodyPr wrap="none" rtlCol="0">
            <a:spAutoFit/>
          </a:bodyPr>
          <a:lstStyle/>
          <a:p>
            <a:r>
              <a:rPr lang="en-US" sz="1500" b="1" dirty="0">
                <a:solidFill>
                  <a:schemeClr val="tx2">
                    <a:lumMod val="75000"/>
                  </a:schemeClr>
                </a:solidFill>
              </a:rPr>
              <a:t>Undergraduate enrollment, Fall 2019 – Fall 2021</a:t>
            </a:r>
          </a:p>
        </p:txBody>
      </p:sp>
    </p:spTree>
    <p:extLst>
      <p:ext uri="{BB962C8B-B14F-4D97-AF65-F5344CB8AC3E}">
        <p14:creationId xmlns:p14="http://schemas.microsoft.com/office/powerpoint/2010/main" val="3989658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C68550-2D06-706B-F2CC-6B7256EE9C4E}"/>
              </a:ext>
            </a:extLst>
          </p:cNvPr>
          <p:cNvGraphicFramePr>
            <a:graphicFrameLocks noChangeAspect="1"/>
          </p:cNvGraphicFramePr>
          <p:nvPr>
            <p:custDataLst>
              <p:tags r:id="rId1"/>
            </p:custDataLst>
            <p:extLst>
              <p:ext uri="{D42A27DB-BD31-4B8C-83A1-F6EECF244321}">
                <p14:modId xmlns:p14="http://schemas.microsoft.com/office/powerpoint/2010/main" val="1997470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0D855D-5D28-933F-A513-29C14AF2069A}"/>
              </a:ext>
            </a:extLst>
          </p:cNvPr>
          <p:cNvSpPr>
            <a:spLocks noGrp="1"/>
          </p:cNvSpPr>
          <p:nvPr>
            <p:ph type="title"/>
          </p:nvPr>
        </p:nvSpPr>
        <p:spPr/>
        <p:txBody>
          <a:bodyPr vert="horz"/>
          <a:lstStyle/>
          <a:p>
            <a:r>
              <a:rPr lang="en-US" dirty="0">
                <a:solidFill>
                  <a:schemeClr val="tx2">
                    <a:lumMod val="75000"/>
                  </a:schemeClr>
                </a:solidFill>
              </a:rPr>
              <a:t>OVERVIEW</a:t>
            </a:r>
          </a:p>
        </p:txBody>
      </p:sp>
      <p:graphicFrame>
        <p:nvGraphicFramePr>
          <p:cNvPr id="3" name="Table 3">
            <a:extLst>
              <a:ext uri="{FF2B5EF4-FFF2-40B4-BE49-F238E27FC236}">
                <a16:creationId xmlns:a16="http://schemas.microsoft.com/office/drawing/2014/main" id="{5FEDBCCE-645A-86FD-CEDC-4E9C13A54D3D}"/>
              </a:ext>
            </a:extLst>
          </p:cNvPr>
          <p:cNvGraphicFramePr>
            <a:graphicFrameLocks noGrp="1"/>
          </p:cNvGraphicFramePr>
          <p:nvPr>
            <p:extLst>
              <p:ext uri="{D42A27DB-BD31-4B8C-83A1-F6EECF244321}">
                <p14:modId xmlns:p14="http://schemas.microsoft.com/office/powerpoint/2010/main" val="2170673932"/>
              </p:ext>
            </p:extLst>
          </p:nvPr>
        </p:nvGraphicFramePr>
        <p:xfrm>
          <a:off x="630621" y="1920064"/>
          <a:ext cx="11561379" cy="4297680"/>
        </p:xfrm>
        <a:graphic>
          <a:graphicData uri="http://schemas.openxmlformats.org/drawingml/2006/table">
            <a:tbl>
              <a:tblPr firstRow="1" bandRow="1">
                <a:tableStyleId>{5940675A-B579-460E-94D1-54222C63F5DA}</a:tableStyleId>
              </a:tblPr>
              <a:tblGrid>
                <a:gridCol w="11561379">
                  <a:extLst>
                    <a:ext uri="{9D8B030D-6E8A-4147-A177-3AD203B41FA5}">
                      <a16:colId xmlns:a16="http://schemas.microsoft.com/office/drawing/2014/main" val="1193200914"/>
                    </a:ext>
                  </a:extLst>
                </a:gridCol>
              </a:tblGrid>
              <a:tr h="370840">
                <a:tc>
                  <a:txBody>
                    <a:bodyPr/>
                    <a:lstStyle/>
                    <a:p>
                      <a:r>
                        <a:rPr lang="en-US" sz="3600" dirty="0"/>
                        <a:t>Introduction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705184811"/>
                  </a:ext>
                </a:extLst>
              </a:tr>
              <a:tr h="370840">
                <a:tc>
                  <a:txBody>
                    <a:bodyPr/>
                    <a:lstStyle/>
                    <a:p>
                      <a:r>
                        <a:rPr lang="en-US" sz="3600" dirty="0"/>
                        <a:t>Measure What Matters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657477486"/>
                  </a:ext>
                </a:extLst>
              </a:tr>
              <a:tr h="370840">
                <a:tc>
                  <a:txBody>
                    <a:bodyPr/>
                    <a:lstStyle/>
                    <a:p>
                      <a:r>
                        <a:rPr lang="en-US" sz="3600" dirty="0"/>
                        <a:t>Defining Data 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562366696"/>
                  </a:ext>
                </a:extLst>
              </a:tr>
              <a:tr h="370840">
                <a:tc>
                  <a:txBody>
                    <a:bodyPr/>
                    <a:lstStyle/>
                    <a:p>
                      <a:r>
                        <a:rPr lang="en-US" sz="3600" dirty="0"/>
                        <a:t>The National Student Clearinghouse Postsecondary Data Partnership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456503465"/>
                  </a:ext>
                </a:extLst>
              </a:tr>
              <a:tr h="370840">
                <a:tc>
                  <a:txBody>
                    <a:bodyPr/>
                    <a:lstStyle/>
                    <a:p>
                      <a:r>
                        <a:rPr lang="en-US" sz="3600" dirty="0"/>
                        <a:t>Regular Conversations About Data – Right People, Right Time, Right 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657332820"/>
                  </a:ext>
                </a:extLst>
              </a:tr>
            </a:tbl>
          </a:graphicData>
        </a:graphic>
      </p:graphicFrame>
    </p:spTree>
    <p:extLst>
      <p:ext uri="{BB962C8B-B14F-4D97-AF65-F5344CB8AC3E}">
        <p14:creationId xmlns:p14="http://schemas.microsoft.com/office/powerpoint/2010/main" val="2803024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F4246-7EEB-6D24-6FE0-1C707D7BDEFA}"/>
              </a:ext>
            </a:extLst>
          </p:cNvPr>
          <p:cNvSpPr>
            <a:spLocks noGrp="1"/>
          </p:cNvSpPr>
          <p:nvPr>
            <p:ph type="body" sz="quarter" idx="37"/>
          </p:nvPr>
        </p:nvSpPr>
        <p:spPr>
          <a:xfrm>
            <a:off x="-229934" y="166918"/>
            <a:ext cx="10658687" cy="1955796"/>
          </a:xfrm>
        </p:spPr>
        <p:txBody>
          <a:bodyPr/>
          <a:lstStyle/>
          <a:p>
            <a:r>
              <a:rPr lang="en-US" sz="3600" dirty="0"/>
              <a:t>Which type of organization is more likely to be </a:t>
            </a:r>
          </a:p>
          <a:p>
            <a:r>
              <a:rPr lang="en-US" sz="3600" dirty="0"/>
              <a:t>using data to transform its industry and realize its </a:t>
            </a:r>
          </a:p>
          <a:p>
            <a:r>
              <a:rPr lang="en-US" sz="3600" dirty="0"/>
              <a:t>mission statement?</a:t>
            </a:r>
          </a:p>
          <a:p>
            <a:endParaRPr lang="en-US" dirty="0"/>
          </a:p>
        </p:txBody>
      </p:sp>
      <p:sp>
        <p:nvSpPr>
          <p:cNvPr id="5" name="Title 1">
            <a:extLst>
              <a:ext uri="{FF2B5EF4-FFF2-40B4-BE49-F238E27FC236}">
                <a16:creationId xmlns:a16="http://schemas.microsoft.com/office/drawing/2014/main" id="{2A6C6FC4-9CC8-5A4D-F2CC-32FBCCE9B2FE}"/>
              </a:ext>
            </a:extLst>
          </p:cNvPr>
          <p:cNvSpPr>
            <a:spLocks noGrp="1"/>
          </p:cNvSpPr>
          <p:nvPr/>
        </p:nvSpPr>
        <p:spPr>
          <a:xfrm>
            <a:off x="492125" y="215048"/>
            <a:ext cx="11430000" cy="676660"/>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a:solidFill>
                  <a:schemeClr val="bg1"/>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6" name="Slide Number Placeholder 3">
            <a:extLst>
              <a:ext uri="{FF2B5EF4-FFF2-40B4-BE49-F238E27FC236}">
                <a16:creationId xmlns:a16="http://schemas.microsoft.com/office/drawing/2014/main" id="{731AA1C6-6959-CEE9-B15D-396C47DE2E1A}"/>
              </a:ext>
            </a:extLst>
          </p:cNvPr>
          <p:cNvSpPr>
            <a:spLocks noGrp="1"/>
          </p:cNvSpPr>
          <p:nvPr/>
        </p:nvSpPr>
        <p:spPr>
          <a:xfrm>
            <a:off x="11398018" y="6253499"/>
            <a:ext cx="524107" cy="389454"/>
          </a:xfrm>
          <a:prstGeom prst="rect">
            <a:avLst/>
          </a:prstGeom>
        </p:spPr>
        <p:txBody>
          <a:bodyPr lIns="0" tIns="0" rIns="0" bIns="0" anchor="t" anchorCtr="0">
            <a:no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A24B87-D4AF-A442-B51A-9F1AAD8172C7}" type="slidenum">
              <a:rPr lang="en-US" smtClean="0"/>
              <a:pPr/>
              <a:t>20</a:t>
            </a:fld>
            <a:endParaRPr lang="en-US" dirty="0"/>
          </a:p>
        </p:txBody>
      </p:sp>
      <p:sp>
        <p:nvSpPr>
          <p:cNvPr id="7" name="TextBox 6">
            <a:extLst>
              <a:ext uri="{FF2B5EF4-FFF2-40B4-BE49-F238E27FC236}">
                <a16:creationId xmlns:a16="http://schemas.microsoft.com/office/drawing/2014/main" id="{C20E0939-3C4F-8E61-56B9-D02C50BE29C3}"/>
              </a:ext>
            </a:extLst>
          </p:cNvPr>
          <p:cNvSpPr txBox="1"/>
          <p:nvPr/>
        </p:nvSpPr>
        <p:spPr>
          <a:xfrm>
            <a:off x="269874" y="2433983"/>
            <a:ext cx="507522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20000"/>
                    <a:lumOff val="80000"/>
                  </a:schemeClr>
                </a:solidFill>
              </a:rPr>
              <a:t>Future of workforce, associate, baccalaureate credentials, and </a:t>
            </a:r>
            <a:r>
              <a:rPr lang="en-US" b="1" dirty="0">
                <a:solidFill>
                  <a:schemeClr val="accent6">
                    <a:lumMod val="20000"/>
                    <a:lumOff val="80000"/>
                  </a:schemeClr>
                </a:solidFill>
              </a:rPr>
              <a:t>of </a:t>
            </a:r>
            <a:r>
              <a:rPr lang="en-US" sz="1800" b="1" dirty="0">
                <a:solidFill>
                  <a:schemeClr val="accent6">
                    <a:lumMod val="20000"/>
                    <a:lumOff val="80000"/>
                  </a:schemeClr>
                </a:solidFill>
              </a:rPr>
              <a:t>civic engagement </a:t>
            </a:r>
          </a:p>
        </p:txBody>
      </p:sp>
      <p:sp>
        <p:nvSpPr>
          <p:cNvPr id="8" name="TextBox 7">
            <a:extLst>
              <a:ext uri="{FF2B5EF4-FFF2-40B4-BE49-F238E27FC236}">
                <a16:creationId xmlns:a16="http://schemas.microsoft.com/office/drawing/2014/main" id="{8F7742BF-A995-F5CC-C804-DD1F023F4EDD}"/>
              </a:ext>
            </a:extLst>
          </p:cNvPr>
          <p:cNvSpPr txBox="1"/>
          <p:nvPr/>
        </p:nvSpPr>
        <p:spPr>
          <a:xfrm>
            <a:off x="5720428" y="2433983"/>
            <a:ext cx="400248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20000"/>
                    <a:lumOff val="80000"/>
                  </a:schemeClr>
                </a:solidFill>
              </a:rPr>
              <a:t>Future of spice and texture in dehydrated foods</a:t>
            </a:r>
          </a:p>
        </p:txBody>
      </p:sp>
      <p:cxnSp>
        <p:nvCxnSpPr>
          <p:cNvPr id="9" name="Straight Connector 8">
            <a:extLst>
              <a:ext uri="{FF2B5EF4-FFF2-40B4-BE49-F238E27FC236}">
                <a16:creationId xmlns:a16="http://schemas.microsoft.com/office/drawing/2014/main" id="{37FC3959-54EA-689B-0BE6-79381117B2AC}"/>
              </a:ext>
            </a:extLst>
          </p:cNvPr>
          <p:cNvCxnSpPr/>
          <p:nvPr/>
        </p:nvCxnSpPr>
        <p:spPr bwMode="auto">
          <a:xfrm flipH="1">
            <a:off x="5338578" y="2033223"/>
            <a:ext cx="6524" cy="4261246"/>
          </a:xfrm>
          <a:prstGeom prst="line">
            <a:avLst/>
          </a:prstGeom>
          <a:ln w="38100">
            <a:solidFill>
              <a:schemeClr val="bg1"/>
            </a:solidFill>
          </a:ln>
        </p:spPr>
        <p:style>
          <a:lnRef idx="3">
            <a:schemeClr val="accent2"/>
          </a:lnRef>
          <a:fillRef idx="0">
            <a:schemeClr val="accent2"/>
          </a:fillRef>
          <a:effectRef idx="2">
            <a:schemeClr val="accent2"/>
          </a:effectRef>
          <a:fontRef idx="minor">
            <a:schemeClr val="tx1"/>
          </a:fontRef>
        </p:style>
      </p:cxnSp>
      <p:pic>
        <p:nvPicPr>
          <p:cNvPr id="10" name="Picture 9" descr="Image result for dehydrated vegetables">
            <a:extLst>
              <a:ext uri="{FF2B5EF4-FFF2-40B4-BE49-F238E27FC236}">
                <a16:creationId xmlns:a16="http://schemas.microsoft.com/office/drawing/2014/main" id="{99F9F0D3-20A4-4294-0157-EDE850E71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428" y="3342508"/>
            <a:ext cx="4292386" cy="3215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descr="Image result for lakes region community college">
            <a:extLst>
              <a:ext uri="{FF2B5EF4-FFF2-40B4-BE49-F238E27FC236}">
                <a16:creationId xmlns:a16="http://schemas.microsoft.com/office/drawing/2014/main" id="{AC34A934-28A8-5DB9-99AD-BB84D646B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40" y="3387982"/>
            <a:ext cx="4002487"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06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F8C0-D677-1C4F-927E-FB7E68C81C86}"/>
              </a:ext>
            </a:extLst>
          </p:cNvPr>
          <p:cNvSpPr>
            <a:spLocks noGrp="1"/>
          </p:cNvSpPr>
          <p:nvPr>
            <p:ph type="ctrTitle"/>
          </p:nvPr>
        </p:nvSpPr>
        <p:spPr>
          <a:xfrm rot="16200000">
            <a:off x="-2253341" y="2253343"/>
            <a:ext cx="6858002" cy="2351315"/>
          </a:xfrm>
          <a:solidFill>
            <a:schemeClr val="tx2"/>
          </a:solidFill>
        </p:spPr>
        <p:txBody>
          <a:bodyPr lIns="365760" tIns="274320" rIns="365760" bIns="0" anchor="t" anchorCtr="0">
            <a:normAutofit/>
          </a:bodyPr>
          <a:lstStyle/>
          <a:p>
            <a:pPr algn="r"/>
            <a:r>
              <a:rPr lang="en-US" sz="5400" dirty="0">
                <a:solidFill>
                  <a:schemeClr val="accent2"/>
                </a:solidFill>
                <a:latin typeface="Arial Narrow" panose="020B0604020202020204" pitchFamily="34" charset="0"/>
                <a:cs typeface="Arial Narrow" panose="020B0604020202020204" pitchFamily="34" charset="0"/>
              </a:rPr>
              <a:t>THE</a:t>
            </a:r>
            <a:r>
              <a:rPr lang="en-US" sz="5400" dirty="0">
                <a:solidFill>
                  <a:schemeClr val="accent4"/>
                </a:solidFill>
                <a:latin typeface="Arial Narrow" panose="020B0604020202020204" pitchFamily="34" charset="0"/>
                <a:cs typeface="Arial Narrow" panose="020B0604020202020204" pitchFamily="34" charset="0"/>
              </a:rPr>
              <a:t> </a:t>
            </a:r>
            <a:r>
              <a:rPr lang="en-US" sz="5400" dirty="0">
                <a:solidFill>
                  <a:schemeClr val="bg1"/>
                </a:solidFill>
                <a:latin typeface="Arial Narrow" panose="020B0604020202020204" pitchFamily="34" charset="0"/>
                <a:cs typeface="Arial Narrow" panose="020B0604020202020204" pitchFamily="34" charset="0"/>
              </a:rPr>
              <a:t>PROBLEM</a:t>
            </a:r>
            <a:r>
              <a:rPr lang="en-US" sz="5400" dirty="0">
                <a:solidFill>
                  <a:schemeClr val="accent4"/>
                </a:solidFill>
                <a:latin typeface="Arial Narrow" panose="020B0604020202020204" pitchFamily="34" charset="0"/>
                <a:cs typeface="Arial Narrow" panose="020B0604020202020204" pitchFamily="34" charset="0"/>
              </a:rPr>
              <a:t>  </a:t>
            </a:r>
          </a:p>
        </p:txBody>
      </p:sp>
      <p:sp>
        <p:nvSpPr>
          <p:cNvPr id="3" name="Rectangle 2">
            <a:extLst>
              <a:ext uri="{FF2B5EF4-FFF2-40B4-BE49-F238E27FC236}">
                <a16:creationId xmlns:a16="http://schemas.microsoft.com/office/drawing/2014/main" id="{E921277D-3463-2040-BBD0-20A05305ECC1}"/>
              </a:ext>
            </a:extLst>
          </p:cNvPr>
          <p:cNvSpPr/>
          <p:nvPr/>
        </p:nvSpPr>
        <p:spPr>
          <a:xfrm>
            <a:off x="1586590" y="1989703"/>
            <a:ext cx="9067800" cy="19139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sym typeface="Calibri"/>
            </a:endParaRPr>
          </a:p>
        </p:txBody>
      </p:sp>
      <p:pic>
        <p:nvPicPr>
          <p:cNvPr id="5" name="Graphic 4" descr="Open quotation mark">
            <a:extLst>
              <a:ext uri="{FF2B5EF4-FFF2-40B4-BE49-F238E27FC236}">
                <a16:creationId xmlns:a16="http://schemas.microsoft.com/office/drawing/2014/main" id="{ED2D02A9-5D50-E14A-AD98-7515C84145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263" y="334866"/>
            <a:ext cx="3130981" cy="3130981"/>
          </a:xfrm>
          <a:prstGeom prst="rect">
            <a:avLst/>
          </a:prstGeom>
        </p:spPr>
      </p:pic>
      <p:sp>
        <p:nvSpPr>
          <p:cNvPr id="7" name="Title 1">
            <a:extLst>
              <a:ext uri="{FF2B5EF4-FFF2-40B4-BE49-F238E27FC236}">
                <a16:creationId xmlns:a16="http://schemas.microsoft.com/office/drawing/2014/main" id="{C3455276-A807-884B-B6D3-93EB15314404}"/>
              </a:ext>
            </a:extLst>
          </p:cNvPr>
          <p:cNvSpPr txBox="1">
            <a:spLocks/>
          </p:cNvSpPr>
          <p:nvPr/>
        </p:nvSpPr>
        <p:spPr>
          <a:xfrm>
            <a:off x="2951564" y="2387870"/>
            <a:ext cx="7472109" cy="1107996"/>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b="1" kern="1200">
                <a:solidFill>
                  <a:schemeClr val="tx1"/>
                </a:solidFill>
                <a:latin typeface="Korolev Condensed Medium"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
                <a:srgbClr val="FD6D55"/>
              </a:buClr>
              <a:buSzTx/>
              <a:buFontTx/>
              <a:buNone/>
              <a:tabLst/>
              <a:defRPr/>
            </a:pPr>
            <a:r>
              <a:rPr kumimoji="0" lang="en-US" sz="3600" b="1" i="0" u="none" strike="noStrike" kern="1200" cap="none" spc="0" normalizeH="0" baseline="0" noProof="0" dirty="0">
                <a:ln>
                  <a:noFill/>
                </a:ln>
                <a:solidFill>
                  <a:srgbClr val="FFFFFF"/>
                </a:solidFill>
                <a:effectLst/>
                <a:uLnTx/>
                <a:uFillTx/>
                <a:latin typeface="Arial Narrow" panose="020B0604020202020204" pitchFamily="34" charset="0"/>
                <a:ea typeface="+mj-ea"/>
                <a:cs typeface="Arial Narrow" panose="020B0604020202020204" pitchFamily="34" charset="0"/>
                <a:sym typeface="Calibri"/>
              </a:rPr>
              <a:t>No one wants to hear, “We’re going to give you data a decade from now.”</a:t>
            </a:r>
          </a:p>
        </p:txBody>
      </p:sp>
      <p:sp>
        <p:nvSpPr>
          <p:cNvPr id="8" name="Title 1">
            <a:extLst>
              <a:ext uri="{FF2B5EF4-FFF2-40B4-BE49-F238E27FC236}">
                <a16:creationId xmlns:a16="http://schemas.microsoft.com/office/drawing/2014/main" id="{A45FE87C-3AD4-DB48-923D-1F0F91F7619F}"/>
              </a:ext>
            </a:extLst>
          </p:cNvPr>
          <p:cNvSpPr txBox="1">
            <a:spLocks/>
          </p:cNvSpPr>
          <p:nvPr/>
        </p:nvSpPr>
        <p:spPr>
          <a:xfrm>
            <a:off x="2951565" y="4082313"/>
            <a:ext cx="7702826" cy="1354217"/>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b="1" kern="1200">
                <a:solidFill>
                  <a:schemeClr val="tx1"/>
                </a:solidFill>
                <a:latin typeface="Korolev Condensed Medium" pitchFamily="2" charset="77"/>
                <a:ea typeface="+mj-ea"/>
                <a:cs typeface="+mj-cs"/>
              </a:defRPr>
            </a:lvl1pPr>
          </a:lstStyle>
          <a:p>
            <a:pPr marL="0" marR="0" lvl="0" indent="0" algn="r" defTabSz="914400" rtl="0" eaLnBrk="1" fontAlgn="auto" latinLnBrk="0" hangingPunct="1">
              <a:lnSpc>
                <a:spcPct val="100000"/>
              </a:lnSpc>
              <a:spcBef>
                <a:spcPct val="0"/>
              </a:spcBef>
              <a:spcAft>
                <a:spcPts val="0"/>
              </a:spcAft>
              <a:buClr>
                <a:srgbClr val="FD6D55"/>
              </a:buClr>
              <a:buSzTx/>
              <a:buFontTx/>
              <a:buNone/>
              <a:tabLst/>
              <a:defRPr/>
            </a:pPr>
            <a:r>
              <a:rPr kumimoji="0" lang="en-US" sz="2400" b="1" i="0" u="none" strike="noStrike" kern="1200" cap="none" spc="0" normalizeH="0" baseline="0" noProof="0" dirty="0">
                <a:ln>
                  <a:noFill/>
                </a:ln>
                <a:solidFill>
                  <a:srgbClr val="4E53A3"/>
                </a:solidFill>
                <a:effectLst/>
                <a:uLnTx/>
                <a:uFillTx/>
                <a:latin typeface="Calibri" panose="020F0502020204030204"/>
                <a:ea typeface="+mj-ea"/>
                <a:cs typeface="+mj-cs"/>
                <a:sym typeface="Calibri"/>
              </a:rPr>
              <a:t>//</a:t>
            </a:r>
          </a:p>
          <a:p>
            <a:pPr marL="0" marR="0" lvl="0" indent="0" algn="r" defTabSz="914400" rtl="0" eaLnBrk="1" fontAlgn="auto" latinLnBrk="0" hangingPunct="1">
              <a:lnSpc>
                <a:spcPct val="100000"/>
              </a:lnSpc>
              <a:spcBef>
                <a:spcPct val="0"/>
              </a:spcBef>
              <a:spcAft>
                <a:spcPts val="0"/>
              </a:spcAft>
              <a:buClr>
                <a:srgbClr val="FD6D55"/>
              </a:buClr>
              <a:buSzTx/>
              <a:buFontTx/>
              <a:buNone/>
              <a:tabLst/>
              <a:defRPr/>
            </a:pPr>
            <a:r>
              <a:rPr kumimoji="0" lang="en-US" sz="2400" b="1" i="0" u="none" strike="noStrike" kern="1200" cap="none" spc="0" normalizeH="0" baseline="0" noProof="0" dirty="0">
                <a:ln>
                  <a:noFill/>
                </a:ln>
                <a:solidFill>
                  <a:srgbClr val="282828"/>
                </a:solidFill>
                <a:effectLst/>
                <a:uLnTx/>
                <a:uFillTx/>
                <a:latin typeface="Calibri" panose="020F0502020204030204"/>
                <a:ea typeface="+mj-ea"/>
                <a:cs typeface="+mj-cs"/>
                <a:sym typeface="Calibri"/>
              </a:rPr>
              <a:t>Gregory DeSantis</a:t>
            </a:r>
            <a:r>
              <a:rPr kumimoji="0" lang="en-US" sz="2000" b="1" i="1" u="none" strike="noStrike" kern="1200" cap="none" spc="0" normalizeH="0" baseline="0" noProof="0" dirty="0">
                <a:ln>
                  <a:noFill/>
                </a:ln>
                <a:solidFill>
                  <a:srgbClr val="FEB28E"/>
                </a:solidFill>
                <a:effectLst/>
                <a:uLnTx/>
                <a:uFillTx/>
                <a:latin typeface="Calibri" panose="020F0502020204030204"/>
                <a:ea typeface="+mj-ea"/>
                <a:cs typeface="+mj-cs"/>
                <a:sym typeface="Calibri"/>
              </a:rPr>
              <a:t> </a:t>
            </a:r>
          </a:p>
          <a:p>
            <a:pPr marL="0" marR="0" lvl="0" indent="0" algn="r" defTabSz="914400" rtl="0" eaLnBrk="1" fontAlgn="auto" latinLnBrk="0" hangingPunct="1">
              <a:lnSpc>
                <a:spcPct val="100000"/>
              </a:lnSpc>
              <a:spcBef>
                <a:spcPct val="0"/>
              </a:spcBef>
              <a:spcAft>
                <a:spcPts val="0"/>
              </a:spcAft>
              <a:buClr>
                <a:srgbClr val="FD6D55"/>
              </a:buClr>
              <a:buSzTx/>
              <a:buFontTx/>
              <a:buNone/>
              <a:tabLst/>
              <a:defRPr/>
            </a:pPr>
            <a:r>
              <a:rPr kumimoji="0" lang="en-US" sz="2000" b="0" i="1" u="none" strike="noStrike" kern="1200" cap="none" spc="0" normalizeH="0" baseline="0" noProof="0" dirty="0">
                <a:ln>
                  <a:noFill/>
                </a:ln>
                <a:solidFill>
                  <a:srgbClr val="4E53A3"/>
                </a:solidFill>
                <a:effectLst/>
                <a:uLnTx/>
                <a:uFillTx/>
                <a:latin typeface="Calibri" panose="020F0502020204030204"/>
                <a:ea typeface="+mj-ea"/>
                <a:cs typeface="+mj-cs"/>
                <a:sym typeface="Calibri"/>
              </a:rPr>
              <a:t>Associate Vice President of Student Success and Academic Initiatives</a:t>
            </a:r>
          </a:p>
          <a:p>
            <a:pPr marL="0" marR="0" lvl="0" indent="0" algn="r" defTabSz="914400" rtl="0" eaLnBrk="1" fontAlgn="auto" latinLnBrk="0" hangingPunct="1">
              <a:lnSpc>
                <a:spcPct val="100000"/>
              </a:lnSpc>
              <a:spcBef>
                <a:spcPct val="0"/>
              </a:spcBef>
              <a:spcAft>
                <a:spcPts val="0"/>
              </a:spcAft>
              <a:buClr>
                <a:srgbClr val="FD6D55"/>
              </a:buClr>
              <a:buSzTx/>
              <a:buFontTx/>
              <a:buNone/>
              <a:tabLst/>
              <a:defRPr/>
            </a:pPr>
            <a:r>
              <a:rPr kumimoji="0" lang="en-US" sz="2000" b="0" i="1" u="none" strike="noStrike" kern="1200" cap="none" spc="0" normalizeH="0" baseline="0" noProof="0" dirty="0">
                <a:ln>
                  <a:noFill/>
                </a:ln>
                <a:solidFill>
                  <a:srgbClr val="4E53A3"/>
                </a:solidFill>
                <a:effectLst/>
                <a:uLnTx/>
                <a:uFillTx/>
                <a:latin typeface="Calibri" panose="020F0502020204030204"/>
                <a:ea typeface="+mj-ea"/>
                <a:cs typeface="+mj-cs"/>
                <a:sym typeface="Calibri"/>
              </a:rPr>
              <a:t>Connecticut State Colleges and Universities</a:t>
            </a:r>
          </a:p>
        </p:txBody>
      </p:sp>
    </p:spTree>
    <p:extLst>
      <p:ext uri="{BB962C8B-B14F-4D97-AF65-F5344CB8AC3E}">
        <p14:creationId xmlns:p14="http://schemas.microsoft.com/office/powerpoint/2010/main" val="280505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E178F7-40A8-3794-1F59-5C3CBE303B49}"/>
              </a:ext>
            </a:extLst>
          </p:cNvPr>
          <p:cNvSpPr>
            <a:spLocks noGrp="1"/>
          </p:cNvSpPr>
          <p:nvPr>
            <p:ph type="body" sz="quarter" idx="27"/>
          </p:nvPr>
        </p:nvSpPr>
        <p:spPr>
          <a:xfrm>
            <a:off x="1400368" y="1622892"/>
            <a:ext cx="3665618" cy="830997"/>
          </a:xfrm>
        </p:spPr>
        <p:txBody>
          <a:bodyPr/>
          <a:lstStyle/>
          <a:p>
            <a:r>
              <a:rPr lang="en-US" dirty="0"/>
              <a:t>TOO LITTLE, TOO LATE</a:t>
            </a:r>
          </a:p>
        </p:txBody>
      </p:sp>
      <p:sp>
        <p:nvSpPr>
          <p:cNvPr id="4" name="Text Placeholder 3">
            <a:extLst>
              <a:ext uri="{FF2B5EF4-FFF2-40B4-BE49-F238E27FC236}">
                <a16:creationId xmlns:a16="http://schemas.microsoft.com/office/drawing/2014/main" id="{BE9575DF-2AC2-6A68-0610-EFD48FF69DDB}"/>
              </a:ext>
            </a:extLst>
          </p:cNvPr>
          <p:cNvSpPr>
            <a:spLocks noGrp="1"/>
          </p:cNvSpPr>
          <p:nvPr>
            <p:ph type="body" sz="quarter" idx="37"/>
          </p:nvPr>
        </p:nvSpPr>
        <p:spPr>
          <a:xfrm>
            <a:off x="-121078" y="490083"/>
            <a:ext cx="10334752" cy="738664"/>
          </a:xfrm>
        </p:spPr>
        <p:txBody>
          <a:bodyPr/>
          <a:lstStyle/>
          <a:p>
            <a:r>
              <a:rPr lang="en-US" sz="2400" dirty="0"/>
              <a:t>YOU HAVE NO WAY OF KNOWING WHAT’S WORKING – AND WHAT ISN’T</a:t>
            </a:r>
          </a:p>
        </p:txBody>
      </p:sp>
      <p:pic>
        <p:nvPicPr>
          <p:cNvPr id="5" name="Picture 4">
            <a:extLst>
              <a:ext uri="{FF2B5EF4-FFF2-40B4-BE49-F238E27FC236}">
                <a16:creationId xmlns:a16="http://schemas.microsoft.com/office/drawing/2014/main" id="{C47A4DB9-482E-2232-22C8-6DCB078C62E2}"/>
              </a:ext>
            </a:extLst>
          </p:cNvPr>
          <p:cNvPicPr>
            <a:picLocks noChangeAspect="1"/>
          </p:cNvPicPr>
          <p:nvPr/>
        </p:nvPicPr>
        <p:blipFill>
          <a:blip r:embed="rId2"/>
          <a:stretch>
            <a:fillRect/>
          </a:stretch>
        </p:blipFill>
        <p:spPr>
          <a:xfrm>
            <a:off x="1400368" y="2529311"/>
            <a:ext cx="9837208" cy="3250648"/>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38599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A35E43-C77F-45CA-915E-B2A3B40D8B43}"/>
              </a:ext>
            </a:extLst>
          </p:cNvPr>
          <p:cNvSpPr>
            <a:spLocks noGrp="1"/>
          </p:cNvSpPr>
          <p:nvPr>
            <p:ph type="body" sz="quarter" idx="37"/>
          </p:nvPr>
        </p:nvSpPr>
        <p:spPr>
          <a:xfrm>
            <a:off x="-121077" y="575808"/>
            <a:ext cx="10803535" cy="1046440"/>
          </a:xfrm>
        </p:spPr>
        <p:txBody>
          <a:bodyPr/>
          <a:lstStyle/>
          <a:p>
            <a:r>
              <a:rPr lang="en-US" dirty="0">
                <a:solidFill>
                  <a:srgbClr val="2C5589"/>
                </a:solidFill>
                <a:latin typeface="Arial Narrow" panose="020B0606020202030204" pitchFamily="34" charset="0"/>
              </a:rPr>
              <a:t>KEY PERFORMANCE INDICATORS (KPI’s)</a:t>
            </a:r>
            <a:endParaRPr lang="en-US" dirty="0"/>
          </a:p>
        </p:txBody>
      </p:sp>
      <p:sp>
        <p:nvSpPr>
          <p:cNvPr id="7" name="Rectangle 6">
            <a:extLst>
              <a:ext uri="{FF2B5EF4-FFF2-40B4-BE49-F238E27FC236}">
                <a16:creationId xmlns:a16="http://schemas.microsoft.com/office/drawing/2014/main" id="{9500B1C0-3202-41DF-A0D0-B0942E8F9778}"/>
              </a:ext>
            </a:extLst>
          </p:cNvPr>
          <p:cNvSpPr/>
          <p:nvPr/>
        </p:nvSpPr>
        <p:spPr>
          <a:xfrm>
            <a:off x="527715" y="1879423"/>
            <a:ext cx="9505950" cy="923330"/>
          </a:xfrm>
          <a:prstGeom prst="rect">
            <a:avLst/>
          </a:prstGeom>
        </p:spPr>
        <p:txBody>
          <a:bodyPr wrap="square">
            <a:spAutoFit/>
          </a:bodyPr>
          <a:lstStyle/>
          <a:p>
            <a:pPr>
              <a:spcBef>
                <a:spcPts val="800"/>
              </a:spcBef>
            </a:pPr>
            <a:r>
              <a:rPr lang="en-US" dirty="0">
                <a:solidFill>
                  <a:srgbClr val="FFFFFF"/>
                </a:solidFill>
                <a:latin typeface="Arial" panose="020B0604020202020204" pitchFamily="34" charset="0"/>
              </a:rPr>
              <a:t>The </a:t>
            </a:r>
            <a:r>
              <a:rPr lang="en-US" b="1" i="1" dirty="0">
                <a:solidFill>
                  <a:srgbClr val="FFFFFF"/>
                </a:solidFill>
                <a:latin typeface="Arial" panose="020B0604020202020204" pitchFamily="34" charset="0"/>
              </a:rPr>
              <a:t>types of measures</a:t>
            </a:r>
            <a:r>
              <a:rPr lang="en-US" dirty="0">
                <a:solidFill>
                  <a:srgbClr val="FFFFFF"/>
                </a:solidFill>
                <a:latin typeface="Arial" panose="020B0604020202020204" pitchFamily="34" charset="0"/>
              </a:rPr>
              <a:t> you care about as a result of mission – postsecondary educational attainment metrics that you can disaggregate by race and household income background -- these are your </a:t>
            </a:r>
            <a:r>
              <a:rPr lang="en-US" b="1" i="1" dirty="0">
                <a:solidFill>
                  <a:srgbClr val="3DE470"/>
                </a:solidFill>
                <a:latin typeface="Arial" panose="020B0604020202020204" pitchFamily="34" charset="0"/>
              </a:rPr>
              <a:t>key performance indicators (KPIs).</a:t>
            </a:r>
            <a:endParaRPr lang="en-US" dirty="0"/>
          </a:p>
        </p:txBody>
      </p:sp>
      <p:sp>
        <p:nvSpPr>
          <p:cNvPr id="8" name="Text Placeholder 9">
            <a:extLst>
              <a:ext uri="{FF2B5EF4-FFF2-40B4-BE49-F238E27FC236}">
                <a16:creationId xmlns:a16="http://schemas.microsoft.com/office/drawing/2014/main" id="{D227B9FC-4A87-4978-882F-E4867147570C}"/>
              </a:ext>
            </a:extLst>
          </p:cNvPr>
          <p:cNvSpPr txBox="1">
            <a:spLocks/>
          </p:cNvSpPr>
          <p:nvPr/>
        </p:nvSpPr>
        <p:spPr>
          <a:xfrm>
            <a:off x="-219534" y="3532028"/>
            <a:ext cx="10582734" cy="1046440"/>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bg1"/>
          </a:solidFill>
        </p:spPr>
        <p:txBody>
          <a:bodyPr vert="horz" wrap="square" lIns="914400" tIns="182880" rIns="640080" bIns="182880" rtlCol="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ea typeface="+mn-ea"/>
                <a:cs typeface="Arial Narrow" panose="020B0604020202020204" pitchFamily="34" charset="0"/>
              </a:defRPr>
            </a:lvl1pPr>
            <a:lvl2pPr marL="4572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rgbClr val="2C5589"/>
                </a:solidFill>
              </a:rPr>
              <a:t>LEADING INDICATORS</a:t>
            </a:r>
            <a:endParaRPr lang="en-US" sz="1800" b="0" dirty="0">
              <a:solidFill>
                <a:srgbClr val="2C5589"/>
              </a:solidFill>
              <a:latin typeface="Arial" panose="020B0604020202020204"/>
              <a:cs typeface="+mn-cs"/>
            </a:endParaRPr>
          </a:p>
        </p:txBody>
      </p:sp>
      <p:sp>
        <p:nvSpPr>
          <p:cNvPr id="10" name="Rectangle 9">
            <a:extLst>
              <a:ext uri="{FF2B5EF4-FFF2-40B4-BE49-F238E27FC236}">
                <a16:creationId xmlns:a16="http://schemas.microsoft.com/office/drawing/2014/main" id="{83A85A50-1EC6-4D7A-8C0C-9DDDC63DC7F6}"/>
              </a:ext>
            </a:extLst>
          </p:cNvPr>
          <p:cNvSpPr/>
          <p:nvPr/>
        </p:nvSpPr>
        <p:spPr>
          <a:xfrm>
            <a:off x="527715" y="4828775"/>
            <a:ext cx="9505950" cy="646331"/>
          </a:xfrm>
          <a:prstGeom prst="rect">
            <a:avLst/>
          </a:prstGeom>
        </p:spPr>
        <p:txBody>
          <a:bodyPr wrap="square">
            <a:spAutoFit/>
          </a:bodyPr>
          <a:lstStyle/>
          <a:p>
            <a:pPr>
              <a:spcBef>
                <a:spcPts val="800"/>
              </a:spcBef>
            </a:pPr>
            <a:r>
              <a:rPr lang="en-US" dirty="0">
                <a:solidFill>
                  <a:srgbClr val="FFFFFF"/>
                </a:solidFill>
                <a:latin typeface="Arial" panose="020B0604020202020204" pitchFamily="34" charset="0"/>
              </a:rPr>
              <a:t>KPIs should also include measures that can be tracked earlier on and predict college completion are your</a:t>
            </a:r>
            <a:r>
              <a:rPr lang="en-US" b="1" i="1" dirty="0">
                <a:solidFill>
                  <a:srgbClr val="3DE470"/>
                </a:solidFill>
                <a:latin typeface="Arial" panose="020B0604020202020204" pitchFamily="34" charset="0"/>
              </a:rPr>
              <a:t> leading indicators</a:t>
            </a:r>
            <a:r>
              <a:rPr lang="en-US" dirty="0">
                <a:solidFill>
                  <a:srgbClr val="FFFFFF"/>
                </a:solidFill>
                <a:latin typeface="Arial" panose="020B0604020202020204" pitchFamily="34" charset="0"/>
              </a:rPr>
              <a:t>.</a:t>
            </a:r>
            <a:endParaRPr lang="en-US" dirty="0"/>
          </a:p>
        </p:txBody>
      </p:sp>
    </p:spTree>
    <p:extLst>
      <p:ext uri="{BB962C8B-B14F-4D97-AF65-F5344CB8AC3E}">
        <p14:creationId xmlns:p14="http://schemas.microsoft.com/office/powerpoint/2010/main" val="63454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DBDD22C2-04CE-4A50-9C54-E7F0D17A55AE}"/>
              </a:ext>
            </a:extLst>
          </p:cNvPr>
          <p:cNvSpPr txBox="1">
            <a:spLocks/>
          </p:cNvSpPr>
          <p:nvPr/>
        </p:nvSpPr>
        <p:spPr>
          <a:xfrm>
            <a:off x="-196465" y="285748"/>
            <a:ext cx="10582734" cy="923330"/>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tx2"/>
          </a:solidFill>
        </p:spPr>
        <p:txBody>
          <a:bodyPr vert="horz" wrap="square" lIns="914400" tIns="182880" rIns="640080" bIns="182880" rtlCol="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ea typeface="+mn-ea"/>
                <a:cs typeface="Arial Narrow" panose="020B0604020202020204" pitchFamily="34" charset="0"/>
              </a:defRPr>
            </a:lvl1pPr>
            <a:lvl2pPr marL="4572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b="0" dirty="0">
              <a:solidFill>
                <a:srgbClr val="2C5589"/>
              </a:solidFill>
              <a:latin typeface="Arial" panose="020B0604020202020204"/>
              <a:cs typeface="+mn-cs"/>
            </a:endParaRPr>
          </a:p>
          <a:p>
            <a:pPr>
              <a:defRPr/>
            </a:pPr>
            <a:endParaRPr lang="en-US" sz="1800" b="0" dirty="0">
              <a:solidFill>
                <a:srgbClr val="2C5589"/>
              </a:solidFill>
              <a:latin typeface="Arial" panose="020B0604020202020204"/>
              <a:cs typeface="+mn-cs"/>
            </a:endParaRPr>
          </a:p>
        </p:txBody>
      </p:sp>
      <p:graphicFrame>
        <p:nvGraphicFramePr>
          <p:cNvPr id="3" name="Object 2" hidden="1">
            <a:extLst>
              <a:ext uri="{FF2B5EF4-FFF2-40B4-BE49-F238E27FC236}">
                <a16:creationId xmlns:a16="http://schemas.microsoft.com/office/drawing/2014/main" id="{16B5AE4A-2C9F-1DF0-68AE-06F9E2DF95A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16B5AE4A-2C9F-1DF0-68AE-06F9E2DF95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00A1BBED-42F4-0462-6794-3384B1004E6B}"/>
              </a:ext>
            </a:extLst>
          </p:cNvPr>
          <p:cNvSpPr>
            <a:spLocks noGrp="1"/>
          </p:cNvSpPr>
          <p:nvPr>
            <p:ph type="title"/>
          </p:nvPr>
        </p:nvSpPr>
        <p:spPr>
          <a:xfrm>
            <a:off x="337394" y="109371"/>
            <a:ext cx="10515600" cy="1325563"/>
          </a:xfrm>
        </p:spPr>
        <p:txBody>
          <a:bodyPr vert="horz">
            <a:normAutofit/>
          </a:bodyPr>
          <a:lstStyle/>
          <a:p>
            <a:r>
              <a:rPr lang="en-US" sz="3200" dirty="0">
                <a:solidFill>
                  <a:schemeClr val="bg1"/>
                </a:solidFill>
              </a:rPr>
              <a:t>KPI’s connected to context and </a:t>
            </a:r>
            <a:r>
              <a:rPr lang="en-US" sz="3200" dirty="0"/>
              <a:t>metrics level</a:t>
            </a:r>
          </a:p>
        </p:txBody>
      </p:sp>
      <p:sp>
        <p:nvSpPr>
          <p:cNvPr id="7" name="Rectangle 1">
            <a:extLst>
              <a:ext uri="{FF2B5EF4-FFF2-40B4-BE49-F238E27FC236}">
                <a16:creationId xmlns:a16="http://schemas.microsoft.com/office/drawing/2014/main" id="{5A37D018-43E8-17F4-E00B-CD2521D32A38}"/>
              </a:ext>
            </a:extLst>
          </p:cNvPr>
          <p:cNvSpPr>
            <a:spLocks noChangeArrowheads="1"/>
          </p:cNvSpPr>
          <p:nvPr/>
        </p:nvSpPr>
        <p:spPr bwMode="auto">
          <a:xfrm>
            <a:off x="628474" y="5626325"/>
            <a:ext cx="32216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Korolev Medium" charset="0"/>
                <a:ea typeface="Calibri" panose="020F0502020204030204" pitchFamily="34" charset="0"/>
                <a:cs typeface="Times New Roman" panose="02020603050405020304" pitchFamily="18" charset="0"/>
              </a:rPr>
              <a:t>Promoting college-going behavior is critical</a:t>
            </a:r>
            <a:r>
              <a:rPr kumimoji="0" lang="en-US" altLang="en-US" sz="1600" b="0" i="0" u="none" strike="noStrike" cap="none" normalizeH="0" baseline="0" dirty="0">
                <a:ln>
                  <a:noFill/>
                </a:ln>
                <a:solidFill>
                  <a:schemeClr val="tx1"/>
                </a:solidFill>
                <a:effectLst/>
                <a:latin typeface="Korolev Medium" charset="0"/>
                <a:ea typeface="Calibri" panose="020F0502020204030204" pitchFamily="34" charset="0"/>
                <a:cs typeface="Times New Roman" panose="02020603050405020304" pitchFamily="18" charset="0"/>
              </a:rPr>
              <a:t>, leading to access KPI’s around enrollment.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CAF4CC1F-18B6-49ED-899E-CEBD0DC4516C}"/>
              </a:ext>
            </a:extLst>
          </p:cNvPr>
          <p:cNvGraphicFramePr>
            <a:graphicFrameLocks noGrp="1"/>
          </p:cNvGraphicFramePr>
          <p:nvPr/>
        </p:nvGraphicFramePr>
        <p:xfrm>
          <a:off x="542749" y="1695450"/>
          <a:ext cx="10963888" cy="3788948"/>
        </p:xfrm>
        <a:graphic>
          <a:graphicData uri="http://schemas.openxmlformats.org/drawingml/2006/table">
            <a:tbl>
              <a:tblPr/>
              <a:tblGrid>
                <a:gridCol w="2740972">
                  <a:extLst>
                    <a:ext uri="{9D8B030D-6E8A-4147-A177-3AD203B41FA5}">
                      <a16:colId xmlns:a16="http://schemas.microsoft.com/office/drawing/2014/main" val="939731252"/>
                    </a:ext>
                  </a:extLst>
                </a:gridCol>
                <a:gridCol w="2740972">
                  <a:extLst>
                    <a:ext uri="{9D8B030D-6E8A-4147-A177-3AD203B41FA5}">
                      <a16:colId xmlns:a16="http://schemas.microsoft.com/office/drawing/2014/main" val="199539724"/>
                    </a:ext>
                  </a:extLst>
                </a:gridCol>
                <a:gridCol w="2740972">
                  <a:extLst>
                    <a:ext uri="{9D8B030D-6E8A-4147-A177-3AD203B41FA5}">
                      <a16:colId xmlns:a16="http://schemas.microsoft.com/office/drawing/2014/main" val="525412126"/>
                    </a:ext>
                  </a:extLst>
                </a:gridCol>
                <a:gridCol w="2740972">
                  <a:extLst>
                    <a:ext uri="{9D8B030D-6E8A-4147-A177-3AD203B41FA5}">
                      <a16:colId xmlns:a16="http://schemas.microsoft.com/office/drawing/2014/main" val="659460572"/>
                    </a:ext>
                  </a:extLst>
                </a:gridCol>
              </a:tblGrid>
              <a:tr h="1206989">
                <a:tc>
                  <a:txBody>
                    <a:bodyPr/>
                    <a:lstStyle/>
                    <a:p>
                      <a:pPr marL="685800" lvl="1" algn="l" rtl="0" fontAlgn="t">
                        <a:spcBef>
                          <a:spcPts val="0"/>
                        </a:spcBef>
                        <a:spcAft>
                          <a:spcPts val="0"/>
                        </a:spcAft>
                      </a:pPr>
                      <a:r>
                        <a:rPr lang="en-US" sz="1600" b="1" i="0" u="none" strike="noStrike" dirty="0">
                          <a:solidFill>
                            <a:srgbClr val="FFFFFF"/>
                          </a:solidFill>
                          <a:effectLst/>
                          <a:latin typeface="Arial" panose="020B0604020202020204" pitchFamily="34" charset="0"/>
                        </a:rPr>
                        <a:t>Access</a:t>
                      </a:r>
                      <a:endParaRPr lang="en-US" sz="1600" dirty="0">
                        <a:effectLst/>
                      </a:endParaRPr>
                    </a:p>
                    <a:p>
                      <a:pPr marL="685800" lvl="1" algn="l" rtl="0" fontAlgn="t">
                        <a:spcBef>
                          <a:spcPts val="0"/>
                        </a:spcBef>
                        <a:spcAft>
                          <a:spcPts val="0"/>
                        </a:spcAft>
                      </a:pPr>
                      <a:r>
                        <a:rPr lang="en-US" sz="1400" b="0" i="1" u="none" strike="noStrike" dirty="0">
                          <a:solidFill>
                            <a:srgbClr val="FFFFFF"/>
                          </a:solidFill>
                          <a:effectLst/>
                          <a:latin typeface="Arial" panose="020B0604020202020204" pitchFamily="34" charset="0"/>
                        </a:rPr>
                        <a:t>completion pipeline</a:t>
                      </a:r>
                      <a:endParaRPr lang="en-US" sz="1600" dirty="0">
                        <a:effectLst/>
                      </a:endParaRPr>
                    </a:p>
                  </a:txBody>
                  <a:tcPr marL="60734" marR="60734" marT="41646" marB="416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C5589"/>
                    </a:solidFill>
                  </a:tcPr>
                </a:tc>
                <a:tc>
                  <a:txBody>
                    <a:bodyPr/>
                    <a:lstStyle/>
                    <a:p>
                      <a:pPr marL="685800" lvl="1" algn="l" rtl="0" fontAlgn="ctr">
                        <a:spcBef>
                          <a:spcPts val="0"/>
                        </a:spcBef>
                        <a:spcAft>
                          <a:spcPts val="0"/>
                        </a:spcAft>
                      </a:pPr>
                      <a:r>
                        <a:rPr lang="en-US" sz="1600" b="1" i="0" u="none" strike="noStrike" dirty="0">
                          <a:solidFill>
                            <a:srgbClr val="FFFFFF"/>
                          </a:solidFill>
                          <a:effectLst/>
                          <a:latin typeface="Arial" panose="020B0604020202020204" pitchFamily="34" charset="0"/>
                        </a:rPr>
                        <a:t>Progress </a:t>
                      </a:r>
                      <a:endParaRPr lang="en-US" sz="1600" dirty="0">
                        <a:effectLst/>
                      </a:endParaRPr>
                    </a:p>
                    <a:p>
                      <a:pPr marL="685800" lvl="1" algn="l" rtl="0" fontAlgn="ctr">
                        <a:spcBef>
                          <a:spcPts val="0"/>
                        </a:spcBef>
                        <a:spcAft>
                          <a:spcPts val="0"/>
                        </a:spcAft>
                      </a:pPr>
                      <a:r>
                        <a:rPr lang="en-US" sz="1400" b="0" i="1" u="none" strike="noStrike" dirty="0">
                          <a:solidFill>
                            <a:srgbClr val="FFFFFF"/>
                          </a:solidFill>
                          <a:effectLst/>
                          <a:latin typeface="Arial" panose="020B0604020202020204" pitchFamily="34" charset="0"/>
                        </a:rPr>
                        <a:t>Leading indicators of college completion</a:t>
                      </a:r>
                      <a:endParaRPr lang="en-US" sz="1600" dirty="0">
                        <a:effectLst/>
                      </a:endParaRPr>
                    </a:p>
                  </a:txBody>
                  <a:tcPr marL="60734" marR="60734" marT="41646" marB="416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697" cap="flat" cmpd="sng" algn="ctr">
                      <a:noFill/>
                      <a:prstDash val="solid"/>
                      <a:round/>
                      <a:headEnd type="none" w="med" len="med"/>
                      <a:tailEnd type="none" w="med" len="med"/>
                    </a:lnT>
                    <a:lnB w="12697" cap="flat" cmpd="sng" algn="ctr">
                      <a:noFill/>
                      <a:prstDash val="solid"/>
                      <a:round/>
                      <a:headEnd type="none" w="med" len="med"/>
                      <a:tailEnd type="none" w="med" len="med"/>
                    </a:lnB>
                    <a:lnTlToBr w="12700" cmpd="sng">
                      <a:noFill/>
                      <a:prstDash val="solid"/>
                    </a:lnTlToBr>
                    <a:lnBlToTr w="12700" cmpd="sng">
                      <a:noFill/>
                      <a:prstDash val="solid"/>
                    </a:lnBlToTr>
                    <a:solidFill>
                      <a:srgbClr val="2C5589"/>
                    </a:solidFill>
                  </a:tcPr>
                </a:tc>
                <a:tc>
                  <a:txBody>
                    <a:bodyPr/>
                    <a:lstStyle/>
                    <a:p>
                      <a:pPr marL="685800" lvl="1" algn="l" rtl="0" fontAlgn="ctr">
                        <a:spcBef>
                          <a:spcPts val="0"/>
                        </a:spcBef>
                        <a:spcAft>
                          <a:spcPts val="0"/>
                        </a:spcAft>
                      </a:pPr>
                      <a:r>
                        <a:rPr lang="en-US" sz="1600" b="1" i="0" u="none" strike="noStrike" dirty="0">
                          <a:solidFill>
                            <a:srgbClr val="FFFFFF"/>
                          </a:solidFill>
                          <a:effectLst/>
                          <a:latin typeface="Arial" panose="020B0604020202020204" pitchFamily="34" charset="0"/>
                        </a:rPr>
                        <a:t>College completion</a:t>
                      </a:r>
                      <a:endParaRPr lang="en-US" sz="1600" dirty="0">
                        <a:effectLst/>
                      </a:endParaRPr>
                    </a:p>
                  </a:txBody>
                  <a:tcPr marL="60734" marR="60734" marT="41646" marB="416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697" cap="flat" cmpd="sng" algn="ctr">
                      <a:noFill/>
                      <a:prstDash val="solid"/>
                      <a:round/>
                      <a:headEnd type="none" w="med" len="med"/>
                      <a:tailEnd type="none" w="med" len="med"/>
                    </a:lnT>
                    <a:lnB w="12697" cap="flat" cmpd="sng" algn="ctr">
                      <a:noFill/>
                      <a:prstDash val="solid"/>
                      <a:round/>
                      <a:headEnd type="none" w="med" len="med"/>
                      <a:tailEnd type="none" w="med" len="med"/>
                    </a:lnB>
                    <a:lnTlToBr w="12700" cmpd="sng">
                      <a:noFill/>
                      <a:prstDash val="solid"/>
                    </a:lnTlToBr>
                    <a:lnBlToTr w="12700" cmpd="sng">
                      <a:noFill/>
                      <a:prstDash val="solid"/>
                    </a:lnBlToTr>
                    <a:solidFill>
                      <a:srgbClr val="2C5589"/>
                    </a:solidFill>
                  </a:tcPr>
                </a:tc>
                <a:tc>
                  <a:txBody>
                    <a:bodyPr/>
                    <a:lstStyle/>
                    <a:p>
                      <a:pPr marL="685800" lvl="1" algn="l" rtl="0" fontAlgn="ctr">
                        <a:spcBef>
                          <a:spcPts val="0"/>
                        </a:spcBef>
                        <a:spcAft>
                          <a:spcPts val="0"/>
                        </a:spcAft>
                      </a:pPr>
                      <a:r>
                        <a:rPr lang="en-US" sz="1600" b="1" i="0" u="none" strike="noStrike" dirty="0">
                          <a:solidFill>
                            <a:srgbClr val="FFFFFF"/>
                          </a:solidFill>
                          <a:effectLst/>
                          <a:latin typeface="Arial" panose="020B0604020202020204" pitchFamily="34" charset="0"/>
                        </a:rPr>
                        <a:t>Post-completion success</a:t>
                      </a:r>
                      <a:endParaRPr lang="en-US" sz="1600" dirty="0">
                        <a:effectLst/>
                      </a:endParaRPr>
                    </a:p>
                  </a:txBody>
                  <a:tcPr marL="60734" marR="60734" marT="41646" marB="41646" anchor="ctr">
                    <a:lnL w="9525" cap="flat" cmpd="sng" algn="ctr">
                      <a:noFill/>
                      <a:prstDash val="solid"/>
                      <a:round/>
                      <a:headEnd type="none" w="med" len="med"/>
                      <a:tailEnd type="none" w="med" len="med"/>
                    </a:lnL>
                    <a:lnR w="12697" cap="flat" cmpd="sng" algn="ctr">
                      <a:noFill/>
                      <a:prstDash val="solid"/>
                      <a:round/>
                      <a:headEnd type="none" w="med" len="med"/>
                      <a:tailEnd type="none" w="med" len="med"/>
                    </a:lnR>
                    <a:lnT w="12697" cap="flat" cmpd="sng" algn="ctr">
                      <a:noFill/>
                      <a:prstDash val="solid"/>
                      <a:round/>
                      <a:headEnd type="none" w="med" len="med"/>
                      <a:tailEnd type="none" w="med" len="med"/>
                    </a:lnT>
                    <a:lnB w="12697" cap="flat" cmpd="sng" algn="ctr">
                      <a:noFill/>
                      <a:prstDash val="solid"/>
                      <a:round/>
                      <a:headEnd type="none" w="med" len="med"/>
                      <a:tailEnd type="none" w="med" len="med"/>
                    </a:lnB>
                    <a:lnTlToBr w="12700" cmpd="sng">
                      <a:noFill/>
                      <a:prstDash val="solid"/>
                    </a:lnTlToBr>
                    <a:lnBlToTr w="12700" cmpd="sng">
                      <a:noFill/>
                      <a:prstDash val="solid"/>
                    </a:lnBlToTr>
                    <a:solidFill>
                      <a:srgbClr val="2C5589"/>
                    </a:solidFill>
                  </a:tcPr>
                </a:tc>
                <a:extLst>
                  <a:ext uri="{0D108BD9-81ED-4DB2-BD59-A6C34878D82A}">
                    <a16:rowId xmlns:a16="http://schemas.microsoft.com/office/drawing/2014/main" val="4153520712"/>
                  </a:ext>
                </a:extLst>
              </a:tr>
              <a:tr h="1554784">
                <a:tc>
                  <a:txBody>
                    <a:bodyPr/>
                    <a:lstStyle/>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Total enrollment</a:t>
                      </a:r>
                      <a:endParaRPr lang="en-US" sz="1400" b="0" i="0" u="none" strike="noStrike" dirty="0">
                        <a:solidFill>
                          <a:srgbClr val="000000"/>
                        </a:solidFill>
                        <a:effectLst/>
                        <a:latin typeface="Noto Sans Symbols"/>
                      </a:endParaRPr>
                    </a:p>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Dual-credit matriculating into college</a:t>
                      </a:r>
                    </a:p>
                  </a:txBody>
                  <a:tcPr marL="60734" marR="60734" marT="41646" marB="416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rtl="0" fontAlgn="base">
                        <a:spcBef>
                          <a:spcPts val="0"/>
                        </a:spcBef>
                        <a:spcAft>
                          <a:spcPts val="0"/>
                        </a:spcAft>
                        <a:buFont typeface="Wingdings" panose="05000000000000000000" pitchFamily="2" charset="2"/>
                        <a:buChar char="ü"/>
                      </a:pPr>
                      <a:r>
                        <a:rPr lang="en-US" sz="1400" b="0" i="0" u="none" strike="noStrike">
                          <a:solidFill>
                            <a:srgbClr val="000000"/>
                          </a:solidFill>
                          <a:effectLst/>
                          <a:latin typeface="Arial" panose="020B0604020202020204" pitchFamily="34" charset="0"/>
                        </a:rPr>
                        <a:t>Fall-to-fall retention</a:t>
                      </a:r>
                      <a:endParaRPr lang="en-US" sz="1400" b="0" i="0" u="none" strike="noStrike">
                        <a:solidFill>
                          <a:srgbClr val="000000"/>
                        </a:solidFill>
                        <a:effectLst/>
                        <a:latin typeface="Noto Sans Symbols"/>
                      </a:endParaRPr>
                    </a:p>
                    <a:p>
                      <a:pPr marL="285750" indent="-285750" rtl="0" fontAlgn="base">
                        <a:spcBef>
                          <a:spcPts val="0"/>
                        </a:spcBef>
                        <a:spcAft>
                          <a:spcPts val="0"/>
                        </a:spcAft>
                        <a:buFont typeface="Wingdings" panose="05000000000000000000" pitchFamily="2" charset="2"/>
                        <a:buChar char="ü"/>
                      </a:pPr>
                      <a:r>
                        <a:rPr lang="en-US" sz="1400" b="0" i="0" u="none" strike="noStrike">
                          <a:solidFill>
                            <a:srgbClr val="000000"/>
                          </a:solidFill>
                          <a:effectLst/>
                          <a:latin typeface="Arial" panose="020B0604020202020204" pitchFamily="34" charset="0"/>
                        </a:rPr>
                        <a:t>English / math pass rates in first year</a:t>
                      </a:r>
                    </a:p>
                  </a:txBody>
                  <a:tcPr marL="60734" marR="60734" marT="41646" marB="416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697"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Graduation rate</a:t>
                      </a:r>
                      <a:endParaRPr lang="en-US" sz="1400" b="0" i="0" u="none" strike="noStrike" dirty="0">
                        <a:solidFill>
                          <a:srgbClr val="000000"/>
                        </a:solidFill>
                        <a:effectLst/>
                        <a:latin typeface="Noto Sans Symbols"/>
                      </a:endParaRPr>
                    </a:p>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Total graduates</a:t>
                      </a:r>
                      <a:endParaRPr lang="en-US" sz="1400" b="0" i="0" u="none" strike="noStrike" dirty="0">
                        <a:solidFill>
                          <a:srgbClr val="000000"/>
                        </a:solidFill>
                        <a:effectLst/>
                        <a:latin typeface="Noto Sans Symbols"/>
                      </a:endParaRPr>
                    </a:p>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Time-to-degree</a:t>
                      </a:r>
                      <a:endParaRPr lang="en-US" sz="1400" b="0" i="0" u="none" strike="noStrike" dirty="0">
                        <a:solidFill>
                          <a:srgbClr val="000000"/>
                        </a:solidFill>
                        <a:effectLst/>
                        <a:latin typeface="Noto Sans Symbols"/>
                      </a:endParaRPr>
                    </a:p>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Credits-to-degree</a:t>
                      </a:r>
                      <a:endParaRPr lang="en-US" sz="1400" b="0" i="0" u="none" strike="noStrike" dirty="0">
                        <a:solidFill>
                          <a:srgbClr val="000000"/>
                        </a:solidFill>
                        <a:effectLst/>
                        <a:latin typeface="Noto Sans Symbols"/>
                      </a:endParaRPr>
                    </a:p>
                  </a:txBody>
                  <a:tcPr marL="60734" marR="60734" marT="41646" marB="416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697"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Median earnings </a:t>
                      </a:r>
                      <a:endParaRPr lang="en-US" sz="1400" b="0" i="0" u="none" strike="noStrike" dirty="0">
                        <a:solidFill>
                          <a:srgbClr val="000000"/>
                        </a:solidFill>
                        <a:effectLst/>
                        <a:latin typeface="Noto Sans Symbols"/>
                      </a:endParaRPr>
                    </a:p>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Percent employed in area of education</a:t>
                      </a:r>
                      <a:endParaRPr lang="en-US" sz="1400" b="0" i="0" u="none" strike="noStrike" dirty="0">
                        <a:solidFill>
                          <a:srgbClr val="000000"/>
                        </a:solidFill>
                        <a:effectLst/>
                        <a:latin typeface="Noto Sans Symbols"/>
                      </a:endParaRPr>
                    </a:p>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Transfer, post-completion</a:t>
                      </a:r>
                      <a:endParaRPr lang="en-US" sz="1400" b="0" i="0" u="none" strike="noStrike" dirty="0">
                        <a:solidFill>
                          <a:srgbClr val="000000"/>
                        </a:solidFill>
                        <a:effectLst/>
                        <a:latin typeface="Noto Sans Symbols"/>
                      </a:endParaRPr>
                    </a:p>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Alumni survey feedback score</a:t>
                      </a:r>
                      <a:endParaRPr lang="en-US" sz="1400" b="0" i="0" u="none" strike="noStrike" dirty="0">
                        <a:solidFill>
                          <a:srgbClr val="000000"/>
                        </a:solidFill>
                        <a:effectLst/>
                        <a:latin typeface="Noto Sans Symbols"/>
                      </a:endParaRPr>
                    </a:p>
                  </a:txBody>
                  <a:tcPr marL="60734" marR="60734" marT="41646" marB="41646" anchor="ctr">
                    <a:lnL w="9525" cap="flat" cmpd="sng" algn="ctr">
                      <a:noFill/>
                      <a:prstDash val="solid"/>
                      <a:round/>
                      <a:headEnd type="none" w="med" len="med"/>
                      <a:tailEnd type="none" w="med" len="med"/>
                    </a:lnL>
                    <a:lnR w="12697" cap="flat" cmpd="sng" algn="ctr">
                      <a:noFill/>
                      <a:prstDash val="solid"/>
                      <a:round/>
                      <a:headEnd type="none" w="med" len="med"/>
                      <a:tailEnd type="none" w="med" len="med"/>
                    </a:lnR>
                    <a:lnT w="12697"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45878498"/>
                  </a:ext>
                </a:extLst>
              </a:tr>
              <a:tr h="315172">
                <a:tc gridSpan="4">
                  <a:txBody>
                    <a:bodyPr/>
                    <a:lstStyle/>
                    <a:p>
                      <a:pPr marL="228600" algn="ctr" rtl="0" fontAlgn="ctr">
                        <a:spcBef>
                          <a:spcPts val="0"/>
                        </a:spcBef>
                        <a:spcAft>
                          <a:spcPts val="0"/>
                        </a:spcAft>
                      </a:pPr>
                      <a:r>
                        <a:rPr lang="en-US" sz="1400" b="1" i="0" u="none" strike="noStrike" dirty="0">
                          <a:solidFill>
                            <a:srgbClr val="FFFFFF"/>
                          </a:solidFill>
                          <a:effectLst/>
                          <a:latin typeface="Arial" panose="020B0604020202020204" pitchFamily="34" charset="0"/>
                        </a:rPr>
                        <a:t>Efficiency</a:t>
                      </a:r>
                      <a:endParaRPr lang="en-US" sz="1400" dirty="0">
                        <a:effectLst/>
                      </a:endParaRPr>
                    </a:p>
                  </a:txBody>
                  <a:tcPr marL="60734" marR="60734" marT="41646" marB="41646" anchor="ctr">
                    <a:lnL w="9525"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C558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1452684"/>
                  </a:ext>
                </a:extLst>
              </a:tr>
              <a:tr h="712003">
                <a:tc>
                  <a:txBody>
                    <a:bodyPr/>
                    <a:lstStyle/>
                    <a:p>
                      <a:pPr marL="285750" indent="-285750" rtl="0" fontAlgn="base">
                        <a:spcBef>
                          <a:spcPts val="0"/>
                        </a:spcBef>
                        <a:spcAft>
                          <a:spcPts val="0"/>
                        </a:spcAft>
                        <a:buFont typeface="Wingdings" panose="05000000000000000000" pitchFamily="2" charset="2"/>
                        <a:buChar char="ü"/>
                      </a:pPr>
                      <a:r>
                        <a:rPr lang="en-US" sz="1400" b="0" i="0" u="none" strike="noStrike">
                          <a:solidFill>
                            <a:srgbClr val="000000"/>
                          </a:solidFill>
                          <a:effectLst/>
                          <a:latin typeface="Arial" panose="020B0604020202020204" pitchFamily="34" charset="0"/>
                        </a:rPr>
                        <a:t>Average class size</a:t>
                      </a:r>
                      <a:endParaRPr lang="en-US" sz="1400" b="0" i="0" u="none" strike="noStrike">
                        <a:solidFill>
                          <a:srgbClr val="000000"/>
                        </a:solidFill>
                        <a:effectLst/>
                        <a:latin typeface="Noto Sans Symbols"/>
                      </a:endParaRPr>
                    </a:p>
                  </a:txBody>
                  <a:tcPr marL="60734" marR="60734" marT="41646" marB="41646" anchor="ctr">
                    <a:lnL w="9525"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rtl="0" fontAlgn="base">
                        <a:spcBef>
                          <a:spcPts val="0"/>
                        </a:spcBef>
                        <a:spcAft>
                          <a:spcPts val="0"/>
                        </a:spcAft>
                        <a:buFont typeface="Wingdings" panose="05000000000000000000" pitchFamily="2" charset="2"/>
                        <a:buChar char="ü"/>
                      </a:pPr>
                      <a:r>
                        <a:rPr lang="en-US" sz="1400" b="0" i="0" u="none" strike="noStrike">
                          <a:solidFill>
                            <a:srgbClr val="000000"/>
                          </a:solidFill>
                          <a:effectLst/>
                          <a:latin typeface="Arial" panose="020B0604020202020204" pitchFamily="34" charset="0"/>
                        </a:rPr>
                        <a:t>Cost per enrollment</a:t>
                      </a:r>
                      <a:endParaRPr lang="en-US" sz="1400" b="0" i="0" u="none" strike="noStrike">
                        <a:solidFill>
                          <a:srgbClr val="000000"/>
                        </a:solidFill>
                        <a:effectLst/>
                        <a:latin typeface="Noto Sans Symbols"/>
                      </a:endParaRPr>
                    </a:p>
                  </a:txBody>
                  <a:tcPr marL="60734" marR="60734" marT="41646" marB="4164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Cost per graduate</a:t>
                      </a:r>
                      <a:endParaRPr lang="en-US" sz="1400" b="0" i="0" u="none" strike="noStrike" dirty="0">
                        <a:solidFill>
                          <a:srgbClr val="000000"/>
                        </a:solidFill>
                        <a:effectLst/>
                        <a:latin typeface="Noto Sans Symbols"/>
                      </a:endParaRPr>
                    </a:p>
                  </a:txBody>
                  <a:tcPr marL="60734" marR="60734" marT="41646" marB="4164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rtl="0" fontAlgn="base">
                        <a:spcBef>
                          <a:spcPts val="0"/>
                        </a:spcBef>
                        <a:spcAft>
                          <a:spcPts val="0"/>
                        </a:spcAft>
                        <a:buFont typeface="Wingdings" panose="05000000000000000000" pitchFamily="2" charset="2"/>
                        <a:buChar char="ü"/>
                      </a:pPr>
                      <a:r>
                        <a:rPr lang="en-US" sz="1400" b="0" i="0" u="none" strike="noStrike" dirty="0">
                          <a:solidFill>
                            <a:srgbClr val="000000"/>
                          </a:solidFill>
                          <a:effectLst/>
                          <a:latin typeface="Arial" panose="020B0604020202020204" pitchFamily="34" charset="0"/>
                        </a:rPr>
                        <a:t>Change in revenue from retention</a:t>
                      </a:r>
                      <a:endParaRPr lang="en-US" sz="1400" b="0" i="0" u="none" strike="noStrike" dirty="0">
                        <a:solidFill>
                          <a:srgbClr val="000000"/>
                        </a:solidFill>
                        <a:effectLst/>
                        <a:latin typeface="Noto Sans Symbols"/>
                      </a:endParaRPr>
                    </a:p>
                  </a:txBody>
                  <a:tcPr marL="60734" marR="60734" marT="41646" marB="41646" anchor="ctr">
                    <a:lnL w="12697" cap="flat" cmpd="sng" algn="ctr">
                      <a:noFill/>
                      <a:prstDash val="solid"/>
                      <a:round/>
                      <a:headEnd type="none" w="med" len="med"/>
                      <a:tailEnd type="none" w="med" len="med"/>
                    </a:lnL>
                    <a:lnR w="12697"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37662656"/>
                  </a:ext>
                </a:extLst>
              </a:tr>
            </a:tbl>
          </a:graphicData>
        </a:graphic>
      </p:graphicFrame>
      <p:sp>
        <p:nvSpPr>
          <p:cNvPr id="18" name="Rectangle 17">
            <a:extLst>
              <a:ext uri="{FF2B5EF4-FFF2-40B4-BE49-F238E27FC236}">
                <a16:creationId xmlns:a16="http://schemas.microsoft.com/office/drawing/2014/main" id="{B5161721-FA10-4E1B-8F4B-7CF9BA8E90A8}"/>
              </a:ext>
            </a:extLst>
          </p:cNvPr>
          <p:cNvSpPr/>
          <p:nvPr/>
        </p:nvSpPr>
        <p:spPr>
          <a:xfrm>
            <a:off x="4440571" y="5616265"/>
            <a:ext cx="6096000" cy="830997"/>
          </a:xfrm>
          <a:prstGeom prst="rect">
            <a:avLst/>
          </a:prstGeom>
        </p:spPr>
        <p:txBody>
          <a:bodyPr>
            <a:spAutoFit/>
          </a:bodyPr>
          <a:lstStyle/>
          <a:p>
            <a:r>
              <a:rPr lang="en-US" altLang="en-US" sz="1600" dirty="0">
                <a:latin typeface="Korolev Medium" charset="0"/>
                <a:ea typeface="Calibri" panose="020F0502020204030204" pitchFamily="34" charset="0"/>
                <a:cs typeface="Times New Roman" panose="02020603050405020304" pitchFamily="18" charset="0"/>
              </a:rPr>
              <a:t>Since colleges are essentially in the business of creating successful alumni, it is important that your KPI’s include at least one, and maybe two or more, measures in each of these categories</a:t>
            </a:r>
            <a:endParaRPr lang="en-US" sz="1600" dirty="0"/>
          </a:p>
        </p:txBody>
      </p:sp>
      <p:sp>
        <p:nvSpPr>
          <p:cNvPr id="19" name="Right Bracket 18">
            <a:extLst>
              <a:ext uri="{FF2B5EF4-FFF2-40B4-BE49-F238E27FC236}">
                <a16:creationId xmlns:a16="http://schemas.microsoft.com/office/drawing/2014/main" id="{A6A6F2EB-6DB0-4D72-BDF5-620A04783BBE}"/>
              </a:ext>
            </a:extLst>
          </p:cNvPr>
          <p:cNvSpPr/>
          <p:nvPr/>
        </p:nvSpPr>
        <p:spPr>
          <a:xfrm rot="5400000">
            <a:off x="7332789" y="1951090"/>
            <a:ext cx="165684" cy="7131111"/>
          </a:xfrm>
          <a:prstGeom prst="rightBracket">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ket 19">
            <a:extLst>
              <a:ext uri="{FF2B5EF4-FFF2-40B4-BE49-F238E27FC236}">
                <a16:creationId xmlns:a16="http://schemas.microsoft.com/office/drawing/2014/main" id="{84B6501A-5D0D-420F-A865-5202F91848E0}"/>
              </a:ext>
            </a:extLst>
          </p:cNvPr>
          <p:cNvSpPr/>
          <p:nvPr/>
        </p:nvSpPr>
        <p:spPr>
          <a:xfrm rot="5400000">
            <a:off x="1926640" y="4237643"/>
            <a:ext cx="147568" cy="2609676"/>
          </a:xfrm>
          <a:prstGeom prst="rightBracket">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Google Shape;1240;p48">
            <a:extLst>
              <a:ext uri="{FF2B5EF4-FFF2-40B4-BE49-F238E27FC236}">
                <a16:creationId xmlns:a16="http://schemas.microsoft.com/office/drawing/2014/main" id="{49F6E0FD-6905-4E02-97EA-A314009AB564}"/>
              </a:ext>
            </a:extLst>
          </p:cNvPr>
          <p:cNvSpPr/>
          <p:nvPr/>
        </p:nvSpPr>
        <p:spPr>
          <a:xfrm>
            <a:off x="6132423" y="2073924"/>
            <a:ext cx="447851" cy="447879"/>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1040;p48">
            <a:extLst>
              <a:ext uri="{FF2B5EF4-FFF2-40B4-BE49-F238E27FC236}">
                <a16:creationId xmlns:a16="http://schemas.microsoft.com/office/drawing/2014/main" id="{672D2172-D7E7-4111-BD0B-988841BABF56}"/>
              </a:ext>
            </a:extLst>
          </p:cNvPr>
          <p:cNvGrpSpPr/>
          <p:nvPr/>
        </p:nvGrpSpPr>
        <p:grpSpPr>
          <a:xfrm>
            <a:off x="3305262" y="2108459"/>
            <a:ext cx="559072" cy="472407"/>
            <a:chOff x="3918650" y="293075"/>
            <a:chExt cx="488500" cy="412775"/>
          </a:xfrm>
          <a:solidFill>
            <a:schemeClr val="bg1"/>
          </a:solidFill>
        </p:grpSpPr>
        <p:sp>
          <p:nvSpPr>
            <p:cNvPr id="26" name="Google Shape;1041;p48">
              <a:extLst>
                <a:ext uri="{FF2B5EF4-FFF2-40B4-BE49-F238E27FC236}">
                  <a16:creationId xmlns:a16="http://schemas.microsoft.com/office/drawing/2014/main" id="{FA25383A-6E9A-45BA-807F-CF03385CE8D9}"/>
                </a:ext>
              </a:extLst>
            </p:cNvPr>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2;p48">
              <a:extLst>
                <a:ext uri="{FF2B5EF4-FFF2-40B4-BE49-F238E27FC236}">
                  <a16:creationId xmlns:a16="http://schemas.microsoft.com/office/drawing/2014/main" id="{A56EC7A6-4CE4-4B4B-AE88-3293B166CEFD}"/>
                </a:ext>
              </a:extLst>
            </p:cNvPr>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3;p48">
              <a:extLst>
                <a:ext uri="{FF2B5EF4-FFF2-40B4-BE49-F238E27FC236}">
                  <a16:creationId xmlns:a16="http://schemas.microsoft.com/office/drawing/2014/main" id="{CC95F950-0CE3-413E-BED9-3398908E8B08}"/>
                </a:ext>
              </a:extLst>
            </p:cNvPr>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226;p48">
            <a:extLst>
              <a:ext uri="{FF2B5EF4-FFF2-40B4-BE49-F238E27FC236}">
                <a16:creationId xmlns:a16="http://schemas.microsoft.com/office/drawing/2014/main" id="{ADFA790A-D5BE-4267-98D5-B1CAE48F7340}"/>
              </a:ext>
            </a:extLst>
          </p:cNvPr>
          <p:cNvGrpSpPr/>
          <p:nvPr/>
        </p:nvGrpSpPr>
        <p:grpSpPr>
          <a:xfrm>
            <a:off x="8929340" y="2078678"/>
            <a:ext cx="471694" cy="471721"/>
            <a:chOff x="570875" y="4322250"/>
            <a:chExt cx="443300" cy="443325"/>
          </a:xfrm>
          <a:solidFill>
            <a:schemeClr val="bg1"/>
          </a:solidFill>
        </p:grpSpPr>
        <p:sp>
          <p:nvSpPr>
            <p:cNvPr id="30" name="Google Shape;1227;p48">
              <a:extLst>
                <a:ext uri="{FF2B5EF4-FFF2-40B4-BE49-F238E27FC236}">
                  <a16:creationId xmlns:a16="http://schemas.microsoft.com/office/drawing/2014/main" id="{E89C598A-C1A9-49C0-9DBA-B4E64180F72D}"/>
                </a:ext>
              </a:extLst>
            </p:cNvPr>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8;p48">
              <a:extLst>
                <a:ext uri="{FF2B5EF4-FFF2-40B4-BE49-F238E27FC236}">
                  <a16:creationId xmlns:a16="http://schemas.microsoft.com/office/drawing/2014/main" id="{E700066B-4FAE-4056-A682-3291244EA107}"/>
                </a:ext>
              </a:extLst>
            </p:cNvPr>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9;p48">
              <a:extLst>
                <a:ext uri="{FF2B5EF4-FFF2-40B4-BE49-F238E27FC236}">
                  <a16:creationId xmlns:a16="http://schemas.microsoft.com/office/drawing/2014/main" id="{57DEB168-210B-461E-B238-23C9BC6D5D64}"/>
                </a:ext>
              </a:extLst>
            </p:cNvPr>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30;p48">
              <a:extLst>
                <a:ext uri="{FF2B5EF4-FFF2-40B4-BE49-F238E27FC236}">
                  <a16:creationId xmlns:a16="http://schemas.microsoft.com/office/drawing/2014/main" id="{BDA9AB2D-007F-49D7-8D5C-050D7353B31C}"/>
                </a:ext>
              </a:extLst>
            </p:cNvPr>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182;p48">
            <a:extLst>
              <a:ext uri="{FF2B5EF4-FFF2-40B4-BE49-F238E27FC236}">
                <a16:creationId xmlns:a16="http://schemas.microsoft.com/office/drawing/2014/main" id="{9AD4F73F-BBFA-4743-8FB0-968AF7799368}"/>
              </a:ext>
            </a:extLst>
          </p:cNvPr>
          <p:cNvGrpSpPr/>
          <p:nvPr/>
        </p:nvGrpSpPr>
        <p:grpSpPr>
          <a:xfrm>
            <a:off x="768024" y="2078678"/>
            <a:ext cx="459932" cy="469403"/>
            <a:chOff x="3955900" y="2984500"/>
            <a:chExt cx="414000" cy="422525"/>
          </a:xfrm>
          <a:solidFill>
            <a:schemeClr val="bg1"/>
          </a:solidFill>
        </p:grpSpPr>
        <p:sp>
          <p:nvSpPr>
            <p:cNvPr id="38" name="Google Shape;1183;p48">
              <a:extLst>
                <a:ext uri="{FF2B5EF4-FFF2-40B4-BE49-F238E27FC236}">
                  <a16:creationId xmlns:a16="http://schemas.microsoft.com/office/drawing/2014/main" id="{A9097E2D-E20E-4D5A-9A3F-77ED94A5E9D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84;p48">
              <a:extLst>
                <a:ext uri="{FF2B5EF4-FFF2-40B4-BE49-F238E27FC236}">
                  <a16:creationId xmlns:a16="http://schemas.microsoft.com/office/drawing/2014/main" id="{2D1F2792-65B6-411D-9FB0-26284F1BF332}"/>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85;p48">
              <a:extLst>
                <a:ext uri="{FF2B5EF4-FFF2-40B4-BE49-F238E27FC236}">
                  <a16:creationId xmlns:a16="http://schemas.microsoft.com/office/drawing/2014/main" id="{D5C8B50D-ABC8-4936-A780-1889D9A11DB8}"/>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082758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icture Placeholder 5">
            <a:extLst>
              <a:ext uri="{FF2B5EF4-FFF2-40B4-BE49-F238E27FC236}">
                <a16:creationId xmlns:a16="http://schemas.microsoft.com/office/drawing/2014/main" id="{6878A660-3CE0-4E16-A757-69BF2FF6BDB3}"/>
              </a:ext>
            </a:extLst>
          </p:cNvPr>
          <p:cNvSpPr txBox="1">
            <a:spLocks/>
          </p:cNvSpPr>
          <p:nvPr/>
        </p:nvSpPr>
        <p:spPr>
          <a:xfrm flipH="1">
            <a:off x="1628774" y="16654"/>
            <a:ext cx="9591676" cy="6841346"/>
          </a:xfrm>
          <a:custGeom>
            <a:avLst/>
            <a:gdLst>
              <a:gd name="connsiteX0" fmla="*/ 0 w 3549650"/>
              <a:gd name="connsiteY0" fmla="*/ 2919248 h 2919248"/>
              <a:gd name="connsiteX1" fmla="*/ 729812 w 3549650"/>
              <a:gd name="connsiteY1" fmla="*/ 0 h 2919248"/>
              <a:gd name="connsiteX2" fmla="*/ 3549650 w 3549650"/>
              <a:gd name="connsiteY2" fmla="*/ 0 h 2919248"/>
              <a:gd name="connsiteX3" fmla="*/ 2819838 w 3549650"/>
              <a:gd name="connsiteY3" fmla="*/ 2919248 h 2919248"/>
              <a:gd name="connsiteX4" fmla="*/ 0 w 3549650"/>
              <a:gd name="connsiteY4" fmla="*/ 2919248 h 2919248"/>
              <a:gd name="connsiteX0" fmla="*/ 0 w 3549650"/>
              <a:gd name="connsiteY0" fmla="*/ 2919248 h 2919248"/>
              <a:gd name="connsiteX1" fmla="*/ 729812 w 3549650"/>
              <a:gd name="connsiteY1" fmla="*/ 0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2507 w 3549650"/>
              <a:gd name="connsiteY1" fmla="*/ 32084 h 2919248"/>
              <a:gd name="connsiteX2" fmla="*/ 3549650 w 3549650"/>
              <a:gd name="connsiteY2" fmla="*/ 0 h 2919248"/>
              <a:gd name="connsiteX3" fmla="*/ 3541733 w 3549650"/>
              <a:gd name="connsiteY3" fmla="*/ 2919248 h 2919248"/>
              <a:gd name="connsiteX4" fmla="*/ 0 w 3549650"/>
              <a:gd name="connsiteY4" fmla="*/ 2919248 h 2919248"/>
              <a:gd name="connsiteX0" fmla="*/ 0 w 3549650"/>
              <a:gd name="connsiteY0" fmla="*/ 2919248 h 2919248"/>
              <a:gd name="connsiteX1" fmla="*/ 237811 w 3549650"/>
              <a:gd name="connsiteY1" fmla="*/ 5565 h 2919248"/>
              <a:gd name="connsiteX2" fmla="*/ 3549650 w 3549650"/>
              <a:gd name="connsiteY2" fmla="*/ 0 h 2919248"/>
              <a:gd name="connsiteX3" fmla="*/ 3541733 w 3549650"/>
              <a:gd name="connsiteY3" fmla="*/ 2919248 h 2919248"/>
              <a:gd name="connsiteX4" fmla="*/ 0 w 3549650"/>
              <a:gd name="connsiteY4" fmla="*/ 2919248 h 29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50" h="2919248">
                <a:moveTo>
                  <a:pt x="0" y="2919248"/>
                </a:moveTo>
                <a:lnTo>
                  <a:pt x="237811" y="5565"/>
                </a:lnTo>
                <a:lnTo>
                  <a:pt x="3549650" y="0"/>
                </a:lnTo>
                <a:lnTo>
                  <a:pt x="3541733" y="2919248"/>
                </a:lnTo>
                <a:lnTo>
                  <a:pt x="0" y="2919248"/>
                </a:lnTo>
                <a:close/>
              </a:path>
            </a:pathLst>
          </a:custGeom>
          <a:solidFill>
            <a:schemeClr val="tx2"/>
          </a:solidFill>
        </p:spPr>
        <p:txBody>
          <a:bodyPr/>
          <a:lstStyle>
            <a:lvl1pPr marL="0" indent="0" algn="l" defTabSz="914400" rtl="0" eaLnBrk="1" latinLnBrk="0" hangingPunct="1">
              <a:lnSpc>
                <a:spcPct val="90000"/>
              </a:lnSpc>
              <a:spcBef>
                <a:spcPts val="1000"/>
              </a:spcBef>
              <a:buClr>
                <a:srgbClr val="3DE470"/>
              </a:buClr>
              <a:buSzPct val="80000"/>
              <a:buFont typeface="Courier New" panose="02070309020205020404" pitchFamily="49" charset="0"/>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rgbClr val="3DE470"/>
              </a:buClr>
              <a:buSzPct val="80000"/>
              <a:buFont typeface="Courier New" panose="02070309020205020404" pitchFamily="49" charset="0"/>
              <a:buChar char="o"/>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rgbClr val="3DE470"/>
              </a:buClr>
              <a:buSzPct val="80000"/>
              <a:buFont typeface="Courier New" panose="02070309020205020404" pitchFamily="49" charset="0"/>
              <a:buChar char="o"/>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rgbClr val="3DE470"/>
              </a:buClr>
              <a:buSzPct val="80000"/>
              <a:buFont typeface="Courier New" panose="02070309020205020404" pitchFamily="49" charset="0"/>
              <a:buChar char="o"/>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rgbClr val="3DE470"/>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3" name="Object 2" hidden="1">
            <a:extLst>
              <a:ext uri="{FF2B5EF4-FFF2-40B4-BE49-F238E27FC236}">
                <a16:creationId xmlns:a16="http://schemas.microsoft.com/office/drawing/2014/main" id="{D2EDC0F9-70DC-311D-CD15-E3A2FF925A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D2EDC0F9-70DC-311D-CD15-E3A2FF925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D2336E55-1C21-C8F1-1FAE-F874C37421E9}"/>
              </a:ext>
            </a:extLst>
          </p:cNvPr>
          <p:cNvSpPr>
            <a:spLocks noGrp="1"/>
          </p:cNvSpPr>
          <p:nvPr>
            <p:ph type="title"/>
          </p:nvPr>
        </p:nvSpPr>
        <p:spPr>
          <a:xfrm>
            <a:off x="2038350" y="690532"/>
            <a:ext cx="8277225" cy="5460222"/>
          </a:xfrm>
        </p:spPr>
        <p:txBody>
          <a:bodyPr vert="horz">
            <a:noAutofit/>
          </a:bodyPr>
          <a:lstStyle/>
          <a:p>
            <a:pPr>
              <a:lnSpc>
                <a:spcPct val="70000"/>
              </a:lnSpc>
            </a:pPr>
            <a:r>
              <a:rPr lang="en-US" sz="4000" dirty="0">
                <a:solidFill>
                  <a:srgbClr val="D4D4FF"/>
                </a:solidFill>
              </a:rPr>
              <a:t>Metrics require </a:t>
            </a:r>
            <a:br>
              <a:rPr lang="en-US" sz="4000" dirty="0"/>
            </a:br>
            <a:r>
              <a:rPr lang="en-US" sz="4000" dirty="0"/>
              <a:t>specific data elements, </a:t>
            </a:r>
            <a:br>
              <a:rPr lang="en-US" sz="4000" dirty="0"/>
            </a:br>
            <a:br>
              <a:rPr lang="en-US" sz="4000" dirty="0"/>
            </a:br>
            <a:r>
              <a:rPr lang="en-US" sz="4000" dirty="0">
                <a:solidFill>
                  <a:srgbClr val="D4D4FF"/>
                </a:solidFill>
              </a:rPr>
              <a:t>and demand to be sliced by </a:t>
            </a:r>
            <a:br>
              <a:rPr lang="en-US" sz="4000" dirty="0"/>
            </a:br>
            <a:r>
              <a:rPr lang="en-US" sz="4000" dirty="0"/>
              <a:t>various attributes / dimensions</a:t>
            </a:r>
            <a:endParaRPr lang="en-US" sz="4000" dirty="0">
              <a:solidFill>
                <a:schemeClr val="bg1"/>
              </a:solidFill>
            </a:endParaRPr>
          </a:p>
        </p:txBody>
      </p:sp>
    </p:spTree>
    <p:extLst>
      <p:ext uri="{BB962C8B-B14F-4D97-AF65-F5344CB8AC3E}">
        <p14:creationId xmlns:p14="http://schemas.microsoft.com/office/powerpoint/2010/main" val="877508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433D92D-F7A9-44EC-B484-CCBEB5F5AB3A}"/>
              </a:ext>
            </a:extLst>
          </p:cNvPr>
          <p:cNvGraphicFramePr>
            <a:graphicFrameLocks noChangeAspect="1"/>
          </p:cNvGraphicFramePr>
          <p:nvPr>
            <p:custDataLst>
              <p:tags r:id="rId1"/>
            </p:custDataLst>
            <p:extLst>
              <p:ext uri="{D42A27DB-BD31-4B8C-83A1-F6EECF244321}">
                <p14:modId xmlns:p14="http://schemas.microsoft.com/office/powerpoint/2010/main" val="1588492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11" name="Object 10" hidden="1">
                        <a:extLst>
                          <a:ext uri="{FF2B5EF4-FFF2-40B4-BE49-F238E27FC236}">
                            <a16:creationId xmlns:a16="http://schemas.microsoft.com/office/drawing/2014/main" id="{7433D92D-F7A9-44EC-B484-CCBEB5F5AB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3702936-B539-4D8B-95DA-D762A2C690C3}"/>
              </a:ext>
            </a:extLst>
          </p:cNvPr>
          <p:cNvSpPr>
            <a:spLocks noGrp="1"/>
          </p:cNvSpPr>
          <p:nvPr>
            <p:ph type="title"/>
          </p:nvPr>
        </p:nvSpPr>
        <p:spPr>
          <a:xfrm>
            <a:off x="838200" y="121603"/>
            <a:ext cx="10515600" cy="1325563"/>
          </a:xfrm>
        </p:spPr>
        <p:txBody>
          <a:bodyPr vert="horz">
            <a:normAutofit fontScale="90000"/>
          </a:bodyPr>
          <a:lstStyle/>
          <a:p>
            <a:r>
              <a:rPr lang="en-US" dirty="0">
                <a:solidFill>
                  <a:schemeClr val="tx2">
                    <a:lumMod val="75000"/>
                  </a:schemeClr>
                </a:solidFill>
              </a:rPr>
              <a:t>Metrics require specific data elements, and demand to be sliced by various attributes / dimensions</a:t>
            </a:r>
          </a:p>
        </p:txBody>
      </p:sp>
      <p:pic>
        <p:nvPicPr>
          <p:cNvPr id="4" name="Picture 3">
            <a:extLst>
              <a:ext uri="{FF2B5EF4-FFF2-40B4-BE49-F238E27FC236}">
                <a16:creationId xmlns:a16="http://schemas.microsoft.com/office/drawing/2014/main" id="{08CDBA1B-C3A0-4CEE-B485-A41A25C241AC}"/>
              </a:ext>
            </a:extLst>
          </p:cNvPr>
          <p:cNvPicPr>
            <a:picLocks noChangeAspect="1"/>
          </p:cNvPicPr>
          <p:nvPr/>
        </p:nvPicPr>
        <p:blipFill>
          <a:blip r:embed="rId5"/>
          <a:stretch>
            <a:fillRect/>
          </a:stretch>
        </p:blipFill>
        <p:spPr>
          <a:xfrm>
            <a:off x="735330" y="1819830"/>
            <a:ext cx="10267950" cy="1924050"/>
          </a:xfrm>
          <a:prstGeom prst="rect">
            <a:avLst/>
          </a:prstGeom>
        </p:spPr>
      </p:pic>
      <p:pic>
        <p:nvPicPr>
          <p:cNvPr id="6" name="Picture 5">
            <a:extLst>
              <a:ext uri="{FF2B5EF4-FFF2-40B4-BE49-F238E27FC236}">
                <a16:creationId xmlns:a16="http://schemas.microsoft.com/office/drawing/2014/main" id="{958621F0-2F1C-4861-B0F0-3D080C91FF15}"/>
              </a:ext>
            </a:extLst>
          </p:cNvPr>
          <p:cNvPicPr>
            <a:picLocks noChangeAspect="1"/>
          </p:cNvPicPr>
          <p:nvPr/>
        </p:nvPicPr>
        <p:blipFill>
          <a:blip r:embed="rId6"/>
          <a:stretch>
            <a:fillRect/>
          </a:stretch>
        </p:blipFill>
        <p:spPr>
          <a:xfrm>
            <a:off x="840105" y="3985497"/>
            <a:ext cx="10058400" cy="2638425"/>
          </a:xfrm>
          <a:prstGeom prst="rect">
            <a:avLst/>
          </a:prstGeom>
        </p:spPr>
      </p:pic>
      <p:sp>
        <p:nvSpPr>
          <p:cNvPr id="7" name="TextBox 6">
            <a:extLst>
              <a:ext uri="{FF2B5EF4-FFF2-40B4-BE49-F238E27FC236}">
                <a16:creationId xmlns:a16="http://schemas.microsoft.com/office/drawing/2014/main" id="{53C5DEE6-9A72-4ABA-BDFD-D8D313450CF7}"/>
              </a:ext>
            </a:extLst>
          </p:cNvPr>
          <p:cNvSpPr txBox="1"/>
          <p:nvPr/>
        </p:nvSpPr>
        <p:spPr>
          <a:xfrm flipH="1">
            <a:off x="1407159" y="1504117"/>
            <a:ext cx="8265161" cy="369332"/>
          </a:xfrm>
          <a:prstGeom prst="rect">
            <a:avLst/>
          </a:prstGeom>
          <a:noFill/>
        </p:spPr>
        <p:txBody>
          <a:bodyPr wrap="square" rtlCol="0">
            <a:spAutoFit/>
          </a:bodyPr>
          <a:lstStyle/>
          <a:p>
            <a:pPr algn="ctr"/>
            <a:r>
              <a:rPr lang="en-US" b="1" dirty="0"/>
              <a:t>Example of data required to support a specific measure</a:t>
            </a:r>
          </a:p>
        </p:txBody>
      </p:sp>
    </p:spTree>
    <p:extLst>
      <p:ext uri="{BB962C8B-B14F-4D97-AF65-F5344CB8AC3E}">
        <p14:creationId xmlns:p14="http://schemas.microsoft.com/office/powerpoint/2010/main" val="38118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8F4835-A993-4C65-A0C8-58D653BC3E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A58F4835-A993-4C65-A0C8-58D653BC3E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aphicFrame>
        <p:nvGraphicFramePr>
          <p:cNvPr id="5" name="Table 5">
            <a:extLst>
              <a:ext uri="{FF2B5EF4-FFF2-40B4-BE49-F238E27FC236}">
                <a16:creationId xmlns:a16="http://schemas.microsoft.com/office/drawing/2014/main" id="{344CA0E3-16E0-4762-A631-0759C8C5668B}"/>
              </a:ext>
            </a:extLst>
          </p:cNvPr>
          <p:cNvGraphicFramePr>
            <a:graphicFrameLocks noGrp="1"/>
          </p:cNvGraphicFramePr>
          <p:nvPr>
            <p:extLst>
              <p:ext uri="{D42A27DB-BD31-4B8C-83A1-F6EECF244321}">
                <p14:modId xmlns:p14="http://schemas.microsoft.com/office/powerpoint/2010/main" val="1774240279"/>
              </p:ext>
            </p:extLst>
          </p:nvPr>
        </p:nvGraphicFramePr>
        <p:xfrm>
          <a:off x="1239416" y="1497082"/>
          <a:ext cx="10447760" cy="4651698"/>
        </p:xfrm>
        <a:graphic>
          <a:graphicData uri="http://schemas.openxmlformats.org/drawingml/2006/table">
            <a:tbl>
              <a:tblPr firstRow="1" bandRow="1">
                <a:tableStyleId>{5940675A-B579-460E-94D1-54222C63F5DA}</a:tableStyleId>
              </a:tblPr>
              <a:tblGrid>
                <a:gridCol w="2265784">
                  <a:extLst>
                    <a:ext uri="{9D8B030D-6E8A-4147-A177-3AD203B41FA5}">
                      <a16:colId xmlns:a16="http://schemas.microsoft.com/office/drawing/2014/main" val="2950004995"/>
                    </a:ext>
                  </a:extLst>
                </a:gridCol>
                <a:gridCol w="1936599">
                  <a:extLst>
                    <a:ext uri="{9D8B030D-6E8A-4147-A177-3AD203B41FA5}">
                      <a16:colId xmlns:a16="http://schemas.microsoft.com/office/drawing/2014/main" val="2702758934"/>
                    </a:ext>
                  </a:extLst>
                </a:gridCol>
                <a:gridCol w="2606826">
                  <a:extLst>
                    <a:ext uri="{9D8B030D-6E8A-4147-A177-3AD203B41FA5}">
                      <a16:colId xmlns:a16="http://schemas.microsoft.com/office/drawing/2014/main" val="341321081"/>
                    </a:ext>
                  </a:extLst>
                </a:gridCol>
                <a:gridCol w="955871">
                  <a:extLst>
                    <a:ext uri="{9D8B030D-6E8A-4147-A177-3AD203B41FA5}">
                      <a16:colId xmlns:a16="http://schemas.microsoft.com/office/drawing/2014/main" val="1250394568"/>
                    </a:ext>
                  </a:extLst>
                </a:gridCol>
                <a:gridCol w="1341340">
                  <a:extLst>
                    <a:ext uri="{9D8B030D-6E8A-4147-A177-3AD203B41FA5}">
                      <a16:colId xmlns:a16="http://schemas.microsoft.com/office/drawing/2014/main" val="1068044356"/>
                    </a:ext>
                  </a:extLst>
                </a:gridCol>
                <a:gridCol w="1341340">
                  <a:extLst>
                    <a:ext uri="{9D8B030D-6E8A-4147-A177-3AD203B41FA5}">
                      <a16:colId xmlns:a16="http://schemas.microsoft.com/office/drawing/2014/main" val="1496833336"/>
                    </a:ext>
                  </a:extLst>
                </a:gridCol>
              </a:tblGrid>
              <a:tr h="341314">
                <a:tc>
                  <a:txBody>
                    <a:bodyPr/>
                    <a:lstStyle/>
                    <a:p>
                      <a:endParaRPr lang="en-US" sz="16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600" b="1" dirty="0"/>
                        <a:t>Common measures</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3">
                  <a:txBody>
                    <a:bodyPr/>
                    <a:lstStyle/>
                    <a:p>
                      <a:pPr algn="ctr"/>
                      <a:r>
                        <a:rPr lang="en-US" sz="1600" b="1" dirty="0"/>
                        <a:t>Common reporting tools /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3612021"/>
                  </a:ext>
                </a:extLst>
              </a:tr>
              <a:tr h="807242">
                <a:tc>
                  <a:txBody>
                    <a:bodyPr/>
                    <a:lstStyle/>
                    <a:p>
                      <a:r>
                        <a:rPr lang="en-US" sz="1400" b="1" i="0" dirty="0"/>
                        <a:t>Post-completion and social mobility</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gridSpan="2">
                  <a:txBody>
                    <a:bodyPr/>
                    <a:lstStyle/>
                    <a:p>
                      <a:pPr marL="173038" indent="-173038">
                        <a:buFont typeface="Arial" panose="020B0604020202020204" pitchFamily="34" charset="0"/>
                        <a:buChar char="•"/>
                      </a:pPr>
                      <a:r>
                        <a:rPr lang="en-US" sz="1400" dirty="0"/>
                        <a:t>Median wage</a:t>
                      </a:r>
                    </a:p>
                    <a:p>
                      <a:pPr marL="173038" indent="-173038">
                        <a:buFont typeface="Arial" panose="020B0604020202020204" pitchFamily="34" charset="0"/>
                        <a:buChar char="•"/>
                      </a:pPr>
                      <a:r>
                        <a:rPr lang="en-US" sz="1400" dirty="0"/>
                        <a:t>% employed in area of study</a:t>
                      </a:r>
                    </a:p>
                    <a:p>
                      <a:pPr marL="173038" indent="-173038">
                        <a:buFont typeface="Arial" panose="020B0604020202020204" pitchFamily="34" charset="0"/>
                        <a:buChar char="•"/>
                      </a:pPr>
                      <a:r>
                        <a:rPr lang="en-US" sz="1400" dirty="0"/>
                        <a:t>Transfer to 4-year | beyond</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h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5861390"/>
                  </a:ext>
                </a:extLst>
              </a:tr>
              <a:tr h="533010">
                <a:tc rowSpan="2">
                  <a:txBody>
                    <a:bodyPr/>
                    <a:lstStyle/>
                    <a:p>
                      <a:r>
                        <a:rPr lang="en-US" sz="1400" b="1" i="0" dirty="0"/>
                        <a:t>Graduation – counts and rates</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Awards</a:t>
                      </a:r>
                    </a:p>
                    <a:p>
                      <a:pPr marL="173038" indent="-173038">
                        <a:buFont typeface="Arial" panose="020B0604020202020204" pitchFamily="34" charset="0"/>
                        <a:buChar char="•"/>
                      </a:pPr>
                      <a:r>
                        <a:rPr lang="en-US" sz="1400" dirty="0"/>
                        <a:t>Graduates</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1400" dirty="0"/>
                        <a:t>% of exp. time</a:t>
                      </a:r>
                    </a:p>
                    <a:p>
                      <a:pPr marL="228600" indent="-228600">
                        <a:buFont typeface="Arial" panose="020B0604020202020204" pitchFamily="34" charset="0"/>
                        <a:buChar char="•"/>
                      </a:pPr>
                      <a:r>
                        <a:rPr lang="en-US" sz="1400" dirty="0"/>
                        <a:t>Multi-year rate</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gridSpan="3">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8221916"/>
                  </a:ext>
                </a:extLst>
              </a:tr>
              <a:tr h="533010">
                <a:tc vMerge="1">
                  <a:txBody>
                    <a:bodyPr/>
                    <a:lstStyle/>
                    <a:p>
                      <a:endParaRPr lang="en-US"/>
                    </a:p>
                  </a:txBody>
                  <a:tcPr/>
                </a:tc>
                <a:tc gridSpan="2">
                  <a:txBody>
                    <a:bodyPr/>
                    <a:lstStyle/>
                    <a:p>
                      <a:pPr marL="173038" lvl="1" indent="-173038">
                        <a:buFont typeface="Arial" panose="020B0604020202020204" pitchFamily="34" charset="0"/>
                        <a:buChar char="•"/>
                      </a:pPr>
                      <a:r>
                        <a:rPr lang="en-US" sz="1400" dirty="0"/>
                        <a:t>Credits to degree</a:t>
                      </a:r>
                    </a:p>
                    <a:p>
                      <a:pPr marL="173038" lvl="1" indent="-173038">
                        <a:buFont typeface="Arial" panose="020B0604020202020204" pitchFamily="34" charset="0"/>
                        <a:buChar char="•"/>
                      </a:pPr>
                      <a:r>
                        <a:rPr lang="en-US" sz="1400" dirty="0"/>
                        <a:t>Time to degree</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hMerge="1">
                  <a:txBody>
                    <a:bodyPr/>
                    <a:lstStyle/>
                    <a:p>
                      <a:endParaRPr lang="en-US"/>
                    </a:p>
                  </a:txBody>
                  <a:tcPr>
                    <a:lnT w="12700" cmpd="sng">
                      <a:noFill/>
                    </a:lnT>
                  </a:tcPr>
                </a:tc>
                <a:tc rowSpan="2" gridSpan="3">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974222909"/>
                  </a:ext>
                </a:extLst>
              </a:tr>
              <a:tr h="1206286">
                <a:tc>
                  <a:txBody>
                    <a:bodyPr/>
                    <a:lstStyle/>
                    <a:p>
                      <a:r>
                        <a:rPr lang="en-US" sz="1400" b="1" i="0" dirty="0"/>
                        <a:t>Student success measures that lead to graduation</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Enrollment</a:t>
                      </a:r>
                    </a:p>
                    <a:p>
                      <a:pPr marL="173038" indent="-173038">
                        <a:buFont typeface="Arial" panose="020B0604020202020204" pitchFamily="34" charset="0"/>
                        <a:buChar char="•"/>
                      </a:pPr>
                      <a:r>
                        <a:rPr lang="en-US" sz="1400" dirty="0"/>
                        <a:t>Credit accumulation</a:t>
                      </a:r>
                    </a:p>
                    <a:p>
                      <a:pPr marL="173038" indent="-173038">
                        <a:buFont typeface="Arial" panose="020B0604020202020204" pitchFamily="34" charset="0"/>
                        <a:buChar char="•"/>
                      </a:pPr>
                      <a:r>
                        <a:rPr lang="en-US" sz="1400" dirty="0"/>
                        <a:t>Gateway course completion</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Credit completion ratio</a:t>
                      </a:r>
                    </a:p>
                    <a:p>
                      <a:pPr marL="173038" indent="-173038">
                        <a:buFont typeface="Arial" panose="020B0604020202020204" pitchFamily="34" charset="0"/>
                        <a:buChar char="•"/>
                      </a:pPr>
                      <a:r>
                        <a:rPr lang="en-US" sz="1400" dirty="0"/>
                        <a:t>Transfer activity</a:t>
                      </a:r>
                    </a:p>
                    <a:p>
                      <a:pPr marL="173038" indent="-173038">
                        <a:buFont typeface="Arial" panose="020B0604020202020204" pitchFamily="34" charset="0"/>
                        <a:buChar char="•"/>
                      </a:pPr>
                      <a:r>
                        <a:rPr lang="en-US" sz="1400" dirty="0"/>
                        <a:t>Retention </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gridSpan="3" vMerge="1">
                  <a:txBody>
                    <a:bodyPr/>
                    <a:lstStyle/>
                    <a:p>
                      <a:endParaRPr lang="en-US" sz="1600" dirty="0"/>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135379544"/>
                  </a:ext>
                </a:extLst>
              </a:tr>
              <a:tr h="169224">
                <a:tc rowSpan="3">
                  <a:txBody>
                    <a:bodyPr/>
                    <a:lstStyle/>
                    <a:p>
                      <a:r>
                        <a:rPr lang="en-US" sz="1400" b="1" i="0" dirty="0"/>
                        <a:t>Day-to-day indicators and interventions tracking</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rowSpan="3" gridSpan="2">
                  <a:txBody>
                    <a:bodyPr/>
                    <a:lstStyle/>
                    <a:p>
                      <a:pPr marL="171450" indent="-171450">
                        <a:buFont typeface="Arial" panose="020B0604020202020204" pitchFamily="34" charset="0"/>
                        <a:buChar char="•"/>
                      </a:pPr>
                      <a:r>
                        <a:rPr lang="en-US" sz="1400" dirty="0"/>
                        <a:t>Enrollment | Credits activity, by key courses and sections</a:t>
                      </a:r>
                    </a:p>
                    <a:p>
                      <a:pPr marL="171450" indent="-171450">
                        <a:buFont typeface="Arial" panose="020B0604020202020204" pitchFamily="34" charset="0"/>
                        <a:buChar char="•"/>
                      </a:pPr>
                      <a:r>
                        <a:rPr lang="en-US" sz="1400" dirty="0"/>
                        <a:t>% at-risk - DFW</a:t>
                      </a:r>
                    </a:p>
                    <a:p>
                      <a:pPr marL="171450" indent="-171450">
                        <a:buFont typeface="Arial" panose="020B0604020202020204" pitchFamily="34" charset="0"/>
                        <a:buChar char="•"/>
                      </a:pPr>
                      <a:r>
                        <a:rPr lang="en-US" sz="1400" dirty="0"/>
                        <a:t>% w/ academic plans</a:t>
                      </a:r>
                    </a:p>
                    <a:p>
                      <a:pPr marL="171450" indent="-171450">
                        <a:buFont typeface="Arial" panose="020B0604020202020204" pitchFamily="34" charset="0"/>
                        <a:buNone/>
                      </a:pPr>
                      <a:r>
                        <a:rPr lang="en-US" sz="1400" i="1" dirty="0"/>
                        <a:t>Much more</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rowSpan="3" hMerge="1">
                  <a:txBody>
                    <a:bodyPr/>
                    <a:lstStyle/>
                    <a:p>
                      <a:endParaRPr lang="en-US"/>
                    </a:p>
                  </a:txBody>
                  <a:tcPr/>
                </a:tc>
                <a:tc>
                  <a:txBody>
                    <a:bodyPr/>
                    <a:lstStyle/>
                    <a:p>
                      <a:pPr algn="ctr"/>
                      <a:r>
                        <a:rPr lang="en-US" sz="1600" b="1" dirty="0">
                          <a:solidFill>
                            <a:schemeClr val="bg1"/>
                          </a:solidFill>
                        </a:rPr>
                        <a:t>SIS</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LMS</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Advising</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59413168"/>
                  </a:ext>
                </a:extLst>
              </a:tr>
              <a:tr h="487680">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168255"/>
                  </a:ext>
                </a:extLst>
              </a:tr>
              <a:tr h="40787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6101578"/>
                  </a:ext>
                </a:extLst>
              </a:tr>
            </a:tbl>
          </a:graphicData>
        </a:graphic>
      </p:graphicFrame>
      <p:sp>
        <p:nvSpPr>
          <p:cNvPr id="6" name="TextBox 5">
            <a:extLst>
              <a:ext uri="{FF2B5EF4-FFF2-40B4-BE49-F238E27FC236}">
                <a16:creationId xmlns:a16="http://schemas.microsoft.com/office/drawing/2014/main" id="{CB8B5E95-E7D5-4391-B5F7-710B00004694}"/>
              </a:ext>
            </a:extLst>
          </p:cNvPr>
          <p:cNvSpPr txBox="1"/>
          <p:nvPr/>
        </p:nvSpPr>
        <p:spPr>
          <a:xfrm>
            <a:off x="630330" y="5995288"/>
            <a:ext cx="63350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4"/>
                </a:solidFill>
                <a:effectLst/>
                <a:uLnTx/>
                <a:uFillTx/>
                <a:latin typeface="Arial" panose="020B0604020202020204"/>
                <a:ea typeface="+mn-ea"/>
                <a:cs typeface="+mn-cs"/>
              </a:rPr>
              <a:t>HIGH</a:t>
            </a:r>
          </a:p>
        </p:txBody>
      </p:sp>
      <p:sp>
        <p:nvSpPr>
          <p:cNvPr id="7" name="TextBox 6">
            <a:extLst>
              <a:ext uri="{FF2B5EF4-FFF2-40B4-BE49-F238E27FC236}">
                <a16:creationId xmlns:a16="http://schemas.microsoft.com/office/drawing/2014/main" id="{4C4BA65A-498A-46C2-BFD8-BA23CD8A1C86}"/>
              </a:ext>
            </a:extLst>
          </p:cNvPr>
          <p:cNvSpPr txBox="1"/>
          <p:nvPr/>
        </p:nvSpPr>
        <p:spPr>
          <a:xfrm>
            <a:off x="1276411" y="6239600"/>
            <a:ext cx="8982601" cy="40011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tx2"/>
                </a:solidFill>
                <a:effectLst/>
                <a:uLnTx/>
                <a:uFillTx/>
                <a:latin typeface="Arial" panose="020B0604020202020204"/>
                <a:ea typeface="+mn-ea"/>
                <a:cs typeface="+mn-cs"/>
              </a:rPr>
              <a:t>SLICE ALL THE ABOVE BY DEMOGRAPHIC AND ENROLLMENT</a:t>
            </a:r>
          </a:p>
        </p:txBody>
      </p:sp>
      <p:grpSp>
        <p:nvGrpSpPr>
          <p:cNvPr id="10" name="Group 9">
            <a:extLst>
              <a:ext uri="{FF2B5EF4-FFF2-40B4-BE49-F238E27FC236}">
                <a16:creationId xmlns:a16="http://schemas.microsoft.com/office/drawing/2014/main" id="{E6DC046F-717E-4BE2-B67E-DDBF677C3277}"/>
              </a:ext>
            </a:extLst>
          </p:cNvPr>
          <p:cNvGrpSpPr/>
          <p:nvPr/>
        </p:nvGrpSpPr>
        <p:grpSpPr>
          <a:xfrm>
            <a:off x="8360385" y="1895023"/>
            <a:ext cx="2855014" cy="769681"/>
            <a:chOff x="5817234" y="1505644"/>
            <a:chExt cx="2855014" cy="769681"/>
          </a:xfrm>
        </p:grpSpPr>
        <p:pic>
          <p:nvPicPr>
            <p:cNvPr id="2050" name="Picture 2" descr="National Student Clearinghouse (@NSClearinghouse) | Twitter">
              <a:extLst>
                <a:ext uri="{FF2B5EF4-FFF2-40B4-BE49-F238E27FC236}">
                  <a16:creationId xmlns:a16="http://schemas.microsoft.com/office/drawing/2014/main" id="{80117A3F-9D27-4029-BDAF-69C29E224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152" y="1506436"/>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 U.S. Department of Labor">
              <a:extLst>
                <a:ext uri="{FF2B5EF4-FFF2-40B4-BE49-F238E27FC236}">
                  <a16:creationId xmlns:a16="http://schemas.microsoft.com/office/drawing/2014/main" id="{D11BA5C3-F68B-49C1-9375-0F993F178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179" y="1506436"/>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ited States Department of Education - Wikipedia">
              <a:extLst>
                <a:ext uri="{FF2B5EF4-FFF2-40B4-BE49-F238E27FC236}">
                  <a16:creationId xmlns:a16="http://schemas.microsoft.com/office/drawing/2014/main" id="{4B21F0C3-8F95-49A3-84AB-42E616AEB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7234" y="1505644"/>
              <a:ext cx="769681" cy="7696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4077A33-833A-4DC1-A542-22EF72B56B3B}"/>
              </a:ext>
            </a:extLst>
          </p:cNvPr>
          <p:cNvGrpSpPr/>
          <p:nvPr/>
        </p:nvGrpSpPr>
        <p:grpSpPr>
          <a:xfrm>
            <a:off x="9007679" y="2723446"/>
            <a:ext cx="1707398" cy="368325"/>
            <a:chOff x="6164497" y="2318380"/>
            <a:chExt cx="2123703" cy="458132"/>
          </a:xfrm>
        </p:grpSpPr>
        <p:pic>
          <p:nvPicPr>
            <p:cNvPr id="2060" name="Picture 12" descr="Events —">
              <a:extLst>
                <a:ext uri="{FF2B5EF4-FFF2-40B4-BE49-F238E27FC236}">
                  <a16:creationId xmlns:a16="http://schemas.microsoft.com/office/drawing/2014/main" id="{0A83D8B4-EE79-4D79-9B3C-778B4A6055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416"/>
            <a:stretch/>
          </p:blipFill>
          <p:spPr bwMode="auto">
            <a:xfrm>
              <a:off x="6855311" y="2322948"/>
              <a:ext cx="1432889" cy="4489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AICU - IPEDS Guide">
              <a:extLst>
                <a:ext uri="{FF2B5EF4-FFF2-40B4-BE49-F238E27FC236}">
                  <a16:creationId xmlns:a16="http://schemas.microsoft.com/office/drawing/2014/main" id="{8EA85D81-EDC7-4B5D-9A82-F545E30829A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6516"/>
            <a:stretch/>
          </p:blipFill>
          <p:spPr bwMode="auto">
            <a:xfrm>
              <a:off x="6164497" y="2318380"/>
              <a:ext cx="769682" cy="458132"/>
            </a:xfrm>
            <a:prstGeom prst="rect">
              <a:avLst/>
            </a:prstGeom>
            <a:noFill/>
            <a:extLst>
              <a:ext uri="{909E8E84-426E-40DD-AFC4-6F175D3DCCD1}">
                <a14:hiddenFill xmlns:a14="http://schemas.microsoft.com/office/drawing/2010/main">
                  <a:solidFill>
                    <a:srgbClr val="FFFFFF"/>
                  </a:solidFill>
                </a14:hiddenFill>
              </a:ext>
            </a:extLst>
          </p:spPr>
        </p:pic>
      </p:grpSp>
      <p:pic>
        <p:nvPicPr>
          <p:cNvPr id="2064" name="Picture 16" descr="Postsecondary Data Partnership Archives - NSC Service Updates">
            <a:extLst>
              <a:ext uri="{FF2B5EF4-FFF2-40B4-BE49-F238E27FC236}">
                <a16:creationId xmlns:a16="http://schemas.microsoft.com/office/drawing/2014/main" id="{AD090077-72E6-4F88-B1ED-D04CE8DCB7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7042" y="3582701"/>
            <a:ext cx="3641387" cy="91751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ducation Technology, Services, and Research | EAB">
            <a:extLst>
              <a:ext uri="{FF2B5EF4-FFF2-40B4-BE49-F238E27FC236}">
                <a16:creationId xmlns:a16="http://schemas.microsoft.com/office/drawing/2014/main" id="{AF603E64-F495-4F65-A44E-07328C1479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42150" y="5364346"/>
            <a:ext cx="677296" cy="26143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ivitas Learning | Student Success Platform &amp; Services - Civitas Learning">
            <a:extLst>
              <a:ext uri="{FF2B5EF4-FFF2-40B4-BE49-F238E27FC236}">
                <a16:creationId xmlns:a16="http://schemas.microsoft.com/office/drawing/2014/main" id="{BCF548AA-8B2B-45EA-BE0F-3038618788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61505" y="5770935"/>
            <a:ext cx="800353" cy="28523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Oracle Logo png download - 600*600 - Free Transparent Peoplesoft png  Download. - CleanPNG / KissPNG">
            <a:extLst>
              <a:ext uri="{FF2B5EF4-FFF2-40B4-BE49-F238E27FC236}">
                <a16:creationId xmlns:a16="http://schemas.microsoft.com/office/drawing/2014/main" id="{78BBC15D-EB74-4139-A4B6-26EA68F6A79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778" r="17703" b="860"/>
          <a:stretch/>
        </p:blipFill>
        <p:spPr bwMode="auto">
          <a:xfrm>
            <a:off x="8410236" y="5296260"/>
            <a:ext cx="351093" cy="365329"/>
          </a:xfrm>
          <a:prstGeom prst="ellipse">
            <a:avLst/>
          </a:prstGeom>
          <a:noFill/>
          <a:extLst>
            <a:ext uri="{909E8E84-426E-40DD-AFC4-6F175D3DCCD1}">
              <a14:hiddenFill xmlns:a14="http://schemas.microsoft.com/office/drawing/2010/main">
                <a:solidFill>
                  <a:srgbClr val="FFFFFF"/>
                </a:solidFill>
              </a14:hiddenFill>
            </a:ext>
          </a:extLst>
        </p:spPr>
      </p:pic>
      <p:pic>
        <p:nvPicPr>
          <p:cNvPr id="2072" name="Picture 24" descr="Integrations for the ID Management System - ID123">
            <a:extLst>
              <a:ext uri="{FF2B5EF4-FFF2-40B4-BE49-F238E27FC236}">
                <a16:creationId xmlns:a16="http://schemas.microsoft.com/office/drawing/2014/main" id="{E9C1144A-B47E-4176-AFC8-DDE3C4BF1E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59219" y="5692267"/>
            <a:ext cx="428941" cy="42894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Canvas Lms - Canvas Lms Logo , Free Transparent Clipart - ClipartKey">
            <a:extLst>
              <a:ext uri="{FF2B5EF4-FFF2-40B4-BE49-F238E27FC236}">
                <a16:creationId xmlns:a16="http://schemas.microsoft.com/office/drawing/2014/main" id="{29170974-7608-425F-A153-F57263F2BD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200" t="17706" r="19947" b="15966"/>
          <a:stretch/>
        </p:blipFill>
        <p:spPr bwMode="auto">
          <a:xfrm>
            <a:off x="9484645" y="5363831"/>
            <a:ext cx="376234" cy="31377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720EB75F-8408-4ED0-BE91-6EE1A19F169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84644" y="5717344"/>
            <a:ext cx="369911" cy="3569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DDBF085-7B7B-42AB-BED8-CDC536E0500B}"/>
              </a:ext>
            </a:extLst>
          </p:cNvPr>
          <p:cNvSpPr txBox="1"/>
          <p:nvPr/>
        </p:nvSpPr>
        <p:spPr>
          <a:xfrm rot="16200000">
            <a:off x="-1466764" y="3832547"/>
            <a:ext cx="3981071"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Arial" panose="020B0604020202020204"/>
                <a:ea typeface="+mn-ea"/>
                <a:cs typeface="+mn-cs"/>
              </a:rPr>
              <a:t>FREQUENCY OF CHANGE</a:t>
            </a:r>
          </a:p>
        </p:txBody>
      </p:sp>
      <p:sp>
        <p:nvSpPr>
          <p:cNvPr id="27" name="TextBox 26">
            <a:extLst>
              <a:ext uri="{FF2B5EF4-FFF2-40B4-BE49-F238E27FC236}">
                <a16:creationId xmlns:a16="http://schemas.microsoft.com/office/drawing/2014/main" id="{D7971FBD-769E-483F-A800-B18D4D94E7F6}"/>
              </a:ext>
            </a:extLst>
          </p:cNvPr>
          <p:cNvSpPr txBox="1"/>
          <p:nvPr/>
        </p:nvSpPr>
        <p:spPr>
          <a:xfrm>
            <a:off x="666823" y="1555732"/>
            <a:ext cx="603050"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3DE470"/>
                </a:solidFill>
                <a:latin typeface="Arial" panose="020B0604020202020204"/>
              </a:rPr>
              <a:t>LOW</a:t>
            </a:r>
            <a:endParaRPr kumimoji="0" lang="en-US" sz="1400" b="1" i="0" u="none" strike="noStrike" kern="1200" cap="none" spc="0" normalizeH="0" baseline="0" noProof="0" dirty="0">
              <a:ln>
                <a:noFill/>
              </a:ln>
              <a:solidFill>
                <a:srgbClr val="3DE470"/>
              </a:solidFill>
              <a:effectLst/>
              <a:uLnTx/>
              <a:uFillTx/>
              <a:latin typeface="Arial" panose="020B0604020202020204"/>
              <a:ea typeface="+mn-ea"/>
              <a:cs typeface="+mn-cs"/>
            </a:endParaRPr>
          </a:p>
        </p:txBody>
      </p:sp>
      <p:sp>
        <p:nvSpPr>
          <p:cNvPr id="13" name="Arrow: Down 12">
            <a:extLst>
              <a:ext uri="{FF2B5EF4-FFF2-40B4-BE49-F238E27FC236}">
                <a16:creationId xmlns:a16="http://schemas.microsoft.com/office/drawing/2014/main" id="{DD6F0EAA-250F-4B80-B448-07B34EB6AA5F}"/>
              </a:ext>
            </a:extLst>
          </p:cNvPr>
          <p:cNvSpPr/>
          <p:nvPr/>
        </p:nvSpPr>
        <p:spPr>
          <a:xfrm>
            <a:off x="762606" y="1864301"/>
            <a:ext cx="389483" cy="4158837"/>
          </a:xfrm>
          <a:prstGeom prst="downArrow">
            <a:avLst/>
          </a:prstGeom>
          <a:gradFill flip="none" rotWithShape="1">
            <a:gsLst>
              <a:gs pos="0">
                <a:schemeClr val="accent4"/>
              </a:gs>
              <a:gs pos="48000">
                <a:schemeClr val="bg1">
                  <a:lumMod val="85000"/>
                </a:schemeClr>
              </a:gs>
              <a:gs pos="100000">
                <a:srgbClr val="3DE47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ext Placeholder 9">
            <a:extLst>
              <a:ext uri="{FF2B5EF4-FFF2-40B4-BE49-F238E27FC236}">
                <a16:creationId xmlns:a16="http://schemas.microsoft.com/office/drawing/2014/main" id="{DF680A78-D04E-4E7A-B72A-B677E5BEAAED}"/>
              </a:ext>
            </a:extLst>
          </p:cNvPr>
          <p:cNvSpPr txBox="1">
            <a:spLocks/>
          </p:cNvSpPr>
          <p:nvPr/>
        </p:nvSpPr>
        <p:spPr>
          <a:xfrm>
            <a:off x="-196465" y="234563"/>
            <a:ext cx="10582734" cy="861774"/>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tx2"/>
          </a:solidFill>
        </p:spPr>
        <p:txBody>
          <a:bodyPr vert="horz" wrap="square" lIns="914400" tIns="182880" rIns="640080" bIns="182880" rtlCol="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ea typeface="+mn-ea"/>
                <a:cs typeface="Arial Narrow" panose="020B0604020202020204" pitchFamily="34" charset="0"/>
              </a:defRPr>
            </a:lvl1pPr>
            <a:lvl2pPr marL="4572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solidFill>
                  <a:schemeClr val="bg1"/>
                </a:solidFill>
              </a:rPr>
              <a:t>Translating data to action – at all levels</a:t>
            </a:r>
          </a:p>
        </p:txBody>
      </p:sp>
    </p:spTree>
    <p:extLst>
      <p:ext uri="{BB962C8B-B14F-4D97-AF65-F5344CB8AC3E}">
        <p14:creationId xmlns:p14="http://schemas.microsoft.com/office/powerpoint/2010/main" val="2808352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56F7B0-C628-2951-4B6D-C0274788BEB3}"/>
              </a:ext>
            </a:extLst>
          </p:cNvPr>
          <p:cNvGraphicFramePr>
            <a:graphicFrameLocks noChangeAspect="1"/>
          </p:cNvGraphicFramePr>
          <p:nvPr>
            <p:custDataLst>
              <p:tags r:id="rId1"/>
            </p:custDataLst>
            <p:extLst>
              <p:ext uri="{D42A27DB-BD31-4B8C-83A1-F6EECF244321}">
                <p14:modId xmlns:p14="http://schemas.microsoft.com/office/powerpoint/2010/main" val="2610999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B58989-1F11-9255-9072-CBDB17CCED09}"/>
              </a:ext>
            </a:extLst>
          </p:cNvPr>
          <p:cNvSpPr>
            <a:spLocks noGrp="1"/>
          </p:cNvSpPr>
          <p:nvPr>
            <p:ph type="title"/>
          </p:nvPr>
        </p:nvSpPr>
        <p:spPr>
          <a:xfrm>
            <a:off x="620110" y="0"/>
            <a:ext cx="10515600" cy="1325563"/>
          </a:xfrm>
        </p:spPr>
        <p:txBody>
          <a:bodyPr vert="horz"/>
          <a:lstStyle/>
          <a:p>
            <a:r>
              <a:rPr lang="en-US" dirty="0">
                <a:solidFill>
                  <a:schemeClr val="tx2">
                    <a:lumMod val="75000"/>
                  </a:schemeClr>
                </a:solidFill>
              </a:rPr>
              <a:t>Measuring what matters</a:t>
            </a:r>
          </a:p>
        </p:txBody>
      </p:sp>
      <p:sp>
        <p:nvSpPr>
          <p:cNvPr id="6" name="TextBox 5">
            <a:extLst>
              <a:ext uri="{FF2B5EF4-FFF2-40B4-BE49-F238E27FC236}">
                <a16:creationId xmlns:a16="http://schemas.microsoft.com/office/drawing/2014/main" id="{CE5763C7-2170-1D8F-33DE-09D1A6329E67}"/>
              </a:ext>
            </a:extLst>
          </p:cNvPr>
          <p:cNvSpPr txBox="1"/>
          <p:nvPr/>
        </p:nvSpPr>
        <p:spPr>
          <a:xfrm>
            <a:off x="620110" y="1170625"/>
            <a:ext cx="11571890" cy="2258375"/>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List three key performance indicators (KPI’s) in student success for your college. Based on these, indicate three metrics that predict progress on each. Then, list those leading indicators in the table below, alongside associated student success reforms and how those are measured.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EXAMPLE:</a:t>
            </a:r>
            <a:r>
              <a:rPr lang="en-US" sz="1800"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Graduation rate in 100 percent of expected completion time could be a KPI, with a leading indicator being percent of full-time students who complete thirty credits in their first year. An associated reform is assuring students receive credit for prior learning, with a measure for that being percent of incoming students receiving such credit, tracked weekly.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ACD1083E-5357-FFF4-67BD-E3FE07453CB0}"/>
              </a:ext>
            </a:extLst>
          </p:cNvPr>
          <p:cNvGraphicFramePr>
            <a:graphicFrameLocks noGrp="1"/>
          </p:cNvGraphicFramePr>
          <p:nvPr>
            <p:extLst>
              <p:ext uri="{D42A27DB-BD31-4B8C-83A1-F6EECF244321}">
                <p14:modId xmlns:p14="http://schemas.microsoft.com/office/powerpoint/2010/main" val="2218647457"/>
              </p:ext>
            </p:extLst>
          </p:nvPr>
        </p:nvGraphicFramePr>
        <p:xfrm>
          <a:off x="620110" y="3451455"/>
          <a:ext cx="11309131" cy="3767328"/>
        </p:xfrm>
        <a:graphic>
          <a:graphicData uri="http://schemas.openxmlformats.org/drawingml/2006/table">
            <a:tbl>
              <a:tblPr firstRow="1" firstCol="1" bandRow="1"/>
              <a:tblGrid>
                <a:gridCol w="3768903">
                  <a:extLst>
                    <a:ext uri="{9D8B030D-6E8A-4147-A177-3AD203B41FA5}">
                      <a16:colId xmlns:a16="http://schemas.microsoft.com/office/drawing/2014/main" val="3113547484"/>
                    </a:ext>
                  </a:extLst>
                </a:gridCol>
                <a:gridCol w="3770114">
                  <a:extLst>
                    <a:ext uri="{9D8B030D-6E8A-4147-A177-3AD203B41FA5}">
                      <a16:colId xmlns:a16="http://schemas.microsoft.com/office/drawing/2014/main" val="3681822279"/>
                    </a:ext>
                  </a:extLst>
                </a:gridCol>
                <a:gridCol w="3770114">
                  <a:extLst>
                    <a:ext uri="{9D8B030D-6E8A-4147-A177-3AD203B41FA5}">
                      <a16:colId xmlns:a16="http://schemas.microsoft.com/office/drawing/2014/main" val="1136054329"/>
                    </a:ext>
                  </a:extLst>
                </a:gridCol>
              </a:tblGrid>
              <a:tr h="0">
                <a:tc>
                  <a:txBody>
                    <a:bodyPr/>
                    <a:lstStyle/>
                    <a:p>
                      <a:pPr marL="0" marR="0" algn="ctr">
                        <a:lnSpc>
                          <a:spcPct val="107000"/>
                        </a:lnSpc>
                        <a:spcBef>
                          <a:spcPts val="0"/>
                        </a:spcBef>
                        <a:spcAft>
                          <a:spcPts val="0"/>
                        </a:spcAft>
                      </a:pPr>
                      <a:r>
                        <a:rPr lang="en-US" sz="2000" b="1" dirty="0">
                          <a:solidFill>
                            <a:srgbClr val="FFFFFF"/>
                          </a:solidFill>
                          <a:effectLst/>
                          <a:latin typeface="Gill Sans Nova" panose="020B0602020104020203" pitchFamily="34" charset="0"/>
                          <a:ea typeface="Calibri" panose="020F0502020204030204" pitchFamily="34" charset="0"/>
                          <a:cs typeface="Times New Roman" panose="02020603050405020304" pitchFamily="18" charset="0"/>
                        </a:rPr>
                        <a:t>Student Success Metric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323E4F"/>
                    </a:solidFill>
                  </a:tcPr>
                </a:tc>
                <a:tc>
                  <a:txBody>
                    <a:bodyPr/>
                    <a:lstStyle/>
                    <a:p>
                      <a:pPr marL="0" marR="0" algn="ctr">
                        <a:lnSpc>
                          <a:spcPct val="107000"/>
                        </a:lnSpc>
                        <a:spcBef>
                          <a:spcPts val="0"/>
                        </a:spcBef>
                        <a:spcAft>
                          <a:spcPts val="0"/>
                        </a:spcAft>
                      </a:pPr>
                      <a:r>
                        <a:rPr lang="en-US" sz="2000" b="1">
                          <a:solidFill>
                            <a:srgbClr val="FFFFFF"/>
                          </a:solidFill>
                          <a:effectLst/>
                          <a:latin typeface="Gill Sans Nova" panose="020B0602020104020203" pitchFamily="34" charset="0"/>
                          <a:ea typeface="Calibri" panose="020F0502020204030204" pitchFamily="34" charset="0"/>
                          <a:cs typeface="Times New Roman" panose="02020603050405020304" pitchFamily="18" charset="0"/>
                        </a:rPr>
                        <a:t>Associated Reform Effort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323E4F"/>
                    </a:solidFill>
                  </a:tcPr>
                </a:tc>
                <a:tc>
                  <a:txBody>
                    <a:bodyPr/>
                    <a:lstStyle/>
                    <a:p>
                      <a:pPr marL="0" marR="0" algn="ctr">
                        <a:lnSpc>
                          <a:spcPct val="107000"/>
                        </a:lnSpc>
                        <a:spcBef>
                          <a:spcPts val="0"/>
                        </a:spcBef>
                        <a:spcAft>
                          <a:spcPts val="0"/>
                        </a:spcAft>
                      </a:pPr>
                      <a:r>
                        <a:rPr lang="en-US" sz="2000" b="1">
                          <a:solidFill>
                            <a:srgbClr val="FFFFFF"/>
                          </a:solidFill>
                          <a:effectLst/>
                          <a:latin typeface="Gill Sans Nova" panose="020B0602020104020203" pitchFamily="34" charset="0"/>
                          <a:ea typeface="Calibri" panose="020F0502020204030204" pitchFamily="34" charset="0"/>
                          <a:cs typeface="Times New Roman" panose="02020603050405020304" pitchFamily="18" charset="0"/>
                        </a:rPr>
                        <a:t>Reform 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323E4F"/>
                    </a:solidFill>
                  </a:tcPr>
                </a:tc>
                <a:extLst>
                  <a:ext uri="{0D108BD9-81ED-4DB2-BD59-A6C34878D82A}">
                    <a16:rowId xmlns:a16="http://schemas.microsoft.com/office/drawing/2014/main" val="693718726"/>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8216568"/>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212432"/>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608008"/>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17262"/>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3815995"/>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315062"/>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888007"/>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190438"/>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9393651"/>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11238"/>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30132269"/>
                  </a:ext>
                </a:extLst>
              </a:tr>
            </a:tbl>
          </a:graphicData>
        </a:graphic>
      </p:graphicFrame>
    </p:spTree>
    <p:extLst>
      <p:ext uri="{BB962C8B-B14F-4D97-AF65-F5344CB8AC3E}">
        <p14:creationId xmlns:p14="http://schemas.microsoft.com/office/powerpoint/2010/main" val="3826840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8F4835-A993-4C65-A0C8-58D653BC3E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A58F4835-A993-4C65-A0C8-58D653BC3E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aphicFrame>
        <p:nvGraphicFramePr>
          <p:cNvPr id="5" name="Table 5">
            <a:extLst>
              <a:ext uri="{FF2B5EF4-FFF2-40B4-BE49-F238E27FC236}">
                <a16:creationId xmlns:a16="http://schemas.microsoft.com/office/drawing/2014/main" id="{344CA0E3-16E0-4762-A631-0759C8C5668B}"/>
              </a:ext>
            </a:extLst>
          </p:cNvPr>
          <p:cNvGraphicFramePr>
            <a:graphicFrameLocks noGrp="1"/>
          </p:cNvGraphicFramePr>
          <p:nvPr/>
        </p:nvGraphicFramePr>
        <p:xfrm>
          <a:off x="1239416" y="1497082"/>
          <a:ext cx="10447760" cy="4651698"/>
        </p:xfrm>
        <a:graphic>
          <a:graphicData uri="http://schemas.openxmlformats.org/drawingml/2006/table">
            <a:tbl>
              <a:tblPr firstRow="1" bandRow="1">
                <a:tableStyleId>{5940675A-B579-460E-94D1-54222C63F5DA}</a:tableStyleId>
              </a:tblPr>
              <a:tblGrid>
                <a:gridCol w="2265784">
                  <a:extLst>
                    <a:ext uri="{9D8B030D-6E8A-4147-A177-3AD203B41FA5}">
                      <a16:colId xmlns:a16="http://schemas.microsoft.com/office/drawing/2014/main" val="2950004995"/>
                    </a:ext>
                  </a:extLst>
                </a:gridCol>
                <a:gridCol w="1936599">
                  <a:extLst>
                    <a:ext uri="{9D8B030D-6E8A-4147-A177-3AD203B41FA5}">
                      <a16:colId xmlns:a16="http://schemas.microsoft.com/office/drawing/2014/main" val="2702758934"/>
                    </a:ext>
                  </a:extLst>
                </a:gridCol>
                <a:gridCol w="2606826">
                  <a:extLst>
                    <a:ext uri="{9D8B030D-6E8A-4147-A177-3AD203B41FA5}">
                      <a16:colId xmlns:a16="http://schemas.microsoft.com/office/drawing/2014/main" val="341321081"/>
                    </a:ext>
                  </a:extLst>
                </a:gridCol>
                <a:gridCol w="955871">
                  <a:extLst>
                    <a:ext uri="{9D8B030D-6E8A-4147-A177-3AD203B41FA5}">
                      <a16:colId xmlns:a16="http://schemas.microsoft.com/office/drawing/2014/main" val="1250394568"/>
                    </a:ext>
                  </a:extLst>
                </a:gridCol>
                <a:gridCol w="1341340">
                  <a:extLst>
                    <a:ext uri="{9D8B030D-6E8A-4147-A177-3AD203B41FA5}">
                      <a16:colId xmlns:a16="http://schemas.microsoft.com/office/drawing/2014/main" val="1068044356"/>
                    </a:ext>
                  </a:extLst>
                </a:gridCol>
                <a:gridCol w="1341340">
                  <a:extLst>
                    <a:ext uri="{9D8B030D-6E8A-4147-A177-3AD203B41FA5}">
                      <a16:colId xmlns:a16="http://schemas.microsoft.com/office/drawing/2014/main" val="1496833336"/>
                    </a:ext>
                  </a:extLst>
                </a:gridCol>
              </a:tblGrid>
              <a:tr h="341314">
                <a:tc>
                  <a:txBody>
                    <a:bodyPr/>
                    <a:lstStyle/>
                    <a:p>
                      <a:endParaRPr lang="en-US" sz="16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600" b="1" dirty="0"/>
                        <a:t>Common measures</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3">
                  <a:txBody>
                    <a:bodyPr/>
                    <a:lstStyle/>
                    <a:p>
                      <a:pPr algn="ctr"/>
                      <a:r>
                        <a:rPr lang="en-US" sz="1600" b="1" dirty="0"/>
                        <a:t>Common reporting tools /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3612021"/>
                  </a:ext>
                </a:extLst>
              </a:tr>
              <a:tr h="807242">
                <a:tc>
                  <a:txBody>
                    <a:bodyPr/>
                    <a:lstStyle/>
                    <a:p>
                      <a:r>
                        <a:rPr lang="en-US" sz="1400" b="1" i="0" dirty="0"/>
                        <a:t>Post-completion and social mobility</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gridSpan="2">
                  <a:txBody>
                    <a:bodyPr/>
                    <a:lstStyle/>
                    <a:p>
                      <a:pPr marL="173038" indent="-173038">
                        <a:buFont typeface="Arial" panose="020B0604020202020204" pitchFamily="34" charset="0"/>
                        <a:buChar char="•"/>
                      </a:pPr>
                      <a:r>
                        <a:rPr lang="en-US" sz="1400" dirty="0"/>
                        <a:t>Median wage</a:t>
                      </a:r>
                    </a:p>
                    <a:p>
                      <a:pPr marL="173038" indent="-173038">
                        <a:buFont typeface="Arial" panose="020B0604020202020204" pitchFamily="34" charset="0"/>
                        <a:buChar char="•"/>
                      </a:pPr>
                      <a:r>
                        <a:rPr lang="en-US" sz="1400" dirty="0"/>
                        <a:t>% employed in area of study</a:t>
                      </a:r>
                    </a:p>
                    <a:p>
                      <a:pPr marL="173038" indent="-173038">
                        <a:buFont typeface="Arial" panose="020B0604020202020204" pitchFamily="34" charset="0"/>
                        <a:buChar char="•"/>
                      </a:pPr>
                      <a:r>
                        <a:rPr lang="en-US" sz="1400" dirty="0"/>
                        <a:t>Transfer to 4-year | beyond</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h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5861390"/>
                  </a:ext>
                </a:extLst>
              </a:tr>
              <a:tr h="533010">
                <a:tc rowSpan="2">
                  <a:txBody>
                    <a:bodyPr/>
                    <a:lstStyle/>
                    <a:p>
                      <a:r>
                        <a:rPr lang="en-US" sz="1400" b="1" i="0" dirty="0"/>
                        <a:t>Graduation – counts and rates</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Awards</a:t>
                      </a:r>
                    </a:p>
                    <a:p>
                      <a:pPr marL="173038" indent="-173038">
                        <a:buFont typeface="Arial" panose="020B0604020202020204" pitchFamily="34" charset="0"/>
                        <a:buChar char="•"/>
                      </a:pPr>
                      <a:r>
                        <a:rPr lang="en-US" sz="1400" dirty="0"/>
                        <a:t>Graduates</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1400" dirty="0"/>
                        <a:t>% of exp. time</a:t>
                      </a:r>
                    </a:p>
                    <a:p>
                      <a:pPr marL="228600" indent="-228600">
                        <a:buFont typeface="Arial" panose="020B0604020202020204" pitchFamily="34" charset="0"/>
                        <a:buChar char="•"/>
                      </a:pPr>
                      <a:r>
                        <a:rPr lang="en-US" sz="1400" dirty="0"/>
                        <a:t>Multi-year rate</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gridSpan="3">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8221916"/>
                  </a:ext>
                </a:extLst>
              </a:tr>
              <a:tr h="533010">
                <a:tc vMerge="1">
                  <a:txBody>
                    <a:bodyPr/>
                    <a:lstStyle/>
                    <a:p>
                      <a:endParaRPr lang="en-US"/>
                    </a:p>
                  </a:txBody>
                  <a:tcPr/>
                </a:tc>
                <a:tc gridSpan="2">
                  <a:txBody>
                    <a:bodyPr/>
                    <a:lstStyle/>
                    <a:p>
                      <a:pPr marL="173038" lvl="1" indent="-173038">
                        <a:buFont typeface="Arial" panose="020B0604020202020204" pitchFamily="34" charset="0"/>
                        <a:buChar char="•"/>
                      </a:pPr>
                      <a:r>
                        <a:rPr lang="en-US" sz="1400" dirty="0"/>
                        <a:t>Credits to degree</a:t>
                      </a:r>
                    </a:p>
                    <a:p>
                      <a:pPr marL="173038" lvl="1" indent="-173038">
                        <a:buFont typeface="Arial" panose="020B0604020202020204" pitchFamily="34" charset="0"/>
                        <a:buChar char="•"/>
                      </a:pPr>
                      <a:r>
                        <a:rPr lang="en-US" sz="1400" dirty="0"/>
                        <a:t>Time to degree</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hMerge="1">
                  <a:txBody>
                    <a:bodyPr/>
                    <a:lstStyle/>
                    <a:p>
                      <a:endParaRPr lang="en-US"/>
                    </a:p>
                  </a:txBody>
                  <a:tcPr>
                    <a:lnT w="12700" cmpd="sng">
                      <a:noFill/>
                    </a:lnT>
                  </a:tcPr>
                </a:tc>
                <a:tc rowSpan="2" gridSpan="3">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974222909"/>
                  </a:ext>
                </a:extLst>
              </a:tr>
              <a:tr h="1206286">
                <a:tc>
                  <a:txBody>
                    <a:bodyPr/>
                    <a:lstStyle/>
                    <a:p>
                      <a:r>
                        <a:rPr lang="en-US" sz="1400" b="1" i="0" dirty="0"/>
                        <a:t>Student success measures that lead to graduation</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Enrollment</a:t>
                      </a:r>
                    </a:p>
                    <a:p>
                      <a:pPr marL="173038" indent="-173038">
                        <a:buFont typeface="Arial" panose="020B0604020202020204" pitchFamily="34" charset="0"/>
                        <a:buChar char="•"/>
                      </a:pPr>
                      <a:r>
                        <a:rPr lang="en-US" sz="1400" dirty="0"/>
                        <a:t>Credit accumulation</a:t>
                      </a:r>
                    </a:p>
                    <a:p>
                      <a:pPr marL="173038" indent="-173038">
                        <a:buFont typeface="Arial" panose="020B0604020202020204" pitchFamily="34" charset="0"/>
                        <a:buChar char="•"/>
                      </a:pPr>
                      <a:r>
                        <a:rPr lang="en-US" sz="1400" dirty="0"/>
                        <a:t>Gateway course completion</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Credit completion ratio</a:t>
                      </a:r>
                    </a:p>
                    <a:p>
                      <a:pPr marL="173038" indent="-173038">
                        <a:buFont typeface="Arial" panose="020B0604020202020204" pitchFamily="34" charset="0"/>
                        <a:buChar char="•"/>
                      </a:pPr>
                      <a:r>
                        <a:rPr lang="en-US" sz="1400" dirty="0"/>
                        <a:t>Transfer activity</a:t>
                      </a:r>
                    </a:p>
                    <a:p>
                      <a:pPr marL="173038" indent="-173038">
                        <a:buFont typeface="Arial" panose="020B0604020202020204" pitchFamily="34" charset="0"/>
                        <a:buChar char="•"/>
                      </a:pPr>
                      <a:r>
                        <a:rPr lang="en-US" sz="1400" dirty="0"/>
                        <a:t>Retention </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gridSpan="3" vMerge="1">
                  <a:txBody>
                    <a:bodyPr/>
                    <a:lstStyle/>
                    <a:p>
                      <a:endParaRPr lang="en-US" sz="1600" dirty="0"/>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135379544"/>
                  </a:ext>
                </a:extLst>
              </a:tr>
              <a:tr h="169224">
                <a:tc rowSpan="3">
                  <a:txBody>
                    <a:bodyPr/>
                    <a:lstStyle/>
                    <a:p>
                      <a:r>
                        <a:rPr lang="en-US" sz="1400" b="1" i="0" dirty="0"/>
                        <a:t>Day-to-day indicators and interventions tracking</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rowSpan="3" gridSpan="2">
                  <a:txBody>
                    <a:bodyPr/>
                    <a:lstStyle/>
                    <a:p>
                      <a:pPr marL="171450" indent="-171450">
                        <a:buFont typeface="Arial" panose="020B0604020202020204" pitchFamily="34" charset="0"/>
                        <a:buChar char="•"/>
                      </a:pPr>
                      <a:r>
                        <a:rPr lang="en-US" sz="1400" dirty="0"/>
                        <a:t>Enrollment | Credits activity, by key courses and sections</a:t>
                      </a:r>
                    </a:p>
                    <a:p>
                      <a:pPr marL="171450" indent="-171450">
                        <a:buFont typeface="Arial" panose="020B0604020202020204" pitchFamily="34" charset="0"/>
                        <a:buChar char="•"/>
                      </a:pPr>
                      <a:r>
                        <a:rPr lang="en-US" sz="1400" dirty="0"/>
                        <a:t>% at-risk - DFW</a:t>
                      </a:r>
                    </a:p>
                    <a:p>
                      <a:pPr marL="171450" indent="-171450">
                        <a:buFont typeface="Arial" panose="020B0604020202020204" pitchFamily="34" charset="0"/>
                        <a:buChar char="•"/>
                      </a:pPr>
                      <a:r>
                        <a:rPr lang="en-US" sz="1400" dirty="0"/>
                        <a:t>% w/ academic plans</a:t>
                      </a:r>
                    </a:p>
                    <a:p>
                      <a:pPr marL="171450" indent="-171450">
                        <a:buFont typeface="Arial" panose="020B0604020202020204" pitchFamily="34" charset="0"/>
                        <a:buNone/>
                      </a:pPr>
                      <a:r>
                        <a:rPr lang="en-US" sz="1400" i="1" dirty="0"/>
                        <a:t>Much more</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rowSpan="3" hMerge="1">
                  <a:txBody>
                    <a:bodyPr/>
                    <a:lstStyle/>
                    <a:p>
                      <a:endParaRPr lang="en-US"/>
                    </a:p>
                  </a:txBody>
                  <a:tcPr/>
                </a:tc>
                <a:tc>
                  <a:txBody>
                    <a:bodyPr/>
                    <a:lstStyle/>
                    <a:p>
                      <a:pPr algn="ctr"/>
                      <a:r>
                        <a:rPr lang="en-US" sz="1600" b="1" dirty="0">
                          <a:solidFill>
                            <a:schemeClr val="bg1"/>
                          </a:solidFill>
                        </a:rPr>
                        <a:t>SIS</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LMS</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Advising</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59413168"/>
                  </a:ext>
                </a:extLst>
              </a:tr>
              <a:tr h="487680">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168255"/>
                  </a:ext>
                </a:extLst>
              </a:tr>
              <a:tr h="40787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6101578"/>
                  </a:ext>
                </a:extLst>
              </a:tr>
            </a:tbl>
          </a:graphicData>
        </a:graphic>
      </p:graphicFrame>
      <p:sp>
        <p:nvSpPr>
          <p:cNvPr id="6" name="TextBox 5">
            <a:extLst>
              <a:ext uri="{FF2B5EF4-FFF2-40B4-BE49-F238E27FC236}">
                <a16:creationId xmlns:a16="http://schemas.microsoft.com/office/drawing/2014/main" id="{CB8B5E95-E7D5-4391-B5F7-710B00004694}"/>
              </a:ext>
            </a:extLst>
          </p:cNvPr>
          <p:cNvSpPr txBox="1"/>
          <p:nvPr/>
        </p:nvSpPr>
        <p:spPr>
          <a:xfrm>
            <a:off x="630330" y="5995288"/>
            <a:ext cx="63350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4"/>
                </a:solidFill>
                <a:effectLst/>
                <a:uLnTx/>
                <a:uFillTx/>
                <a:latin typeface="Arial" panose="020B0604020202020204"/>
                <a:ea typeface="+mn-ea"/>
                <a:cs typeface="+mn-cs"/>
              </a:rPr>
              <a:t>HIGH</a:t>
            </a:r>
          </a:p>
        </p:txBody>
      </p:sp>
      <p:sp>
        <p:nvSpPr>
          <p:cNvPr id="7" name="TextBox 6">
            <a:extLst>
              <a:ext uri="{FF2B5EF4-FFF2-40B4-BE49-F238E27FC236}">
                <a16:creationId xmlns:a16="http://schemas.microsoft.com/office/drawing/2014/main" id="{4C4BA65A-498A-46C2-BFD8-BA23CD8A1C86}"/>
              </a:ext>
            </a:extLst>
          </p:cNvPr>
          <p:cNvSpPr txBox="1"/>
          <p:nvPr/>
        </p:nvSpPr>
        <p:spPr>
          <a:xfrm>
            <a:off x="1276411" y="6239600"/>
            <a:ext cx="8982601" cy="40011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tx2"/>
                </a:solidFill>
                <a:effectLst/>
                <a:uLnTx/>
                <a:uFillTx/>
                <a:latin typeface="Arial" panose="020B0604020202020204"/>
                <a:ea typeface="+mn-ea"/>
                <a:cs typeface="+mn-cs"/>
              </a:rPr>
              <a:t>SLICE ALL THE ABOVE BY DEMOGRAPHIC AND ENROLLMENT</a:t>
            </a:r>
          </a:p>
        </p:txBody>
      </p:sp>
      <p:grpSp>
        <p:nvGrpSpPr>
          <p:cNvPr id="10" name="Group 9">
            <a:extLst>
              <a:ext uri="{FF2B5EF4-FFF2-40B4-BE49-F238E27FC236}">
                <a16:creationId xmlns:a16="http://schemas.microsoft.com/office/drawing/2014/main" id="{E6DC046F-717E-4BE2-B67E-DDBF677C3277}"/>
              </a:ext>
            </a:extLst>
          </p:cNvPr>
          <p:cNvGrpSpPr/>
          <p:nvPr/>
        </p:nvGrpSpPr>
        <p:grpSpPr>
          <a:xfrm>
            <a:off x="8360385" y="1895023"/>
            <a:ext cx="2855014" cy="769681"/>
            <a:chOff x="5817234" y="1505644"/>
            <a:chExt cx="2855014" cy="769681"/>
          </a:xfrm>
        </p:grpSpPr>
        <p:pic>
          <p:nvPicPr>
            <p:cNvPr id="2050" name="Picture 2" descr="National Student Clearinghouse (@NSClearinghouse) | Twitter">
              <a:extLst>
                <a:ext uri="{FF2B5EF4-FFF2-40B4-BE49-F238E27FC236}">
                  <a16:creationId xmlns:a16="http://schemas.microsoft.com/office/drawing/2014/main" id="{80117A3F-9D27-4029-BDAF-69C29E224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152" y="1506436"/>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 U.S. Department of Labor">
              <a:extLst>
                <a:ext uri="{FF2B5EF4-FFF2-40B4-BE49-F238E27FC236}">
                  <a16:creationId xmlns:a16="http://schemas.microsoft.com/office/drawing/2014/main" id="{D11BA5C3-F68B-49C1-9375-0F993F178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179" y="1506436"/>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ited States Department of Education - Wikipedia">
              <a:extLst>
                <a:ext uri="{FF2B5EF4-FFF2-40B4-BE49-F238E27FC236}">
                  <a16:creationId xmlns:a16="http://schemas.microsoft.com/office/drawing/2014/main" id="{4B21F0C3-8F95-49A3-84AB-42E616AEB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7234" y="1505644"/>
              <a:ext cx="769681" cy="7696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4077A33-833A-4DC1-A542-22EF72B56B3B}"/>
              </a:ext>
            </a:extLst>
          </p:cNvPr>
          <p:cNvGrpSpPr/>
          <p:nvPr/>
        </p:nvGrpSpPr>
        <p:grpSpPr>
          <a:xfrm>
            <a:off x="9007679" y="2723446"/>
            <a:ext cx="1707398" cy="368325"/>
            <a:chOff x="6164497" y="2318380"/>
            <a:chExt cx="2123703" cy="458132"/>
          </a:xfrm>
        </p:grpSpPr>
        <p:pic>
          <p:nvPicPr>
            <p:cNvPr id="2060" name="Picture 12" descr="Events —">
              <a:extLst>
                <a:ext uri="{FF2B5EF4-FFF2-40B4-BE49-F238E27FC236}">
                  <a16:creationId xmlns:a16="http://schemas.microsoft.com/office/drawing/2014/main" id="{0A83D8B4-EE79-4D79-9B3C-778B4A6055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416"/>
            <a:stretch/>
          </p:blipFill>
          <p:spPr bwMode="auto">
            <a:xfrm>
              <a:off x="6855311" y="2322948"/>
              <a:ext cx="1432889" cy="4489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AICU - IPEDS Guide">
              <a:extLst>
                <a:ext uri="{FF2B5EF4-FFF2-40B4-BE49-F238E27FC236}">
                  <a16:creationId xmlns:a16="http://schemas.microsoft.com/office/drawing/2014/main" id="{8EA85D81-EDC7-4B5D-9A82-F545E30829A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6516"/>
            <a:stretch/>
          </p:blipFill>
          <p:spPr bwMode="auto">
            <a:xfrm>
              <a:off x="6164497" y="2318380"/>
              <a:ext cx="769682" cy="458132"/>
            </a:xfrm>
            <a:prstGeom prst="rect">
              <a:avLst/>
            </a:prstGeom>
            <a:noFill/>
            <a:extLst>
              <a:ext uri="{909E8E84-426E-40DD-AFC4-6F175D3DCCD1}">
                <a14:hiddenFill xmlns:a14="http://schemas.microsoft.com/office/drawing/2010/main">
                  <a:solidFill>
                    <a:srgbClr val="FFFFFF"/>
                  </a:solidFill>
                </a14:hiddenFill>
              </a:ext>
            </a:extLst>
          </p:spPr>
        </p:pic>
      </p:grpSp>
      <p:pic>
        <p:nvPicPr>
          <p:cNvPr id="2064" name="Picture 16" descr="Postsecondary Data Partnership Archives - NSC Service Updates">
            <a:extLst>
              <a:ext uri="{FF2B5EF4-FFF2-40B4-BE49-F238E27FC236}">
                <a16:creationId xmlns:a16="http://schemas.microsoft.com/office/drawing/2014/main" id="{AD090077-72E6-4F88-B1ED-D04CE8DCB7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7042" y="3582701"/>
            <a:ext cx="3641387" cy="91751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ducation Technology, Services, and Research | EAB">
            <a:extLst>
              <a:ext uri="{FF2B5EF4-FFF2-40B4-BE49-F238E27FC236}">
                <a16:creationId xmlns:a16="http://schemas.microsoft.com/office/drawing/2014/main" id="{AF603E64-F495-4F65-A44E-07328C1479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42150" y="5364346"/>
            <a:ext cx="677296" cy="26143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ivitas Learning | Student Success Platform &amp; Services - Civitas Learning">
            <a:extLst>
              <a:ext uri="{FF2B5EF4-FFF2-40B4-BE49-F238E27FC236}">
                <a16:creationId xmlns:a16="http://schemas.microsoft.com/office/drawing/2014/main" id="{BCF548AA-8B2B-45EA-BE0F-3038618788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61505" y="5770935"/>
            <a:ext cx="800353" cy="28523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Oracle Logo png download - 600*600 - Free Transparent Peoplesoft png  Download. - CleanPNG / KissPNG">
            <a:extLst>
              <a:ext uri="{FF2B5EF4-FFF2-40B4-BE49-F238E27FC236}">
                <a16:creationId xmlns:a16="http://schemas.microsoft.com/office/drawing/2014/main" id="{78BBC15D-EB74-4139-A4B6-26EA68F6A79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778" r="17703" b="860"/>
          <a:stretch/>
        </p:blipFill>
        <p:spPr bwMode="auto">
          <a:xfrm>
            <a:off x="8410236" y="5296260"/>
            <a:ext cx="351093" cy="365329"/>
          </a:xfrm>
          <a:prstGeom prst="ellipse">
            <a:avLst/>
          </a:prstGeom>
          <a:noFill/>
          <a:extLst>
            <a:ext uri="{909E8E84-426E-40DD-AFC4-6F175D3DCCD1}">
              <a14:hiddenFill xmlns:a14="http://schemas.microsoft.com/office/drawing/2010/main">
                <a:solidFill>
                  <a:srgbClr val="FFFFFF"/>
                </a:solidFill>
              </a14:hiddenFill>
            </a:ext>
          </a:extLst>
        </p:spPr>
      </p:pic>
      <p:pic>
        <p:nvPicPr>
          <p:cNvPr id="2072" name="Picture 24" descr="Integrations for the ID Management System - ID123">
            <a:extLst>
              <a:ext uri="{FF2B5EF4-FFF2-40B4-BE49-F238E27FC236}">
                <a16:creationId xmlns:a16="http://schemas.microsoft.com/office/drawing/2014/main" id="{E9C1144A-B47E-4176-AFC8-DDE3C4BF1E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59219" y="5692267"/>
            <a:ext cx="428941" cy="42894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Canvas Lms - Canvas Lms Logo , Free Transparent Clipart - ClipartKey">
            <a:extLst>
              <a:ext uri="{FF2B5EF4-FFF2-40B4-BE49-F238E27FC236}">
                <a16:creationId xmlns:a16="http://schemas.microsoft.com/office/drawing/2014/main" id="{29170974-7608-425F-A153-F57263F2BD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200" t="17706" r="19947" b="15966"/>
          <a:stretch/>
        </p:blipFill>
        <p:spPr bwMode="auto">
          <a:xfrm>
            <a:off x="9484645" y="5363831"/>
            <a:ext cx="376234" cy="31377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720EB75F-8408-4ED0-BE91-6EE1A19F169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84644" y="5717344"/>
            <a:ext cx="369911" cy="3569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DDBF085-7B7B-42AB-BED8-CDC536E0500B}"/>
              </a:ext>
            </a:extLst>
          </p:cNvPr>
          <p:cNvSpPr txBox="1"/>
          <p:nvPr/>
        </p:nvSpPr>
        <p:spPr>
          <a:xfrm rot="16200000">
            <a:off x="-1466764" y="3832547"/>
            <a:ext cx="3981071"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Arial" panose="020B0604020202020204"/>
                <a:ea typeface="+mn-ea"/>
                <a:cs typeface="+mn-cs"/>
              </a:rPr>
              <a:t>FREQUENCY OF CHANGE</a:t>
            </a:r>
          </a:p>
        </p:txBody>
      </p:sp>
      <p:sp>
        <p:nvSpPr>
          <p:cNvPr id="27" name="TextBox 26">
            <a:extLst>
              <a:ext uri="{FF2B5EF4-FFF2-40B4-BE49-F238E27FC236}">
                <a16:creationId xmlns:a16="http://schemas.microsoft.com/office/drawing/2014/main" id="{D7971FBD-769E-483F-A800-B18D4D94E7F6}"/>
              </a:ext>
            </a:extLst>
          </p:cNvPr>
          <p:cNvSpPr txBox="1"/>
          <p:nvPr/>
        </p:nvSpPr>
        <p:spPr>
          <a:xfrm>
            <a:off x="666823" y="1555732"/>
            <a:ext cx="603050"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3DE470"/>
                </a:solidFill>
                <a:latin typeface="Arial" panose="020B0604020202020204"/>
              </a:rPr>
              <a:t>LOW</a:t>
            </a:r>
            <a:endParaRPr kumimoji="0" lang="en-US" sz="1400" b="1" i="0" u="none" strike="noStrike" kern="1200" cap="none" spc="0" normalizeH="0" baseline="0" noProof="0" dirty="0">
              <a:ln>
                <a:noFill/>
              </a:ln>
              <a:solidFill>
                <a:srgbClr val="3DE470"/>
              </a:solidFill>
              <a:effectLst/>
              <a:uLnTx/>
              <a:uFillTx/>
              <a:latin typeface="Arial" panose="020B0604020202020204"/>
              <a:ea typeface="+mn-ea"/>
              <a:cs typeface="+mn-cs"/>
            </a:endParaRPr>
          </a:p>
        </p:txBody>
      </p:sp>
      <p:sp>
        <p:nvSpPr>
          <p:cNvPr id="13" name="Arrow: Down 12">
            <a:extLst>
              <a:ext uri="{FF2B5EF4-FFF2-40B4-BE49-F238E27FC236}">
                <a16:creationId xmlns:a16="http://schemas.microsoft.com/office/drawing/2014/main" id="{DD6F0EAA-250F-4B80-B448-07B34EB6AA5F}"/>
              </a:ext>
            </a:extLst>
          </p:cNvPr>
          <p:cNvSpPr/>
          <p:nvPr/>
        </p:nvSpPr>
        <p:spPr>
          <a:xfrm>
            <a:off x="762606" y="1864301"/>
            <a:ext cx="389483" cy="4158837"/>
          </a:xfrm>
          <a:prstGeom prst="downArrow">
            <a:avLst/>
          </a:prstGeom>
          <a:gradFill flip="none" rotWithShape="1">
            <a:gsLst>
              <a:gs pos="0">
                <a:schemeClr val="accent4"/>
              </a:gs>
              <a:gs pos="48000">
                <a:schemeClr val="bg1">
                  <a:lumMod val="85000"/>
                </a:schemeClr>
              </a:gs>
              <a:gs pos="100000">
                <a:srgbClr val="3DE47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ext Placeholder 9">
            <a:extLst>
              <a:ext uri="{FF2B5EF4-FFF2-40B4-BE49-F238E27FC236}">
                <a16:creationId xmlns:a16="http://schemas.microsoft.com/office/drawing/2014/main" id="{DF680A78-D04E-4E7A-B72A-B677E5BEAAED}"/>
              </a:ext>
            </a:extLst>
          </p:cNvPr>
          <p:cNvSpPr txBox="1">
            <a:spLocks/>
          </p:cNvSpPr>
          <p:nvPr/>
        </p:nvSpPr>
        <p:spPr>
          <a:xfrm>
            <a:off x="-196465" y="234563"/>
            <a:ext cx="10582734" cy="861774"/>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tx2"/>
          </a:solidFill>
        </p:spPr>
        <p:txBody>
          <a:bodyPr vert="horz" wrap="square" lIns="914400" tIns="182880" rIns="640080" bIns="182880" rtlCol="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ea typeface="+mn-ea"/>
                <a:cs typeface="Arial Narrow" panose="020B0604020202020204" pitchFamily="34" charset="0"/>
              </a:defRPr>
            </a:lvl1pPr>
            <a:lvl2pPr marL="4572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solidFill>
                  <a:schemeClr val="bg1"/>
                </a:solidFill>
              </a:rPr>
              <a:t>Translating data to action – at all levels</a:t>
            </a:r>
          </a:p>
        </p:txBody>
      </p:sp>
    </p:spTree>
    <p:extLst>
      <p:ext uri="{BB962C8B-B14F-4D97-AF65-F5344CB8AC3E}">
        <p14:creationId xmlns:p14="http://schemas.microsoft.com/office/powerpoint/2010/main" val="9389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C68550-2D06-706B-F2CC-6B7256EE9C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40C68550-2D06-706B-F2CC-6B7256EE9C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0D855D-5D28-933F-A513-29C14AF2069A}"/>
              </a:ext>
            </a:extLst>
          </p:cNvPr>
          <p:cNvSpPr>
            <a:spLocks noGrp="1"/>
          </p:cNvSpPr>
          <p:nvPr>
            <p:ph type="title"/>
          </p:nvPr>
        </p:nvSpPr>
        <p:spPr/>
        <p:txBody>
          <a:bodyPr vert="horz"/>
          <a:lstStyle/>
          <a:p>
            <a:r>
              <a:rPr lang="en-US" dirty="0">
                <a:solidFill>
                  <a:schemeClr val="tx2">
                    <a:lumMod val="75000"/>
                  </a:schemeClr>
                </a:solidFill>
              </a:rPr>
              <a:t>OVERVIEW</a:t>
            </a:r>
          </a:p>
        </p:txBody>
      </p:sp>
      <p:graphicFrame>
        <p:nvGraphicFramePr>
          <p:cNvPr id="3" name="Table 3">
            <a:extLst>
              <a:ext uri="{FF2B5EF4-FFF2-40B4-BE49-F238E27FC236}">
                <a16:creationId xmlns:a16="http://schemas.microsoft.com/office/drawing/2014/main" id="{5FEDBCCE-645A-86FD-CEDC-4E9C13A54D3D}"/>
              </a:ext>
            </a:extLst>
          </p:cNvPr>
          <p:cNvGraphicFramePr>
            <a:graphicFrameLocks noGrp="1"/>
          </p:cNvGraphicFramePr>
          <p:nvPr>
            <p:extLst>
              <p:ext uri="{D42A27DB-BD31-4B8C-83A1-F6EECF244321}">
                <p14:modId xmlns:p14="http://schemas.microsoft.com/office/powerpoint/2010/main" val="2808162085"/>
              </p:ext>
            </p:extLst>
          </p:nvPr>
        </p:nvGraphicFramePr>
        <p:xfrm>
          <a:off x="630621" y="1920064"/>
          <a:ext cx="11561379" cy="4297680"/>
        </p:xfrm>
        <a:graphic>
          <a:graphicData uri="http://schemas.openxmlformats.org/drawingml/2006/table">
            <a:tbl>
              <a:tblPr firstRow="1" bandRow="1">
                <a:tableStyleId>{5940675A-B579-460E-94D1-54222C63F5DA}</a:tableStyleId>
              </a:tblPr>
              <a:tblGrid>
                <a:gridCol w="11561379">
                  <a:extLst>
                    <a:ext uri="{9D8B030D-6E8A-4147-A177-3AD203B41FA5}">
                      <a16:colId xmlns:a16="http://schemas.microsoft.com/office/drawing/2014/main" val="1193200914"/>
                    </a:ext>
                  </a:extLst>
                </a:gridCol>
              </a:tblGrid>
              <a:tr h="370840">
                <a:tc>
                  <a:txBody>
                    <a:bodyPr/>
                    <a:lstStyle/>
                    <a:p>
                      <a:r>
                        <a:rPr lang="en-US" sz="3600" b="1" dirty="0">
                          <a:solidFill>
                            <a:schemeClr val="bg1"/>
                          </a:solidFill>
                        </a:rPr>
                        <a:t>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5">
                        <a:lumMod val="75000"/>
                      </a:schemeClr>
                    </a:solidFill>
                  </a:tcPr>
                </a:tc>
                <a:extLst>
                  <a:ext uri="{0D108BD9-81ED-4DB2-BD59-A6C34878D82A}">
                    <a16:rowId xmlns:a16="http://schemas.microsoft.com/office/drawing/2014/main" val="1705184811"/>
                  </a:ext>
                </a:extLst>
              </a:tr>
              <a:tr h="370840">
                <a:tc>
                  <a:txBody>
                    <a:bodyPr/>
                    <a:lstStyle/>
                    <a:p>
                      <a:r>
                        <a:rPr lang="en-US" sz="3600" dirty="0"/>
                        <a:t>Measure What Matters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657477486"/>
                  </a:ext>
                </a:extLst>
              </a:tr>
              <a:tr h="370840">
                <a:tc>
                  <a:txBody>
                    <a:bodyPr/>
                    <a:lstStyle/>
                    <a:p>
                      <a:r>
                        <a:rPr lang="en-US" sz="3600" dirty="0"/>
                        <a:t>Defining Data 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562366696"/>
                  </a:ext>
                </a:extLst>
              </a:tr>
              <a:tr h="370840">
                <a:tc>
                  <a:txBody>
                    <a:bodyPr/>
                    <a:lstStyle/>
                    <a:p>
                      <a:r>
                        <a:rPr lang="en-US" sz="3600" dirty="0"/>
                        <a:t>The National Student Clearinghouse Postsecondary Data Partnership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456503465"/>
                  </a:ext>
                </a:extLst>
              </a:tr>
              <a:tr h="370840">
                <a:tc>
                  <a:txBody>
                    <a:bodyPr/>
                    <a:lstStyle/>
                    <a:p>
                      <a:r>
                        <a:rPr lang="en-US" sz="3600" dirty="0"/>
                        <a:t>Regular Conversations About Data – Right People, Right Time, Right 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657332820"/>
                  </a:ext>
                </a:extLst>
              </a:tr>
            </a:tbl>
          </a:graphicData>
        </a:graphic>
      </p:graphicFrame>
    </p:spTree>
    <p:extLst>
      <p:ext uri="{BB962C8B-B14F-4D97-AF65-F5344CB8AC3E}">
        <p14:creationId xmlns:p14="http://schemas.microsoft.com/office/powerpoint/2010/main" val="2624016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759059-4C90-528E-429D-3B329785B5FB}"/>
              </a:ext>
            </a:extLst>
          </p:cNvPr>
          <p:cNvSpPr>
            <a:spLocks noGrp="1"/>
          </p:cNvSpPr>
          <p:nvPr>
            <p:ph type="body" sz="quarter" idx="37"/>
          </p:nvPr>
        </p:nvSpPr>
        <p:spPr>
          <a:xfrm>
            <a:off x="-121077" y="490083"/>
            <a:ext cx="8311634" cy="1046440"/>
          </a:xfrm>
        </p:spPr>
        <p:txBody>
          <a:bodyPr/>
          <a:lstStyle/>
          <a:p>
            <a:r>
              <a:rPr lang="en-US" dirty="0"/>
              <a:t>GETTING TO GREAT METRICS</a:t>
            </a:r>
          </a:p>
        </p:txBody>
      </p:sp>
      <p:pic>
        <p:nvPicPr>
          <p:cNvPr id="5" name="Picture 2" descr="image">
            <a:extLst>
              <a:ext uri="{FF2B5EF4-FFF2-40B4-BE49-F238E27FC236}">
                <a16:creationId xmlns:a16="http://schemas.microsoft.com/office/drawing/2014/main" id="{99B43A6D-B865-24E2-7543-8D83C4DAB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11" r="19778"/>
          <a:stretch/>
        </p:blipFill>
        <p:spPr bwMode="auto">
          <a:xfrm>
            <a:off x="567968" y="1830884"/>
            <a:ext cx="4954855" cy="4636591"/>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BAD6577-A230-C322-F08E-D1A7E7A250ED}"/>
              </a:ext>
            </a:extLst>
          </p:cNvPr>
          <p:cNvSpPr txBox="1"/>
          <p:nvPr/>
        </p:nvSpPr>
        <p:spPr>
          <a:xfrm>
            <a:off x="6096000" y="2481789"/>
            <a:ext cx="5488591" cy="3029997"/>
          </a:xfrm>
          <a:prstGeom prst="rect">
            <a:avLst/>
          </a:prstGeom>
          <a:noFill/>
        </p:spPr>
        <p:txBody>
          <a:bodyPr wrap="square">
            <a:spAutoFit/>
          </a:bodyPr>
          <a:lstStyle/>
          <a:p>
            <a:pPr marL="0" marR="0">
              <a:lnSpc>
                <a:spcPct val="107000"/>
              </a:lnSpc>
              <a:spcBef>
                <a:spcPts val="0"/>
              </a:spcBef>
              <a:spcAft>
                <a:spcPts val="800"/>
              </a:spcAft>
            </a:pPr>
            <a:r>
              <a:rPr lang="en-US" sz="3600" dirty="0">
                <a:solidFill>
                  <a:schemeClr val="bg1"/>
                </a:solidFill>
                <a:effectLst/>
                <a:latin typeface="Korolev Medium"/>
                <a:ea typeface="Calibri" panose="020F0502020204030204" pitchFamily="34" charset="0"/>
                <a:cs typeface="Times New Roman" panose="02020603050405020304" pitchFamily="18" charset="0"/>
              </a:rPr>
              <a:t>It may be difficult to quantify what you value, and </a:t>
            </a:r>
            <a:r>
              <a:rPr lang="en-US" sz="3600" b="1" dirty="0">
                <a:solidFill>
                  <a:srgbClr val="3DE470"/>
                </a:solidFill>
                <a:effectLst/>
                <a:latin typeface="Korolev Medium"/>
                <a:ea typeface="Calibri" panose="020F0502020204030204" pitchFamily="34" charset="0"/>
                <a:cs typeface="Times New Roman" panose="02020603050405020304" pitchFamily="18" charset="0"/>
              </a:rPr>
              <a:t>these values are set forth in your college’s mission statement. </a:t>
            </a:r>
          </a:p>
        </p:txBody>
      </p:sp>
    </p:spTree>
    <p:extLst>
      <p:ext uri="{BB962C8B-B14F-4D97-AF65-F5344CB8AC3E}">
        <p14:creationId xmlns:p14="http://schemas.microsoft.com/office/powerpoint/2010/main" val="1402922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7E3500-2075-617C-ED4F-23C25FAABAC6}"/>
              </a:ext>
            </a:extLst>
          </p:cNvPr>
          <p:cNvSpPr>
            <a:spLocks noGrp="1"/>
          </p:cNvSpPr>
          <p:nvPr>
            <p:ph type="body" sz="quarter" idx="37"/>
          </p:nvPr>
        </p:nvSpPr>
        <p:spPr>
          <a:xfrm>
            <a:off x="-121077" y="490083"/>
            <a:ext cx="7481535" cy="1046440"/>
          </a:xfrm>
        </p:spPr>
        <p:txBody>
          <a:bodyPr/>
          <a:lstStyle/>
          <a:p>
            <a:r>
              <a:rPr lang="en-US" dirty="0"/>
              <a:t>Needing new data points…</a:t>
            </a:r>
          </a:p>
        </p:txBody>
      </p:sp>
      <p:pic>
        <p:nvPicPr>
          <p:cNvPr id="6" name="Picture 5">
            <a:extLst>
              <a:ext uri="{FF2B5EF4-FFF2-40B4-BE49-F238E27FC236}">
                <a16:creationId xmlns:a16="http://schemas.microsoft.com/office/drawing/2014/main" id="{C1BED60F-381E-6D07-567D-7802723705A0}"/>
              </a:ext>
            </a:extLst>
          </p:cNvPr>
          <p:cNvPicPr>
            <a:picLocks noChangeAspect="1"/>
          </p:cNvPicPr>
          <p:nvPr/>
        </p:nvPicPr>
        <p:blipFill rotWithShape="1">
          <a:blip r:embed="rId2"/>
          <a:srcRect t="6046" r="1724" b="15078"/>
          <a:stretch/>
        </p:blipFill>
        <p:spPr>
          <a:xfrm>
            <a:off x="806670" y="2017985"/>
            <a:ext cx="6285786" cy="37837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7" name="Table 7">
            <a:extLst>
              <a:ext uri="{FF2B5EF4-FFF2-40B4-BE49-F238E27FC236}">
                <a16:creationId xmlns:a16="http://schemas.microsoft.com/office/drawing/2014/main" id="{8AB54713-17CC-425D-1D87-78459F511FAC}"/>
              </a:ext>
            </a:extLst>
          </p:cNvPr>
          <p:cNvGraphicFramePr>
            <a:graphicFrameLocks noGrp="1"/>
          </p:cNvGraphicFramePr>
          <p:nvPr/>
        </p:nvGraphicFramePr>
        <p:xfrm>
          <a:off x="7935310" y="1355833"/>
          <a:ext cx="3710152" cy="4815840"/>
        </p:xfrm>
        <a:graphic>
          <a:graphicData uri="http://schemas.openxmlformats.org/drawingml/2006/table">
            <a:tbl>
              <a:tblPr firstRow="1" bandRow="1">
                <a:tableStyleId>{5940675A-B579-460E-94D1-54222C63F5DA}</a:tableStyleId>
              </a:tblPr>
              <a:tblGrid>
                <a:gridCol w="3710152">
                  <a:extLst>
                    <a:ext uri="{9D8B030D-6E8A-4147-A177-3AD203B41FA5}">
                      <a16:colId xmlns:a16="http://schemas.microsoft.com/office/drawing/2014/main" val="1184695176"/>
                    </a:ext>
                  </a:extLst>
                </a:gridCol>
              </a:tblGrid>
              <a:tr h="370840">
                <a:tc>
                  <a:txBody>
                    <a:bodyPr/>
                    <a:lstStyle/>
                    <a:p>
                      <a:pPr marL="342900" indent="-342900">
                        <a:buFont typeface="Arial" panose="020B0604020202020204" pitchFamily="34" charset="0"/>
                        <a:buChar char="•"/>
                      </a:pPr>
                      <a:r>
                        <a:rPr lang="en-US" sz="2200" dirty="0">
                          <a:solidFill>
                            <a:schemeClr val="bg1"/>
                          </a:solidFill>
                        </a:rPr>
                        <a:t>How is she supported? How is that support measured?</a:t>
                      </a:r>
                    </a:p>
                  </a:txBody>
                  <a:tcPr>
                    <a:lnL w="12700" cmpd="sng">
                      <a:noFill/>
                    </a:lnL>
                    <a:lnR w="12700" cmpd="sng">
                      <a:noFill/>
                    </a:lnR>
                    <a:lnT w="12700" cmpd="sng">
                      <a:noFill/>
                    </a:lnT>
                    <a:lnB w="28575" cap="flat" cmpd="sng" algn="ctr">
                      <a:solidFill>
                        <a:schemeClr val="bg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4378580"/>
                  </a:ext>
                </a:extLst>
              </a:tr>
              <a:tr h="370840">
                <a:tc>
                  <a:txBody>
                    <a:bodyPr/>
                    <a:lstStyle/>
                    <a:p>
                      <a:pPr marL="342900" indent="-342900">
                        <a:buFont typeface="Arial" panose="020B0604020202020204" pitchFamily="34" charset="0"/>
                        <a:buChar char="•"/>
                      </a:pPr>
                      <a:r>
                        <a:rPr lang="en-US" sz="2200" dirty="0">
                          <a:solidFill>
                            <a:schemeClr val="bg1"/>
                          </a:solidFill>
                        </a:rPr>
                        <a:t>What does the Veterans Resource Center do?</a:t>
                      </a:r>
                    </a:p>
                  </a:txBody>
                  <a:tcPr>
                    <a:lnL w="12700" cmpd="sng">
                      <a:noFill/>
                    </a:lnL>
                    <a:lnR w="12700" cmpd="sng">
                      <a:noFill/>
                    </a:lnR>
                    <a:lnT w="28575" cap="flat" cmpd="sng" algn="ctr">
                      <a:solidFill>
                        <a:schemeClr val="bg1"/>
                      </a:solidFill>
                      <a:prstDash val="dash"/>
                      <a:round/>
                      <a:headEnd type="none" w="med" len="med"/>
                      <a:tailEnd type="none" w="med" len="med"/>
                    </a:lnT>
                    <a:lnB w="28575" cap="flat" cmpd="sng" algn="ctr">
                      <a:solidFill>
                        <a:schemeClr val="bg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7967064"/>
                  </a:ext>
                </a:extLst>
              </a:tr>
              <a:tr h="370840">
                <a:tc>
                  <a:txBody>
                    <a:bodyPr/>
                    <a:lstStyle/>
                    <a:p>
                      <a:pPr marL="342900" indent="-342900">
                        <a:buFont typeface="Arial" panose="020B0604020202020204" pitchFamily="34" charset="0"/>
                        <a:buChar char="•"/>
                      </a:pPr>
                      <a:r>
                        <a:rPr lang="en-US" sz="2200" dirty="0">
                          <a:solidFill>
                            <a:schemeClr val="bg1"/>
                          </a:solidFill>
                        </a:rPr>
                        <a:t>How many students are on ed plans?</a:t>
                      </a:r>
                    </a:p>
                  </a:txBody>
                  <a:tcPr>
                    <a:lnL w="12700" cmpd="sng">
                      <a:noFill/>
                    </a:lnL>
                    <a:lnR w="12700" cmpd="sng">
                      <a:noFill/>
                    </a:lnR>
                    <a:lnT w="28575" cap="flat" cmpd="sng" algn="ctr">
                      <a:solidFill>
                        <a:schemeClr val="bg1"/>
                      </a:solidFill>
                      <a:prstDash val="dash"/>
                      <a:round/>
                      <a:headEnd type="none" w="med" len="med"/>
                      <a:tailEnd type="none" w="med" len="med"/>
                    </a:lnT>
                    <a:lnB w="28575" cap="flat" cmpd="sng" algn="ctr">
                      <a:solidFill>
                        <a:schemeClr val="bg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7602200"/>
                  </a:ext>
                </a:extLst>
              </a:tr>
              <a:tr h="370840">
                <a:tc>
                  <a:txBody>
                    <a:bodyPr/>
                    <a:lstStyle/>
                    <a:p>
                      <a:pPr marL="342900" indent="-342900">
                        <a:buFont typeface="Arial" panose="020B0604020202020204" pitchFamily="34" charset="0"/>
                        <a:buChar char="•"/>
                      </a:pPr>
                      <a:r>
                        <a:rPr lang="en-US" sz="2200" dirty="0">
                          <a:solidFill>
                            <a:schemeClr val="bg1"/>
                          </a:solidFill>
                        </a:rPr>
                        <a:t>What are the differential success measures for residents versus non?</a:t>
                      </a:r>
                    </a:p>
                  </a:txBody>
                  <a:tcPr>
                    <a:lnL w="12700" cmpd="sng">
                      <a:noFill/>
                    </a:lnL>
                    <a:lnR w="12700" cmpd="sng">
                      <a:noFill/>
                    </a:lnR>
                    <a:lnT w="28575" cap="flat" cmpd="sng" algn="ctr">
                      <a:solidFill>
                        <a:schemeClr val="bg1"/>
                      </a:solidFill>
                      <a:prstDash val="dash"/>
                      <a:round/>
                      <a:headEnd type="none" w="med" len="med"/>
                      <a:tailEnd type="none" w="med" len="med"/>
                    </a:lnT>
                    <a:lnB w="28575" cap="flat" cmpd="sng" algn="ctr">
                      <a:solidFill>
                        <a:schemeClr val="bg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6212677"/>
                  </a:ext>
                </a:extLst>
              </a:tr>
              <a:tr h="370840">
                <a:tc>
                  <a:txBody>
                    <a:bodyPr/>
                    <a:lstStyle/>
                    <a:p>
                      <a:pPr marL="342900" indent="-342900">
                        <a:buFont typeface="Arial" panose="020B0604020202020204" pitchFamily="34" charset="0"/>
                        <a:buChar char="•"/>
                      </a:pPr>
                      <a:r>
                        <a:rPr lang="en-US" sz="2200" dirty="0">
                          <a:solidFill>
                            <a:schemeClr val="bg1"/>
                          </a:solidFill>
                        </a:rPr>
                        <a:t>How will you know whether she opens her own office?</a:t>
                      </a:r>
                    </a:p>
                  </a:txBody>
                  <a:tcPr>
                    <a:lnL w="12700" cmpd="sng">
                      <a:noFill/>
                    </a:lnL>
                    <a:lnR w="12700" cmpd="sng">
                      <a:noFill/>
                    </a:lnR>
                    <a:lnT w="28575" cap="flat" cmpd="sng" algn="ctr">
                      <a:solidFill>
                        <a:schemeClr val="bg1"/>
                      </a:solidFill>
                      <a:prstDash val="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1091239"/>
                  </a:ext>
                </a:extLst>
              </a:tr>
            </a:tbl>
          </a:graphicData>
        </a:graphic>
      </p:graphicFrame>
    </p:spTree>
    <p:extLst>
      <p:ext uri="{BB962C8B-B14F-4D97-AF65-F5344CB8AC3E}">
        <p14:creationId xmlns:p14="http://schemas.microsoft.com/office/powerpoint/2010/main" val="1922935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C68550-2D06-706B-F2CC-6B7256EE9C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40C68550-2D06-706B-F2CC-6B7256EE9C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0D855D-5D28-933F-A513-29C14AF2069A}"/>
              </a:ext>
            </a:extLst>
          </p:cNvPr>
          <p:cNvSpPr>
            <a:spLocks noGrp="1"/>
          </p:cNvSpPr>
          <p:nvPr>
            <p:ph type="title"/>
          </p:nvPr>
        </p:nvSpPr>
        <p:spPr/>
        <p:txBody>
          <a:bodyPr vert="horz"/>
          <a:lstStyle/>
          <a:p>
            <a:r>
              <a:rPr lang="en-US" dirty="0">
                <a:solidFill>
                  <a:schemeClr val="tx2">
                    <a:lumMod val="75000"/>
                  </a:schemeClr>
                </a:solidFill>
              </a:rPr>
              <a:t>OVERVIEW</a:t>
            </a:r>
          </a:p>
        </p:txBody>
      </p:sp>
      <p:graphicFrame>
        <p:nvGraphicFramePr>
          <p:cNvPr id="3" name="Table 3">
            <a:extLst>
              <a:ext uri="{FF2B5EF4-FFF2-40B4-BE49-F238E27FC236}">
                <a16:creationId xmlns:a16="http://schemas.microsoft.com/office/drawing/2014/main" id="{5FEDBCCE-645A-86FD-CEDC-4E9C13A54D3D}"/>
              </a:ext>
            </a:extLst>
          </p:cNvPr>
          <p:cNvGraphicFramePr>
            <a:graphicFrameLocks noGrp="1"/>
          </p:cNvGraphicFramePr>
          <p:nvPr>
            <p:extLst>
              <p:ext uri="{D42A27DB-BD31-4B8C-83A1-F6EECF244321}">
                <p14:modId xmlns:p14="http://schemas.microsoft.com/office/powerpoint/2010/main" val="2903631390"/>
              </p:ext>
            </p:extLst>
          </p:nvPr>
        </p:nvGraphicFramePr>
        <p:xfrm>
          <a:off x="630621" y="1920064"/>
          <a:ext cx="11561379" cy="4297680"/>
        </p:xfrm>
        <a:graphic>
          <a:graphicData uri="http://schemas.openxmlformats.org/drawingml/2006/table">
            <a:tbl>
              <a:tblPr firstRow="1" bandRow="1">
                <a:tableStyleId>{5940675A-B579-460E-94D1-54222C63F5DA}</a:tableStyleId>
              </a:tblPr>
              <a:tblGrid>
                <a:gridCol w="11561379">
                  <a:extLst>
                    <a:ext uri="{9D8B030D-6E8A-4147-A177-3AD203B41FA5}">
                      <a16:colId xmlns:a16="http://schemas.microsoft.com/office/drawing/2014/main" val="1193200914"/>
                    </a:ext>
                  </a:extLst>
                </a:gridCol>
              </a:tblGrid>
              <a:tr h="370840">
                <a:tc>
                  <a:txBody>
                    <a:bodyPr/>
                    <a:lstStyle/>
                    <a:p>
                      <a:r>
                        <a:rPr lang="en-US" sz="3600" b="0" dirty="0">
                          <a:solidFill>
                            <a:schemeClr val="tx1"/>
                          </a:solidFill>
                        </a:rPr>
                        <a:t>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1705184811"/>
                  </a:ext>
                </a:extLst>
              </a:tr>
              <a:tr h="370840">
                <a:tc>
                  <a:txBody>
                    <a:bodyPr/>
                    <a:lstStyle/>
                    <a:p>
                      <a:r>
                        <a:rPr lang="en-US" sz="3600" b="0" dirty="0">
                          <a:solidFill>
                            <a:schemeClr val="tx1"/>
                          </a:solidFill>
                        </a:rPr>
                        <a:t>Measure What Matters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657477486"/>
                  </a:ext>
                </a:extLst>
              </a:tr>
              <a:tr h="370840">
                <a:tc>
                  <a:txBody>
                    <a:bodyPr/>
                    <a:lstStyle/>
                    <a:p>
                      <a:r>
                        <a:rPr lang="en-US" sz="3600" b="1" dirty="0">
                          <a:solidFill>
                            <a:schemeClr val="bg1"/>
                          </a:solidFill>
                        </a:rPr>
                        <a:t>Defining Data 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75000"/>
                      </a:schemeClr>
                    </a:solidFill>
                  </a:tcPr>
                </a:tc>
                <a:extLst>
                  <a:ext uri="{0D108BD9-81ED-4DB2-BD59-A6C34878D82A}">
                    <a16:rowId xmlns:a16="http://schemas.microsoft.com/office/drawing/2014/main" val="1562366696"/>
                  </a:ext>
                </a:extLst>
              </a:tr>
              <a:tr h="370840">
                <a:tc>
                  <a:txBody>
                    <a:bodyPr/>
                    <a:lstStyle/>
                    <a:p>
                      <a:r>
                        <a:rPr lang="en-US" sz="3600" dirty="0"/>
                        <a:t>The National Student Clearinghouse Postsecondary Data Partnership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456503465"/>
                  </a:ext>
                </a:extLst>
              </a:tr>
              <a:tr h="370840">
                <a:tc>
                  <a:txBody>
                    <a:bodyPr/>
                    <a:lstStyle/>
                    <a:p>
                      <a:r>
                        <a:rPr lang="en-US" sz="3600" dirty="0"/>
                        <a:t>Regular Conversations About Data – Right People, Right Time, Right 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657332820"/>
                  </a:ext>
                </a:extLst>
              </a:tr>
            </a:tbl>
          </a:graphicData>
        </a:graphic>
      </p:graphicFrame>
    </p:spTree>
    <p:extLst>
      <p:ext uri="{BB962C8B-B14F-4D97-AF65-F5344CB8AC3E}">
        <p14:creationId xmlns:p14="http://schemas.microsoft.com/office/powerpoint/2010/main" val="3269228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hidden="1">
            <a:extLst>
              <a:ext uri="{FF2B5EF4-FFF2-40B4-BE49-F238E27FC236}">
                <a16:creationId xmlns:a16="http://schemas.microsoft.com/office/drawing/2014/main" id="{75C4E2CB-90F3-558D-9A8B-51C5C569C2DF}"/>
              </a:ext>
            </a:extLst>
          </p:cNvPr>
          <p:cNvGraphicFramePr>
            <a:graphicFrameLocks noChangeAspect="1"/>
          </p:cNvGraphicFramePr>
          <p:nvPr>
            <p:custDataLst>
              <p:tags r:id="rId1"/>
            </p:custDataLst>
            <p:extLst>
              <p:ext uri="{D42A27DB-BD31-4B8C-83A1-F6EECF244321}">
                <p14:modId xmlns:p14="http://schemas.microsoft.com/office/powerpoint/2010/main" val="2103307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Rectangle 28">
            <a:extLst>
              <a:ext uri="{FF2B5EF4-FFF2-40B4-BE49-F238E27FC236}">
                <a16:creationId xmlns:a16="http://schemas.microsoft.com/office/drawing/2014/main" id="{CA85377F-AEBB-08BD-721B-4C13754CC883}"/>
              </a:ext>
            </a:extLst>
          </p:cNvPr>
          <p:cNvSpPr/>
          <p:nvPr/>
        </p:nvSpPr>
        <p:spPr>
          <a:xfrm>
            <a:off x="2354317" y="2684819"/>
            <a:ext cx="2573242" cy="47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D6A863A7-C9BD-D8CA-14CB-E5806429F1AB}"/>
              </a:ext>
            </a:extLst>
          </p:cNvPr>
          <p:cNvSpPr>
            <a:spLocks noGrp="1"/>
          </p:cNvSpPr>
          <p:nvPr>
            <p:ph type="body" sz="quarter" idx="37"/>
          </p:nvPr>
        </p:nvSpPr>
        <p:spPr>
          <a:xfrm>
            <a:off x="-121077" y="490083"/>
            <a:ext cx="7445500" cy="1046440"/>
          </a:xfrm>
        </p:spPr>
        <p:txBody>
          <a:bodyPr/>
          <a:lstStyle/>
          <a:p>
            <a:r>
              <a:rPr lang="en-US" dirty="0"/>
              <a:t>GETTING TO GREAT DATA</a:t>
            </a:r>
          </a:p>
        </p:txBody>
      </p:sp>
      <p:pic>
        <p:nvPicPr>
          <p:cNvPr id="5" name="Picture 13" descr="Banner 9 Support - Information Technology Services | Stockton University">
            <a:extLst>
              <a:ext uri="{FF2B5EF4-FFF2-40B4-BE49-F238E27FC236}">
                <a16:creationId xmlns:a16="http://schemas.microsoft.com/office/drawing/2014/main" id="{F99F9E2D-0C92-5E6A-777A-34F52919B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712" y="1785281"/>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Peoplesoft Day Quest Oracle Community Rh Questoraclecommunity - Oracle  Hospitality Logo Png Clipart - Full Size Clipart (#3365304) - PinClipart">
            <a:extLst>
              <a:ext uri="{FF2B5EF4-FFF2-40B4-BE49-F238E27FC236}">
                <a16:creationId xmlns:a16="http://schemas.microsoft.com/office/drawing/2014/main" id="{042576A2-5062-5EB8-3095-3F29BEF296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871" y="3921118"/>
            <a:ext cx="1911076" cy="6323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9" descr="Blackboard Logo Small">
            <a:extLst>
              <a:ext uri="{FF2B5EF4-FFF2-40B4-BE49-F238E27FC236}">
                <a16:creationId xmlns:a16="http://schemas.microsoft.com/office/drawing/2014/main" id="{A61A46A9-27C9-51EC-3276-081D17D76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588" y="4237314"/>
            <a:ext cx="1175579" cy="1175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1" descr="Civitas Learning | Student Success Platform &amp; Services - Civitas Learning">
            <a:extLst>
              <a:ext uri="{FF2B5EF4-FFF2-40B4-BE49-F238E27FC236}">
                <a16:creationId xmlns:a16="http://schemas.microsoft.com/office/drawing/2014/main" id="{23BDD39F-EECE-35D9-C8D1-D3F2E5B42C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709" y="4600197"/>
            <a:ext cx="2746238" cy="9787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descr="Transition - Canvas">
            <a:extLst>
              <a:ext uri="{FF2B5EF4-FFF2-40B4-BE49-F238E27FC236}">
                <a16:creationId xmlns:a16="http://schemas.microsoft.com/office/drawing/2014/main" id="{50E8A2B5-0B9F-0DFC-7091-0944CBCEF0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150" y="3128707"/>
            <a:ext cx="3279228" cy="774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7" descr="PDP - New Re-designed PDP Data Submission Guide - NSC Service Updates">
            <a:extLst>
              <a:ext uri="{FF2B5EF4-FFF2-40B4-BE49-F238E27FC236}">
                <a16:creationId xmlns:a16="http://schemas.microsoft.com/office/drawing/2014/main" id="{EA1D9F0E-E810-B858-8A95-EA3244D760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9672" y="2497857"/>
            <a:ext cx="2833918" cy="7140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9" descr="Anthology Emerges as New Company with Combination of Higher Education  Technology Leaders Campus Management, Campus Labs, and iModules | Business  Wire">
            <a:extLst>
              <a:ext uri="{FF2B5EF4-FFF2-40B4-BE49-F238E27FC236}">
                <a16:creationId xmlns:a16="http://schemas.microsoft.com/office/drawing/2014/main" id="{A6C13630-79BD-FB68-8B51-EE28818F4AC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057" t="31833" r="14597" b="33677"/>
          <a:stretch/>
        </p:blipFill>
        <p:spPr bwMode="auto">
          <a:xfrm>
            <a:off x="1183782" y="5470769"/>
            <a:ext cx="3142593" cy="80508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A6CDEA6A-D9B2-BA7A-69CF-342763A31016}"/>
              </a:ext>
            </a:extLst>
          </p:cNvPr>
          <p:cNvCxnSpPr/>
          <p:nvPr/>
        </p:nvCxnSpPr>
        <p:spPr>
          <a:xfrm>
            <a:off x="5187556" y="1690688"/>
            <a:ext cx="0" cy="4957051"/>
          </a:xfrm>
          <a:prstGeom prst="line">
            <a:avLst/>
          </a:prstGeom>
          <a:ln w="57150">
            <a:solidFill>
              <a:srgbClr val="3DE470"/>
            </a:solidFill>
          </a:ln>
        </p:spPr>
        <p:style>
          <a:lnRef idx="1">
            <a:schemeClr val="accent1"/>
          </a:lnRef>
          <a:fillRef idx="0">
            <a:schemeClr val="accent1"/>
          </a:fillRef>
          <a:effectRef idx="0">
            <a:schemeClr val="accent1"/>
          </a:effectRef>
          <a:fontRef idx="minor">
            <a:schemeClr val="tx1"/>
          </a:fontRef>
        </p:style>
      </p:cxnSp>
      <p:sp>
        <p:nvSpPr>
          <p:cNvPr id="13" name="Cylinder 12">
            <a:extLst>
              <a:ext uri="{FF2B5EF4-FFF2-40B4-BE49-F238E27FC236}">
                <a16:creationId xmlns:a16="http://schemas.microsoft.com/office/drawing/2014/main" id="{6BED8918-6DFA-DCD2-499F-FB5DA885BD85}"/>
              </a:ext>
            </a:extLst>
          </p:cNvPr>
          <p:cNvSpPr/>
          <p:nvPr/>
        </p:nvSpPr>
        <p:spPr>
          <a:xfrm>
            <a:off x="6446852" y="2209903"/>
            <a:ext cx="713232" cy="777240"/>
          </a:xfrm>
          <a:prstGeom prst="ca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ylinder 14">
            <a:extLst>
              <a:ext uri="{FF2B5EF4-FFF2-40B4-BE49-F238E27FC236}">
                <a16:creationId xmlns:a16="http://schemas.microsoft.com/office/drawing/2014/main" id="{1731962E-89F8-7E73-5F50-054FF35EA5BC}"/>
              </a:ext>
            </a:extLst>
          </p:cNvPr>
          <p:cNvSpPr/>
          <p:nvPr/>
        </p:nvSpPr>
        <p:spPr>
          <a:xfrm>
            <a:off x="5890954" y="2327367"/>
            <a:ext cx="716017" cy="77387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ylinder 15">
            <a:extLst>
              <a:ext uri="{FF2B5EF4-FFF2-40B4-BE49-F238E27FC236}">
                <a16:creationId xmlns:a16="http://schemas.microsoft.com/office/drawing/2014/main" id="{8E440717-E093-EEF6-745D-8AC90CFC00C1}"/>
              </a:ext>
            </a:extLst>
          </p:cNvPr>
          <p:cNvSpPr/>
          <p:nvPr/>
        </p:nvSpPr>
        <p:spPr>
          <a:xfrm>
            <a:off x="6250355" y="2526835"/>
            <a:ext cx="713232" cy="777240"/>
          </a:xfrm>
          <a:prstGeom prst="ca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ylinder 16">
            <a:extLst>
              <a:ext uri="{FF2B5EF4-FFF2-40B4-BE49-F238E27FC236}">
                <a16:creationId xmlns:a16="http://schemas.microsoft.com/office/drawing/2014/main" id="{9CB05DA3-BF4B-ACE9-9DE6-EAE3D98B5C72}"/>
              </a:ext>
            </a:extLst>
          </p:cNvPr>
          <p:cNvSpPr/>
          <p:nvPr/>
        </p:nvSpPr>
        <p:spPr>
          <a:xfrm>
            <a:off x="6817202" y="2404702"/>
            <a:ext cx="713232" cy="777240"/>
          </a:xfrm>
          <a:prstGeom prst="ca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ylinder 30">
            <a:extLst>
              <a:ext uri="{FF2B5EF4-FFF2-40B4-BE49-F238E27FC236}">
                <a16:creationId xmlns:a16="http://schemas.microsoft.com/office/drawing/2014/main" id="{7214539A-670A-9A16-24C0-A87BDD57ECCF}"/>
              </a:ext>
            </a:extLst>
          </p:cNvPr>
          <p:cNvSpPr/>
          <p:nvPr/>
        </p:nvSpPr>
        <p:spPr>
          <a:xfrm>
            <a:off x="5993366" y="2512898"/>
            <a:ext cx="1124032" cy="1112058"/>
          </a:xfrm>
          <a:prstGeom prst="ca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ylinder 31">
            <a:extLst>
              <a:ext uri="{FF2B5EF4-FFF2-40B4-BE49-F238E27FC236}">
                <a16:creationId xmlns:a16="http://schemas.microsoft.com/office/drawing/2014/main" id="{5567C482-180B-CD74-F088-F3CDBBA6173E}"/>
              </a:ext>
            </a:extLst>
          </p:cNvPr>
          <p:cNvSpPr/>
          <p:nvPr/>
        </p:nvSpPr>
        <p:spPr>
          <a:xfrm>
            <a:off x="5914722" y="2356949"/>
            <a:ext cx="1128421" cy="1107247"/>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ylinder 32">
            <a:extLst>
              <a:ext uri="{FF2B5EF4-FFF2-40B4-BE49-F238E27FC236}">
                <a16:creationId xmlns:a16="http://schemas.microsoft.com/office/drawing/2014/main" id="{00FA0870-CD11-CEC2-4F5E-BA2C5C28E92B}"/>
              </a:ext>
            </a:extLst>
          </p:cNvPr>
          <p:cNvSpPr/>
          <p:nvPr/>
        </p:nvSpPr>
        <p:spPr>
          <a:xfrm>
            <a:off x="5441661" y="2726692"/>
            <a:ext cx="1124032" cy="1112058"/>
          </a:xfrm>
          <a:prstGeom prst="ca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ylinder 37">
            <a:extLst>
              <a:ext uri="{FF2B5EF4-FFF2-40B4-BE49-F238E27FC236}">
                <a16:creationId xmlns:a16="http://schemas.microsoft.com/office/drawing/2014/main" id="{2C10427B-EFE8-2D9C-D923-9F92A2F9CA53}"/>
              </a:ext>
            </a:extLst>
          </p:cNvPr>
          <p:cNvSpPr/>
          <p:nvPr/>
        </p:nvSpPr>
        <p:spPr>
          <a:xfrm>
            <a:off x="8902492" y="2230146"/>
            <a:ext cx="2335489" cy="1635180"/>
          </a:xfrm>
          <a:prstGeom prst="ca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637B7F7B-8F58-CD98-40D3-4405F62E450B}"/>
              </a:ext>
            </a:extLst>
          </p:cNvPr>
          <p:cNvSpPr/>
          <p:nvPr/>
        </p:nvSpPr>
        <p:spPr>
          <a:xfrm rot="10800000">
            <a:off x="9315437" y="3890174"/>
            <a:ext cx="1671638" cy="4209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AA5B3121-083F-E799-B891-078F4D0AC671}"/>
              </a:ext>
            </a:extLst>
          </p:cNvPr>
          <p:cNvPicPr>
            <a:picLocks noChangeAspect="1"/>
          </p:cNvPicPr>
          <p:nvPr/>
        </p:nvPicPr>
        <p:blipFill>
          <a:blip r:embed="rId12"/>
          <a:stretch>
            <a:fillRect/>
          </a:stretch>
        </p:blipFill>
        <p:spPr>
          <a:xfrm>
            <a:off x="7632092" y="3842737"/>
            <a:ext cx="1779759" cy="1760884"/>
          </a:xfrm>
          <a:prstGeom prst="rect">
            <a:avLst/>
          </a:prstGeom>
          <a:solidFill>
            <a:srgbClr val="FFFFFF">
              <a:shade val="85000"/>
            </a:srgbClr>
          </a:solidFill>
          <a:ln w="19050" cap="sq">
            <a:solidFill>
              <a:schemeClr val="tx2">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1" name="Picture 40">
            <a:extLst>
              <a:ext uri="{FF2B5EF4-FFF2-40B4-BE49-F238E27FC236}">
                <a16:creationId xmlns:a16="http://schemas.microsoft.com/office/drawing/2014/main" id="{01414B9A-8ED6-D456-B1F9-95239ECC32CD}"/>
              </a:ext>
            </a:extLst>
          </p:cNvPr>
          <p:cNvPicPr>
            <a:picLocks noChangeAspect="1"/>
          </p:cNvPicPr>
          <p:nvPr/>
        </p:nvPicPr>
        <p:blipFill>
          <a:blip r:embed="rId12"/>
          <a:stretch>
            <a:fillRect/>
          </a:stretch>
        </p:blipFill>
        <p:spPr>
          <a:xfrm>
            <a:off x="8183425" y="4042597"/>
            <a:ext cx="1779759" cy="1760884"/>
          </a:xfrm>
          <a:prstGeom prst="rect">
            <a:avLst/>
          </a:prstGeom>
          <a:solidFill>
            <a:srgbClr val="FFFFFF">
              <a:shade val="85000"/>
            </a:srgbClr>
          </a:solidFill>
          <a:ln w="19050" cap="sq">
            <a:solidFill>
              <a:schemeClr val="tx2">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2" name="Picture 41">
            <a:extLst>
              <a:ext uri="{FF2B5EF4-FFF2-40B4-BE49-F238E27FC236}">
                <a16:creationId xmlns:a16="http://schemas.microsoft.com/office/drawing/2014/main" id="{59706E03-CC0A-CA49-FEF5-3D692C75D154}"/>
              </a:ext>
            </a:extLst>
          </p:cNvPr>
          <p:cNvPicPr>
            <a:picLocks noChangeAspect="1"/>
          </p:cNvPicPr>
          <p:nvPr/>
        </p:nvPicPr>
        <p:blipFill>
          <a:blip r:embed="rId12"/>
          <a:stretch>
            <a:fillRect/>
          </a:stretch>
        </p:blipFill>
        <p:spPr>
          <a:xfrm>
            <a:off x="8934159" y="4080856"/>
            <a:ext cx="1779759" cy="1760884"/>
          </a:xfrm>
          <a:prstGeom prst="rect">
            <a:avLst/>
          </a:prstGeom>
          <a:solidFill>
            <a:srgbClr val="FFFFFF">
              <a:shade val="85000"/>
            </a:srgbClr>
          </a:solidFill>
          <a:ln w="19050" cap="sq">
            <a:solidFill>
              <a:schemeClr val="tx2">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3" name="Picture 42">
            <a:extLst>
              <a:ext uri="{FF2B5EF4-FFF2-40B4-BE49-F238E27FC236}">
                <a16:creationId xmlns:a16="http://schemas.microsoft.com/office/drawing/2014/main" id="{97FA6CDA-16BC-F16D-56B4-51A90BC8A948}"/>
              </a:ext>
            </a:extLst>
          </p:cNvPr>
          <p:cNvPicPr>
            <a:picLocks noChangeAspect="1"/>
          </p:cNvPicPr>
          <p:nvPr/>
        </p:nvPicPr>
        <p:blipFill>
          <a:blip r:embed="rId12"/>
          <a:stretch>
            <a:fillRect/>
          </a:stretch>
        </p:blipFill>
        <p:spPr>
          <a:xfrm>
            <a:off x="9658530" y="4177463"/>
            <a:ext cx="1779759" cy="1760884"/>
          </a:xfrm>
          <a:prstGeom prst="rect">
            <a:avLst/>
          </a:prstGeom>
          <a:solidFill>
            <a:srgbClr val="FFFFFF">
              <a:shade val="85000"/>
            </a:srgbClr>
          </a:solidFill>
          <a:ln w="19050" cap="sq">
            <a:solidFill>
              <a:schemeClr val="tx2">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58" name="Straight Arrow Connector 57">
            <a:extLst>
              <a:ext uri="{FF2B5EF4-FFF2-40B4-BE49-F238E27FC236}">
                <a16:creationId xmlns:a16="http://schemas.microsoft.com/office/drawing/2014/main" id="{010EFEDC-B4B4-1FCC-1D07-604F032A0EA0}"/>
              </a:ext>
            </a:extLst>
          </p:cNvPr>
          <p:cNvCxnSpPr>
            <a:cxnSpLocks/>
          </p:cNvCxnSpPr>
          <p:nvPr/>
        </p:nvCxnSpPr>
        <p:spPr>
          <a:xfrm flipV="1">
            <a:off x="7439846" y="2837219"/>
            <a:ext cx="1583582"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56B2072-84B4-8EBC-4010-5707350B430E}"/>
              </a:ext>
            </a:extLst>
          </p:cNvPr>
          <p:cNvCxnSpPr>
            <a:cxnSpLocks/>
          </p:cNvCxnSpPr>
          <p:nvPr/>
        </p:nvCxnSpPr>
        <p:spPr>
          <a:xfrm>
            <a:off x="7173818" y="2327367"/>
            <a:ext cx="2484712"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922954A-B34B-B84F-005A-FE378486E6FE}"/>
              </a:ext>
            </a:extLst>
          </p:cNvPr>
          <p:cNvCxnSpPr>
            <a:cxnSpLocks/>
          </p:cNvCxnSpPr>
          <p:nvPr/>
        </p:nvCxnSpPr>
        <p:spPr>
          <a:xfrm>
            <a:off x="7108609" y="3201958"/>
            <a:ext cx="2287213" cy="144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6D8DF61-8C48-0952-8F2A-2AA3C149AE73}"/>
              </a:ext>
            </a:extLst>
          </p:cNvPr>
          <p:cNvCxnSpPr>
            <a:cxnSpLocks/>
          </p:cNvCxnSpPr>
          <p:nvPr/>
        </p:nvCxnSpPr>
        <p:spPr>
          <a:xfrm>
            <a:off x="6520164" y="3733690"/>
            <a:ext cx="279527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BA962F-529D-3973-0EAF-63ED83F2B047}"/>
              </a:ext>
            </a:extLst>
          </p:cNvPr>
          <p:cNvCxnSpPr>
            <a:cxnSpLocks/>
          </p:cNvCxnSpPr>
          <p:nvPr/>
        </p:nvCxnSpPr>
        <p:spPr>
          <a:xfrm>
            <a:off x="6822300" y="3289600"/>
            <a:ext cx="2287213" cy="144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203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6916B9F-0FBD-CF75-3084-1E554A81A3A7}"/>
              </a:ext>
            </a:extLst>
          </p:cNvPr>
          <p:cNvGraphicFramePr>
            <a:graphicFrameLocks noChangeAspect="1"/>
          </p:cNvGraphicFramePr>
          <p:nvPr>
            <p:custDataLst>
              <p:tags r:id="rId1"/>
            </p:custDataLst>
            <p:extLst>
              <p:ext uri="{D42A27DB-BD31-4B8C-83A1-F6EECF244321}">
                <p14:modId xmlns:p14="http://schemas.microsoft.com/office/powerpoint/2010/main" val="682286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2EA79707-8DB1-A164-60A0-A1706AC99ADE}"/>
              </a:ext>
            </a:extLst>
          </p:cNvPr>
          <p:cNvSpPr>
            <a:spLocks noGrp="1"/>
          </p:cNvSpPr>
          <p:nvPr>
            <p:ph type="title"/>
          </p:nvPr>
        </p:nvSpPr>
        <p:spPr>
          <a:xfrm>
            <a:off x="241739" y="62003"/>
            <a:ext cx="11687940" cy="1325563"/>
          </a:xfrm>
        </p:spPr>
        <p:txBody>
          <a:bodyPr vert="horz"/>
          <a:lstStyle/>
          <a:p>
            <a:r>
              <a:rPr lang="en-US" dirty="0">
                <a:solidFill>
                  <a:schemeClr val="tx2">
                    <a:lumMod val="75000"/>
                  </a:schemeClr>
                </a:solidFill>
              </a:rPr>
              <a:t>Determining data required for entry, and tools in your system</a:t>
            </a:r>
          </a:p>
        </p:txBody>
      </p:sp>
      <p:grpSp>
        <p:nvGrpSpPr>
          <p:cNvPr id="5" name="Group 4">
            <a:extLst>
              <a:ext uri="{FF2B5EF4-FFF2-40B4-BE49-F238E27FC236}">
                <a16:creationId xmlns:a16="http://schemas.microsoft.com/office/drawing/2014/main" id="{097F79BF-94B9-34B2-3A56-D94C7AD2B066}"/>
              </a:ext>
            </a:extLst>
          </p:cNvPr>
          <p:cNvGrpSpPr/>
          <p:nvPr/>
        </p:nvGrpSpPr>
        <p:grpSpPr>
          <a:xfrm>
            <a:off x="353286" y="1399324"/>
            <a:ext cx="4992414" cy="1920786"/>
            <a:chOff x="420414" y="714736"/>
            <a:chExt cx="4717835" cy="1579931"/>
          </a:xfrm>
        </p:grpSpPr>
        <p:sp>
          <p:nvSpPr>
            <p:cNvPr id="6" name="Not Equal 5">
              <a:extLst>
                <a:ext uri="{FF2B5EF4-FFF2-40B4-BE49-F238E27FC236}">
                  <a16:creationId xmlns:a16="http://schemas.microsoft.com/office/drawing/2014/main" id="{BEEDB4C5-127F-0BA3-D656-3266F9485526}"/>
                </a:ext>
              </a:extLst>
            </p:cNvPr>
            <p:cNvSpPr/>
            <p:nvPr/>
          </p:nvSpPr>
          <p:spPr>
            <a:xfrm>
              <a:off x="2488653" y="1189378"/>
              <a:ext cx="809296" cy="522330"/>
            </a:xfrm>
            <a:prstGeom prst="mathNotEqual">
              <a:avLst>
                <a:gd name="adj1" fmla="val 23520"/>
                <a:gd name="adj2" fmla="val 6456851"/>
                <a:gd name="adj3" fmla="val 1176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6">
              <a:extLst>
                <a:ext uri="{FF2B5EF4-FFF2-40B4-BE49-F238E27FC236}">
                  <a16:creationId xmlns:a16="http://schemas.microsoft.com/office/drawing/2014/main" id="{DCFA8252-E2F4-7340-0C3A-D280EE055B71}"/>
                </a:ext>
              </a:extLst>
            </p:cNvPr>
            <p:cNvPicPr>
              <a:picLocks noChangeAspect="1"/>
            </p:cNvPicPr>
            <p:nvPr/>
          </p:nvPicPr>
          <p:blipFill>
            <a:blip r:embed="rId5"/>
            <a:stretch>
              <a:fillRect/>
            </a:stretch>
          </p:blipFill>
          <p:spPr>
            <a:xfrm>
              <a:off x="1069428" y="714736"/>
              <a:ext cx="1419225" cy="1546666"/>
            </a:xfrm>
            <a:prstGeom prst="rect">
              <a:avLst/>
            </a:prstGeom>
            <a:solidFill>
              <a:srgbClr val="FFFFFF">
                <a:shade val="85000"/>
              </a:srgbClr>
            </a:solidFill>
            <a:ln w="19050" cap="sq">
              <a:solidFill>
                <a:schemeClr val="tx2">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7">
              <a:extLst>
                <a:ext uri="{FF2B5EF4-FFF2-40B4-BE49-F238E27FC236}">
                  <a16:creationId xmlns:a16="http://schemas.microsoft.com/office/drawing/2014/main" id="{286E70AD-ADD0-529B-55D4-6FE4A5211090}"/>
                </a:ext>
              </a:extLst>
            </p:cNvPr>
            <p:cNvPicPr>
              <a:picLocks noChangeAspect="1"/>
            </p:cNvPicPr>
            <p:nvPr/>
          </p:nvPicPr>
          <p:blipFill>
            <a:blip r:embed="rId5"/>
            <a:stretch>
              <a:fillRect/>
            </a:stretch>
          </p:blipFill>
          <p:spPr>
            <a:xfrm>
              <a:off x="3719024" y="731508"/>
              <a:ext cx="1419225" cy="1546666"/>
            </a:xfrm>
            <a:prstGeom prst="rect">
              <a:avLst/>
            </a:prstGeom>
            <a:solidFill>
              <a:srgbClr val="FFFFFF">
                <a:shade val="85000"/>
              </a:srgbClr>
            </a:solidFill>
            <a:ln w="19050" cap="sq">
              <a:solidFill>
                <a:schemeClr val="tx2">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Cylinder 8">
              <a:extLst>
                <a:ext uri="{FF2B5EF4-FFF2-40B4-BE49-F238E27FC236}">
                  <a16:creationId xmlns:a16="http://schemas.microsoft.com/office/drawing/2014/main" id="{1083A6E6-79D0-F2D0-4350-EF7E832B0417}"/>
                </a:ext>
              </a:extLst>
            </p:cNvPr>
            <p:cNvSpPr/>
            <p:nvPr/>
          </p:nvSpPr>
          <p:spPr>
            <a:xfrm>
              <a:off x="420414" y="1520789"/>
              <a:ext cx="716017" cy="77387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ylinder 9">
              <a:extLst>
                <a:ext uri="{FF2B5EF4-FFF2-40B4-BE49-F238E27FC236}">
                  <a16:creationId xmlns:a16="http://schemas.microsoft.com/office/drawing/2014/main" id="{78D668FC-0E85-A0E8-DA3F-496AA336EE01}"/>
                </a:ext>
              </a:extLst>
            </p:cNvPr>
            <p:cNvSpPr/>
            <p:nvPr/>
          </p:nvSpPr>
          <p:spPr>
            <a:xfrm>
              <a:off x="3353344" y="1494262"/>
              <a:ext cx="713232" cy="777240"/>
            </a:xfrm>
            <a:prstGeom prst="ca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77194E8E-6B69-3B72-E458-B89F20BF928A}"/>
              </a:ext>
            </a:extLst>
          </p:cNvPr>
          <p:cNvSpPr txBox="1"/>
          <p:nvPr/>
        </p:nvSpPr>
        <p:spPr>
          <a:xfrm>
            <a:off x="6028872" y="1644011"/>
            <a:ext cx="5900807" cy="2031325"/>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Korolev Medium"/>
                <a:ea typeface="Calibri" panose="020F0502020204030204" pitchFamily="34" charset="0"/>
                <a:cs typeface="Times New Roman" panose="02020603050405020304" pitchFamily="18" charset="0"/>
              </a:rPr>
              <a:t>Broad access to reports around metrics derived from KPI’s, as well as the KPI’s themselves, need standard definition. </a:t>
            </a:r>
          </a:p>
          <a:p>
            <a:pPr marL="285750" indent="-285750">
              <a:buFont typeface="Arial" panose="020B0604020202020204" pitchFamily="34" charset="0"/>
              <a:buChar char="•"/>
            </a:pPr>
            <a:r>
              <a:rPr lang="en-US" sz="1800" dirty="0">
                <a:effectLst/>
                <a:latin typeface="Korolev Medium"/>
                <a:ea typeface="Calibri" panose="020F0502020204030204" pitchFamily="34" charset="0"/>
                <a:cs typeface="Times New Roman" panose="02020603050405020304" pitchFamily="18" charset="0"/>
              </a:rPr>
              <a:t>Some would suggest that this work is a prerequisite to reporting out on the metrics in the first place, but typically surfacing the data is required to elevate discrepancies, and then to iron them out, including through (re)definition. </a:t>
            </a:r>
            <a:endParaRPr lang="en-US" dirty="0"/>
          </a:p>
        </p:txBody>
      </p:sp>
      <p:sp>
        <p:nvSpPr>
          <p:cNvPr id="12" name="Isosceles Triangle 11">
            <a:extLst>
              <a:ext uri="{FF2B5EF4-FFF2-40B4-BE49-F238E27FC236}">
                <a16:creationId xmlns:a16="http://schemas.microsoft.com/office/drawing/2014/main" id="{57CA5035-3BD6-D578-FECE-759B0F70E5D9}"/>
              </a:ext>
            </a:extLst>
          </p:cNvPr>
          <p:cNvSpPr/>
          <p:nvPr/>
        </p:nvSpPr>
        <p:spPr>
          <a:xfrm rot="10800000">
            <a:off x="1446361" y="3697405"/>
            <a:ext cx="3352800" cy="378372"/>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Postsecondary Data Partnership Archives - NSC Service Updates">
            <a:extLst>
              <a:ext uri="{FF2B5EF4-FFF2-40B4-BE49-F238E27FC236}">
                <a16:creationId xmlns:a16="http://schemas.microsoft.com/office/drawing/2014/main" id="{6A736EA4-1F02-6098-4833-786224E33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0985" y="4493515"/>
            <a:ext cx="4380021" cy="11036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NAICU - IPEDS Guide">
            <a:extLst>
              <a:ext uri="{FF2B5EF4-FFF2-40B4-BE49-F238E27FC236}">
                <a16:creationId xmlns:a16="http://schemas.microsoft.com/office/drawing/2014/main" id="{C609B502-F2D0-4FAF-CA84-B2F932A042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259" y="4473125"/>
            <a:ext cx="1481302" cy="11998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53D89AE-8D54-DBB6-23DA-9897AC404604}"/>
              </a:ext>
            </a:extLst>
          </p:cNvPr>
          <p:cNvSpPr txBox="1"/>
          <p:nvPr/>
        </p:nvSpPr>
        <p:spPr>
          <a:xfrm>
            <a:off x="6144486" y="3820281"/>
            <a:ext cx="5718065" cy="2450094"/>
          </a:xfrm>
          <a:prstGeom prst="rect">
            <a:avLst/>
          </a:prstGeom>
          <a:noFill/>
        </p:spPr>
        <p:txBody>
          <a:bodyPr wrap="square">
            <a:spAutoFit/>
          </a:bodyPr>
          <a:lstStyle/>
          <a:p>
            <a:pPr marL="0" marR="0">
              <a:lnSpc>
                <a:spcPct val="107000"/>
              </a:lnSpc>
              <a:spcBef>
                <a:spcPts val="0"/>
              </a:spcBef>
              <a:spcAft>
                <a:spcPts val="800"/>
              </a:spcAft>
            </a:pPr>
            <a:r>
              <a:rPr lang="en-US" sz="1800" i="1" dirty="0">
                <a:effectLst/>
                <a:latin typeface="Korolev Medium"/>
                <a:ea typeface="Calibri" panose="020F0502020204030204" pitchFamily="34" charset="0"/>
                <a:cs typeface="Times New Roman" panose="02020603050405020304" pitchFamily="18" charset="0"/>
              </a:rPr>
              <a:t>It is critical to avoid having employees finding their own solutions instead of using agreed upon college or systemwide methods and reports. Avoid contradictory narratives. Conversation and education on newly established, standard definitions behind metrics and reports mitigates not just competing data portrayals, but it moves conversation around data validity to the implications of the data itself.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867CDA31-7590-2627-ED84-7894570F65C7}"/>
              </a:ext>
            </a:extLst>
          </p:cNvPr>
          <p:cNvCxnSpPr/>
          <p:nvPr/>
        </p:nvCxnSpPr>
        <p:spPr>
          <a:xfrm>
            <a:off x="5777763" y="1621943"/>
            <a:ext cx="0" cy="495705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51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D67FE97-B673-5007-9635-C4376341780E}"/>
              </a:ext>
            </a:extLst>
          </p:cNvPr>
          <p:cNvGraphicFramePr>
            <a:graphicFrameLocks noChangeAspect="1"/>
          </p:cNvGraphicFramePr>
          <p:nvPr>
            <p:custDataLst>
              <p:tags r:id="rId1"/>
            </p:custDataLst>
            <p:extLst>
              <p:ext uri="{D42A27DB-BD31-4B8C-83A1-F6EECF244321}">
                <p14:modId xmlns:p14="http://schemas.microsoft.com/office/powerpoint/2010/main" val="1269287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20B83BB-0D11-DFA8-46AC-6938C753DB3E}"/>
              </a:ext>
            </a:extLst>
          </p:cNvPr>
          <p:cNvSpPr txBox="1"/>
          <p:nvPr/>
        </p:nvSpPr>
        <p:spPr>
          <a:xfrm>
            <a:off x="662151" y="370753"/>
            <a:ext cx="11130455" cy="2554738"/>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Based on the table you completed, </a:t>
            </a:r>
            <a:r>
              <a:rPr lang="en-US" sz="1800"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list these metrics – </a:t>
            </a:r>
            <a:r>
              <a:rPr lang="en-US" sz="1800" i="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including </a:t>
            </a:r>
            <a:r>
              <a:rPr lang="en-US" sz="1800"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the KPI’s. This time, indicate the requirement for the metric (could be multiple), the data source, and whether it is reported in the PDP.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EXAMPLE:</a:t>
            </a:r>
            <a:r>
              <a:rPr lang="en-US" sz="1800"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Graduation rate in 100 percent of expected completion time could be required for at least three reasons – part of standard reporting to federal government, part of standard reporting to accreditor, and part of standard reporting that drives action internally for your college. The ultimate data source for it is your student information system (SIS), such as Ellucian Banner or Colleague, Oracle PeopleSoft, or Jenzabar. Although not in the PDP, leading indicators of this graduation rate – such as year-to-year retention, provided as another example below - </a:t>
            </a:r>
            <a:r>
              <a:rPr lang="en-US" sz="1800" i="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are</a:t>
            </a:r>
            <a:r>
              <a:rPr lang="en-US" sz="1800"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in the PDP.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395B70B0-F6F9-12A0-A270-15C836994FF3}"/>
              </a:ext>
            </a:extLst>
          </p:cNvPr>
          <p:cNvGraphicFramePr>
            <a:graphicFrameLocks noGrp="1"/>
          </p:cNvGraphicFramePr>
          <p:nvPr>
            <p:extLst>
              <p:ext uri="{D42A27DB-BD31-4B8C-83A1-F6EECF244321}">
                <p14:modId xmlns:p14="http://schemas.microsoft.com/office/powerpoint/2010/main" val="3037817284"/>
              </p:ext>
            </p:extLst>
          </p:nvPr>
        </p:nvGraphicFramePr>
        <p:xfrm>
          <a:off x="662151" y="3169631"/>
          <a:ext cx="8710777" cy="7860792"/>
        </p:xfrm>
        <a:graphic>
          <a:graphicData uri="http://schemas.openxmlformats.org/drawingml/2006/table">
            <a:tbl>
              <a:tblPr firstRow="1" firstCol="1" bandRow="1"/>
              <a:tblGrid>
                <a:gridCol w="1647985">
                  <a:extLst>
                    <a:ext uri="{9D8B030D-6E8A-4147-A177-3AD203B41FA5}">
                      <a16:colId xmlns:a16="http://schemas.microsoft.com/office/drawing/2014/main" val="1215727823"/>
                    </a:ext>
                  </a:extLst>
                </a:gridCol>
                <a:gridCol w="2707404">
                  <a:extLst>
                    <a:ext uri="{9D8B030D-6E8A-4147-A177-3AD203B41FA5}">
                      <a16:colId xmlns:a16="http://schemas.microsoft.com/office/drawing/2014/main" val="815038437"/>
                    </a:ext>
                  </a:extLst>
                </a:gridCol>
                <a:gridCol w="2177258">
                  <a:extLst>
                    <a:ext uri="{9D8B030D-6E8A-4147-A177-3AD203B41FA5}">
                      <a16:colId xmlns:a16="http://schemas.microsoft.com/office/drawing/2014/main" val="4254227802"/>
                    </a:ext>
                  </a:extLst>
                </a:gridCol>
                <a:gridCol w="2178130">
                  <a:extLst>
                    <a:ext uri="{9D8B030D-6E8A-4147-A177-3AD203B41FA5}">
                      <a16:colId xmlns:a16="http://schemas.microsoft.com/office/drawing/2014/main" val="1673313379"/>
                    </a:ext>
                  </a:extLst>
                </a:gridCol>
              </a:tblGrid>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solidFill>
                            <a:srgbClr val="FFFFFF"/>
                          </a:solidFill>
                          <a:effectLst/>
                          <a:latin typeface="Gill Sans Nova" panose="020B0602020104020203" pitchFamily="34" charset="0"/>
                          <a:ea typeface="Calibri" panose="020F0502020204030204" pitchFamily="34" charset="0"/>
                          <a:cs typeface="Times New Roman" panose="02020603050405020304" pitchFamily="18" charset="0"/>
                        </a:rPr>
                        <a:t>Requirements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323E4F"/>
                    </a:solidFill>
                  </a:tcPr>
                </a:tc>
                <a:tc>
                  <a:txBody>
                    <a:bodyPr/>
                    <a:lstStyle/>
                    <a:p>
                      <a:pPr marL="0" marR="0" algn="ctr">
                        <a:lnSpc>
                          <a:spcPct val="107000"/>
                        </a:lnSpc>
                        <a:spcBef>
                          <a:spcPts val="0"/>
                        </a:spcBef>
                        <a:spcAft>
                          <a:spcPts val="0"/>
                        </a:spcAft>
                      </a:pPr>
                      <a:r>
                        <a:rPr lang="en-US" sz="2000" b="1">
                          <a:solidFill>
                            <a:srgbClr val="FFFFFF"/>
                          </a:solidFill>
                          <a:effectLst/>
                          <a:latin typeface="Gill Sans Nova" panose="020B0602020104020203" pitchFamily="34" charset="0"/>
                          <a:ea typeface="Calibri" panose="020F0502020204030204" pitchFamily="34" charset="0"/>
                          <a:cs typeface="Times New Roman" panose="02020603050405020304" pitchFamily="18" charset="0"/>
                        </a:rPr>
                        <a:t>Data Source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323E4F"/>
                    </a:solidFill>
                  </a:tcPr>
                </a:tc>
                <a:tc>
                  <a:txBody>
                    <a:bodyPr/>
                    <a:lstStyle/>
                    <a:p>
                      <a:pPr marL="0" marR="0" algn="ctr">
                        <a:lnSpc>
                          <a:spcPct val="107000"/>
                        </a:lnSpc>
                        <a:spcBef>
                          <a:spcPts val="0"/>
                        </a:spcBef>
                        <a:spcAft>
                          <a:spcPts val="0"/>
                        </a:spcAft>
                      </a:pPr>
                      <a:r>
                        <a:rPr lang="en-US" sz="2000" b="1">
                          <a:solidFill>
                            <a:srgbClr val="FFFFFF"/>
                          </a:solidFill>
                          <a:effectLst/>
                          <a:latin typeface="Gill Sans Nova" panose="020B0602020104020203" pitchFamily="34" charset="0"/>
                          <a:ea typeface="Calibri" panose="020F0502020204030204" pitchFamily="34" charset="0"/>
                          <a:cs typeface="Times New Roman" panose="02020603050405020304" pitchFamily="18" charset="0"/>
                        </a:rPr>
                        <a:t>In PDP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323E4F"/>
                    </a:solidFill>
                  </a:tcPr>
                </a:tc>
                <a:extLst>
                  <a:ext uri="{0D108BD9-81ED-4DB2-BD59-A6C34878D82A}">
                    <a16:rowId xmlns:a16="http://schemas.microsoft.com/office/drawing/2014/main" val="3521957807"/>
                  </a:ext>
                </a:extLst>
              </a:tr>
              <a:tr h="0">
                <a:tc>
                  <a:txBody>
                    <a:bodyPr/>
                    <a:lstStyle/>
                    <a:p>
                      <a:pPr marL="0" marR="0" algn="ctr">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Y-to-Y retention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IPEDS, WSCUC, Internal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SIS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Yes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868176"/>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472560"/>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606144"/>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986469"/>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54053"/>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459468"/>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873546"/>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995850"/>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746485"/>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101558"/>
                  </a:ext>
                </a:extLst>
              </a:tr>
              <a:tr h="55699">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647302"/>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753442"/>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488275"/>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92222"/>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061935"/>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4492804"/>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8916227"/>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3927736"/>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610110"/>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350873"/>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22656"/>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291740"/>
                  </a:ext>
                </a:extLst>
              </a:tr>
              <a:tr h="0">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dirty="0">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08264164"/>
                  </a:ext>
                </a:extLst>
              </a:tr>
            </a:tbl>
          </a:graphicData>
        </a:graphic>
      </p:graphicFrame>
    </p:spTree>
    <p:extLst>
      <p:ext uri="{BB962C8B-B14F-4D97-AF65-F5344CB8AC3E}">
        <p14:creationId xmlns:p14="http://schemas.microsoft.com/office/powerpoint/2010/main" val="3787521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C68550-2D06-706B-F2CC-6B7256EE9C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40C68550-2D06-706B-F2CC-6B7256EE9C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0D855D-5D28-933F-A513-29C14AF2069A}"/>
              </a:ext>
            </a:extLst>
          </p:cNvPr>
          <p:cNvSpPr>
            <a:spLocks noGrp="1"/>
          </p:cNvSpPr>
          <p:nvPr>
            <p:ph type="title"/>
          </p:nvPr>
        </p:nvSpPr>
        <p:spPr/>
        <p:txBody>
          <a:bodyPr vert="horz"/>
          <a:lstStyle/>
          <a:p>
            <a:r>
              <a:rPr lang="en-US" dirty="0">
                <a:solidFill>
                  <a:schemeClr val="tx2">
                    <a:lumMod val="75000"/>
                  </a:schemeClr>
                </a:solidFill>
              </a:rPr>
              <a:t>OVERVIEW</a:t>
            </a:r>
          </a:p>
        </p:txBody>
      </p:sp>
      <p:graphicFrame>
        <p:nvGraphicFramePr>
          <p:cNvPr id="3" name="Table 3">
            <a:extLst>
              <a:ext uri="{FF2B5EF4-FFF2-40B4-BE49-F238E27FC236}">
                <a16:creationId xmlns:a16="http://schemas.microsoft.com/office/drawing/2014/main" id="{5FEDBCCE-645A-86FD-CEDC-4E9C13A54D3D}"/>
              </a:ext>
            </a:extLst>
          </p:cNvPr>
          <p:cNvGraphicFramePr>
            <a:graphicFrameLocks noGrp="1"/>
          </p:cNvGraphicFramePr>
          <p:nvPr>
            <p:extLst>
              <p:ext uri="{D42A27DB-BD31-4B8C-83A1-F6EECF244321}">
                <p14:modId xmlns:p14="http://schemas.microsoft.com/office/powerpoint/2010/main" val="3003366546"/>
              </p:ext>
            </p:extLst>
          </p:nvPr>
        </p:nvGraphicFramePr>
        <p:xfrm>
          <a:off x="630621" y="1920064"/>
          <a:ext cx="11561379" cy="4297680"/>
        </p:xfrm>
        <a:graphic>
          <a:graphicData uri="http://schemas.openxmlformats.org/drawingml/2006/table">
            <a:tbl>
              <a:tblPr firstRow="1" bandRow="1">
                <a:tableStyleId>{5940675A-B579-460E-94D1-54222C63F5DA}</a:tableStyleId>
              </a:tblPr>
              <a:tblGrid>
                <a:gridCol w="11561379">
                  <a:extLst>
                    <a:ext uri="{9D8B030D-6E8A-4147-A177-3AD203B41FA5}">
                      <a16:colId xmlns:a16="http://schemas.microsoft.com/office/drawing/2014/main" val="1193200914"/>
                    </a:ext>
                  </a:extLst>
                </a:gridCol>
              </a:tblGrid>
              <a:tr h="370840">
                <a:tc>
                  <a:txBody>
                    <a:bodyPr/>
                    <a:lstStyle/>
                    <a:p>
                      <a:r>
                        <a:rPr lang="en-US" sz="3600" b="0" dirty="0">
                          <a:solidFill>
                            <a:schemeClr val="tx1"/>
                          </a:solidFill>
                        </a:rPr>
                        <a:t>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1705184811"/>
                  </a:ext>
                </a:extLst>
              </a:tr>
              <a:tr h="370840">
                <a:tc>
                  <a:txBody>
                    <a:bodyPr/>
                    <a:lstStyle/>
                    <a:p>
                      <a:r>
                        <a:rPr lang="en-US" sz="3600" b="0" dirty="0">
                          <a:solidFill>
                            <a:schemeClr val="tx1"/>
                          </a:solidFill>
                        </a:rPr>
                        <a:t>Measure What Matters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657477486"/>
                  </a:ext>
                </a:extLst>
              </a:tr>
              <a:tr h="370840">
                <a:tc>
                  <a:txBody>
                    <a:bodyPr/>
                    <a:lstStyle/>
                    <a:p>
                      <a:r>
                        <a:rPr lang="en-US" sz="3600" b="0" dirty="0">
                          <a:solidFill>
                            <a:schemeClr val="tx1"/>
                          </a:solidFill>
                        </a:rPr>
                        <a:t>Defining Data 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562366696"/>
                  </a:ext>
                </a:extLst>
              </a:tr>
              <a:tr h="370840">
                <a:tc>
                  <a:txBody>
                    <a:bodyPr/>
                    <a:lstStyle/>
                    <a:p>
                      <a:r>
                        <a:rPr lang="en-US" sz="3600" b="1" dirty="0">
                          <a:solidFill>
                            <a:schemeClr val="bg1"/>
                          </a:solidFill>
                        </a:rPr>
                        <a:t>The National Student Clearinghouse Postsecondary Data Partnership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75000"/>
                      </a:schemeClr>
                    </a:solidFill>
                  </a:tcPr>
                </a:tc>
                <a:extLst>
                  <a:ext uri="{0D108BD9-81ED-4DB2-BD59-A6C34878D82A}">
                    <a16:rowId xmlns:a16="http://schemas.microsoft.com/office/drawing/2014/main" val="2456503465"/>
                  </a:ext>
                </a:extLst>
              </a:tr>
              <a:tr h="370840">
                <a:tc>
                  <a:txBody>
                    <a:bodyPr/>
                    <a:lstStyle/>
                    <a:p>
                      <a:r>
                        <a:rPr lang="en-US" sz="3600" dirty="0"/>
                        <a:t>Regular Conversations About Data – Right People, Right Time, Right 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657332820"/>
                  </a:ext>
                </a:extLst>
              </a:tr>
            </a:tbl>
          </a:graphicData>
        </a:graphic>
      </p:graphicFrame>
    </p:spTree>
    <p:extLst>
      <p:ext uri="{BB962C8B-B14F-4D97-AF65-F5344CB8AC3E}">
        <p14:creationId xmlns:p14="http://schemas.microsoft.com/office/powerpoint/2010/main" val="1248848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592CA-CA14-1515-0C9C-2E783AAFDE23}"/>
              </a:ext>
            </a:extLst>
          </p:cNvPr>
          <p:cNvPicPr>
            <a:picLocks noChangeAspect="1"/>
          </p:cNvPicPr>
          <p:nvPr/>
        </p:nvPicPr>
        <p:blipFill>
          <a:blip r:embed="rId2"/>
          <a:stretch>
            <a:fillRect/>
          </a:stretch>
        </p:blipFill>
        <p:spPr>
          <a:xfrm>
            <a:off x="112648" y="1345324"/>
            <a:ext cx="8077875" cy="4874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1">
            <a:extLst>
              <a:ext uri="{FF2B5EF4-FFF2-40B4-BE49-F238E27FC236}">
                <a16:creationId xmlns:a16="http://schemas.microsoft.com/office/drawing/2014/main" id="{B2F0A522-A389-DF96-0324-DAD53625DC32}"/>
              </a:ext>
            </a:extLst>
          </p:cNvPr>
          <p:cNvSpPr txBox="1">
            <a:spLocks/>
          </p:cNvSpPr>
          <p:nvPr/>
        </p:nvSpPr>
        <p:spPr>
          <a:xfrm>
            <a:off x="273269" y="153795"/>
            <a:ext cx="11936786" cy="1325563"/>
          </a:xfrm>
          <a:prstGeom prst="rect">
            <a:avLst/>
          </a:prstGeom>
        </p:spPr>
        <p:txBody>
          <a:bodyPr vert="horz">
            <a:normAutofit fontScale="97500"/>
          </a:bodyPr>
          <a:lstStyle>
            <a:lvl1pPr algn="l" defTabSz="914400" rtl="0" eaLnBrk="1" latinLnBrk="0" hangingPunct="1">
              <a:lnSpc>
                <a:spcPct val="90000"/>
              </a:lnSpc>
              <a:spcBef>
                <a:spcPct val="0"/>
              </a:spcBef>
              <a:buNone/>
              <a:defRPr sz="4400" b="1" i="0" kern="1200">
                <a:solidFill>
                  <a:srgbClr val="3DE470"/>
                </a:solidFill>
                <a:latin typeface="Arial Narrow" panose="020B0604020202020204" pitchFamily="34" charset="0"/>
                <a:ea typeface="+mj-ea"/>
                <a:cs typeface="Arial Narrow" panose="020B0604020202020204" pitchFamily="34" charset="0"/>
              </a:defRPr>
            </a:lvl1pPr>
          </a:lstStyle>
          <a:p>
            <a:r>
              <a:rPr lang="en-US" sz="3000" u="sng" dirty="0"/>
              <a:t>Better Data, Better Decisions: </a:t>
            </a:r>
            <a:br>
              <a:rPr lang="en-US" sz="3000" dirty="0"/>
            </a:br>
            <a:r>
              <a:rPr lang="en-US" sz="3000" dirty="0"/>
              <a:t>Data on completion surfaced through the Postsecondary Data Partnership (PDP)</a:t>
            </a:r>
          </a:p>
        </p:txBody>
      </p:sp>
      <p:graphicFrame>
        <p:nvGraphicFramePr>
          <p:cNvPr id="4" name="Table 12">
            <a:extLst>
              <a:ext uri="{FF2B5EF4-FFF2-40B4-BE49-F238E27FC236}">
                <a16:creationId xmlns:a16="http://schemas.microsoft.com/office/drawing/2014/main" id="{3D84DD0B-88AB-DE19-0B0B-0028D267DE40}"/>
              </a:ext>
            </a:extLst>
          </p:cNvPr>
          <p:cNvGraphicFramePr>
            <a:graphicFrameLocks noGrp="1"/>
          </p:cNvGraphicFramePr>
          <p:nvPr/>
        </p:nvGraphicFramePr>
        <p:xfrm>
          <a:off x="8436840" y="5032616"/>
          <a:ext cx="3278245" cy="960120"/>
        </p:xfrm>
        <a:graphic>
          <a:graphicData uri="http://schemas.openxmlformats.org/drawingml/2006/table">
            <a:tbl>
              <a:tblPr firstRow="1" bandRow="1">
                <a:tableStyleId>{5940675A-B579-460E-94D1-54222C63F5DA}</a:tableStyleId>
              </a:tblPr>
              <a:tblGrid>
                <a:gridCol w="304801">
                  <a:extLst>
                    <a:ext uri="{9D8B030D-6E8A-4147-A177-3AD203B41FA5}">
                      <a16:colId xmlns:a16="http://schemas.microsoft.com/office/drawing/2014/main" val="3910409972"/>
                    </a:ext>
                  </a:extLst>
                </a:gridCol>
                <a:gridCol w="231228">
                  <a:extLst>
                    <a:ext uri="{9D8B030D-6E8A-4147-A177-3AD203B41FA5}">
                      <a16:colId xmlns:a16="http://schemas.microsoft.com/office/drawing/2014/main" val="1060255682"/>
                    </a:ext>
                  </a:extLst>
                </a:gridCol>
                <a:gridCol w="2742216">
                  <a:extLst>
                    <a:ext uri="{9D8B030D-6E8A-4147-A177-3AD203B41FA5}">
                      <a16:colId xmlns:a16="http://schemas.microsoft.com/office/drawing/2014/main" val="1928294114"/>
                    </a:ext>
                  </a:extLst>
                </a:gridCol>
              </a:tblGrid>
              <a:tr h="257180">
                <a:tc>
                  <a:txBody>
                    <a:bodyPr/>
                    <a:lstStyle/>
                    <a:p>
                      <a:pPr algn="l"/>
                      <a:endParaRPr lang="en-US" sz="15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l"/>
                      <a:endParaRPr lang="en-US" sz="1500" dirty="0">
                        <a:solidFill>
                          <a:srgbClr val="3DE47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500" dirty="0">
                          <a:solidFill>
                            <a:srgbClr val="3DE470"/>
                          </a:solidFill>
                        </a:rPr>
                        <a:t>On the PDP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1238998"/>
                  </a:ext>
                </a:extLst>
              </a:tr>
              <a:tr h="257180">
                <a:tc>
                  <a:txBody>
                    <a:bodyPr/>
                    <a:lstStyle/>
                    <a:p>
                      <a:pPr algn="l"/>
                      <a:endParaRPr lang="en-US" sz="15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60000"/>
                        <a:lumOff val="40000"/>
                      </a:schemeClr>
                    </a:solidFill>
                  </a:tcPr>
                </a:tc>
                <a:tc>
                  <a:txBody>
                    <a:bodyPr/>
                    <a:lstStyle/>
                    <a:p>
                      <a:pPr algn="l"/>
                      <a:endParaRPr lang="en-US" sz="1500" dirty="0">
                        <a:solidFill>
                          <a:srgbClr val="3DE47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500" dirty="0">
                          <a:solidFill>
                            <a:srgbClr val="3DE470"/>
                          </a:solidFill>
                        </a:rPr>
                        <a:t>Lots in state in, or moving to 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4091596"/>
                  </a:ext>
                </a:extLst>
              </a:tr>
              <a:tr h="257180">
                <a:tc>
                  <a:txBody>
                    <a:bodyPr/>
                    <a:lstStyle/>
                    <a:p>
                      <a:pPr algn="l"/>
                      <a:endParaRPr lang="en-US" sz="15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endParaRPr lang="en-US" sz="1500" dirty="0">
                        <a:solidFill>
                          <a:srgbClr val="3DE47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500" dirty="0">
                          <a:solidFill>
                            <a:srgbClr val="3DE470"/>
                          </a:solidFill>
                        </a:rPr>
                        <a:t>Not on PDP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182742"/>
                  </a:ext>
                </a:extLst>
              </a:tr>
            </a:tbl>
          </a:graphicData>
        </a:graphic>
      </p:graphicFrame>
      <p:sp>
        <p:nvSpPr>
          <p:cNvPr id="5" name="Rectangle 4">
            <a:extLst>
              <a:ext uri="{FF2B5EF4-FFF2-40B4-BE49-F238E27FC236}">
                <a16:creationId xmlns:a16="http://schemas.microsoft.com/office/drawing/2014/main" id="{3AF0E676-16E1-4DF2-38DC-F1E689939143}"/>
              </a:ext>
            </a:extLst>
          </p:cNvPr>
          <p:cNvSpPr/>
          <p:nvPr/>
        </p:nvSpPr>
        <p:spPr>
          <a:xfrm>
            <a:off x="8303171" y="1345324"/>
            <a:ext cx="3794235" cy="341586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Wingdings" panose="05000000000000000000" pitchFamily="2" charset="2"/>
              <a:buChar char="ü"/>
            </a:pPr>
            <a:r>
              <a:rPr lang="en-US" dirty="0"/>
              <a:t>Democratizable dashboard reports with all filters for common predictors of college completion</a:t>
            </a:r>
          </a:p>
          <a:p>
            <a:pPr marL="285750" indent="-285750">
              <a:buFont typeface="Wingdings" panose="05000000000000000000" pitchFamily="2" charset="2"/>
              <a:buChar char="ü"/>
            </a:pPr>
            <a:r>
              <a:rPr lang="en-US" dirty="0"/>
              <a:t>Benchmarking against other colleges in your state</a:t>
            </a:r>
          </a:p>
          <a:p>
            <a:pPr marL="285750" indent="-285750">
              <a:buFont typeface="Wingdings" panose="05000000000000000000" pitchFamily="2" charset="2"/>
              <a:buChar char="ü"/>
            </a:pPr>
            <a:r>
              <a:rPr lang="en-US" dirty="0"/>
              <a:t>Measurements encompass students who left college / state (e.g., retention in </a:t>
            </a:r>
            <a:r>
              <a:rPr lang="en-US" i="1" dirty="0"/>
              <a:t>education</a:t>
            </a:r>
            <a:r>
              <a:rPr lang="en-US" dirty="0"/>
              <a:t>)</a:t>
            </a:r>
          </a:p>
          <a:p>
            <a:pPr marL="285750" indent="-285750">
              <a:buFont typeface="Wingdings" panose="05000000000000000000" pitchFamily="2" charset="2"/>
              <a:buChar char="ü"/>
            </a:pPr>
            <a:r>
              <a:rPr lang="en-US" dirty="0"/>
              <a:t>Higher education sector is using this tool for data standardization</a:t>
            </a:r>
          </a:p>
        </p:txBody>
      </p:sp>
      <p:sp>
        <p:nvSpPr>
          <p:cNvPr id="6" name="Star: 5 Points 5">
            <a:extLst>
              <a:ext uri="{FF2B5EF4-FFF2-40B4-BE49-F238E27FC236}">
                <a16:creationId xmlns:a16="http://schemas.microsoft.com/office/drawing/2014/main" id="{6A5DF15D-2352-17AE-6E5B-D946C47E91CE}"/>
              </a:ext>
            </a:extLst>
          </p:cNvPr>
          <p:cNvSpPr/>
          <p:nvPr/>
        </p:nvSpPr>
        <p:spPr>
          <a:xfrm>
            <a:off x="1333500" y="4088524"/>
            <a:ext cx="228600" cy="228600"/>
          </a:xfrm>
          <a:prstGeom prst="star5">
            <a:avLst/>
          </a:prstGeom>
          <a:solidFill>
            <a:srgbClr val="2D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8694CA38-697E-1FE8-7EBE-7F2DD47C2F5F}"/>
              </a:ext>
            </a:extLst>
          </p:cNvPr>
          <p:cNvSpPr/>
          <p:nvPr/>
        </p:nvSpPr>
        <p:spPr>
          <a:xfrm>
            <a:off x="740979" y="2938955"/>
            <a:ext cx="228600" cy="228600"/>
          </a:xfrm>
          <a:prstGeom prst="star5">
            <a:avLst/>
          </a:prstGeom>
          <a:solidFill>
            <a:srgbClr val="2D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EC2EBB84-7D0D-2038-CDC4-F4DEDA694003}"/>
              </a:ext>
            </a:extLst>
          </p:cNvPr>
          <p:cNvSpPr/>
          <p:nvPr/>
        </p:nvSpPr>
        <p:spPr>
          <a:xfrm>
            <a:off x="7298121" y="2924503"/>
            <a:ext cx="228600" cy="228600"/>
          </a:xfrm>
          <a:prstGeom prst="star5">
            <a:avLst/>
          </a:prstGeom>
          <a:solidFill>
            <a:srgbClr val="2D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7056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F6AB5-3133-4D4F-9B8C-508C8E43F04D}"/>
              </a:ext>
            </a:extLst>
          </p:cNvPr>
          <p:cNvPicPr>
            <a:picLocks noChangeAspect="1"/>
          </p:cNvPicPr>
          <p:nvPr/>
        </p:nvPicPr>
        <p:blipFill>
          <a:blip r:embed="rId2"/>
          <a:stretch>
            <a:fillRect/>
          </a:stretch>
        </p:blipFill>
        <p:spPr>
          <a:xfrm>
            <a:off x="4850302" y="1116348"/>
            <a:ext cx="6678404" cy="54451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07707280-2171-4019-9464-8EFB2EEC534D}"/>
              </a:ext>
            </a:extLst>
          </p:cNvPr>
          <p:cNvCxnSpPr>
            <a:cxnSpLocks/>
          </p:cNvCxnSpPr>
          <p:nvPr/>
        </p:nvCxnSpPr>
        <p:spPr>
          <a:xfrm>
            <a:off x="7748924" y="1215263"/>
            <a:ext cx="0" cy="5293213"/>
          </a:xfrm>
          <a:prstGeom prst="straightConnector1">
            <a:avLst/>
          </a:prstGeom>
          <a:ln w="57150" cap="flat">
            <a:solidFill>
              <a:schemeClr val="tx2"/>
            </a:solidFill>
            <a:headEnd type="ova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E0A2FF2-32AA-4F51-9928-4AA764ED3611}"/>
              </a:ext>
            </a:extLst>
          </p:cNvPr>
          <p:cNvSpPr txBox="1"/>
          <p:nvPr/>
        </p:nvSpPr>
        <p:spPr>
          <a:xfrm>
            <a:off x="328829" y="1374287"/>
            <a:ext cx="3762100" cy="5078313"/>
          </a:xfrm>
          <a:prstGeom prst="rect">
            <a:avLst/>
          </a:prstGeom>
          <a:solidFill>
            <a:schemeClr val="accent1">
              <a:lumMod val="75000"/>
            </a:schemeClr>
          </a:solidFill>
          <a:effectLst>
            <a:outerShdw blurRad="50800" dist="38100" dir="13500000" algn="br" rotWithShape="0">
              <a:prstClr val="black">
                <a:alpha val="40000"/>
              </a:prstClr>
            </a:outerShdw>
          </a:effectLst>
        </p:spPr>
        <p:txBody>
          <a:bodyPr wrap="square">
            <a:spAutoFit/>
          </a:bodyPr>
          <a:lstStyle/>
          <a:p>
            <a:pPr marL="285750" indent="-285750">
              <a:buFont typeface="Arial" panose="020B0604020202020204" pitchFamily="34" charset="0"/>
              <a:buChar char="•"/>
            </a:pPr>
            <a:r>
              <a:rPr lang="en-US" sz="1800" dirty="0">
                <a:solidFill>
                  <a:schemeClr val="bg1"/>
                </a:solidFill>
                <a:effectLst/>
                <a:latin typeface="Calibri" panose="020F0502020204030204" pitchFamily="34" charset="0"/>
              </a:rPr>
              <a:t>See results on student success reforms across multiple student types</a:t>
            </a:r>
          </a:p>
          <a:p>
            <a:endParaRPr lang="en-US" sz="1800" dirty="0">
              <a:solidFill>
                <a:schemeClr val="bg1"/>
              </a:solidFill>
              <a:effectLst/>
              <a:latin typeface="Calibri" panose="020F0502020204030204" pitchFamily="34" charset="0"/>
            </a:endParaRPr>
          </a:p>
          <a:p>
            <a:pPr marL="285750" indent="-285750">
              <a:buFont typeface="Arial" panose="020B0604020202020204" pitchFamily="34" charset="0"/>
              <a:buChar char="•"/>
            </a:pPr>
            <a:r>
              <a:rPr lang="en-US" dirty="0">
                <a:solidFill>
                  <a:schemeClr val="bg1"/>
                </a:solidFill>
                <a:latin typeface="Calibri" panose="020F0502020204030204" pitchFamily="34" charset="0"/>
              </a:rPr>
              <a:t>Include transfer activity and subsequent academic performance at other institutions</a:t>
            </a:r>
          </a:p>
          <a:p>
            <a:endParaRPr lang="en-US" dirty="0">
              <a:solidFill>
                <a:schemeClr val="bg1"/>
              </a:solidFill>
              <a:latin typeface="Calibri" panose="020F0502020204030204" pitchFamily="34" charset="0"/>
            </a:endParaRPr>
          </a:p>
          <a:p>
            <a:pPr marL="285750" indent="-285750">
              <a:buFont typeface="Arial" panose="020B0604020202020204" pitchFamily="34" charset="0"/>
              <a:buChar char="•"/>
            </a:pPr>
            <a:r>
              <a:rPr lang="en-US" dirty="0">
                <a:solidFill>
                  <a:schemeClr val="bg1"/>
                </a:solidFill>
                <a:latin typeface="Calibri" panose="020F0502020204030204" pitchFamily="34" charset="0"/>
              </a:rPr>
              <a:t>Access a comprehensive data set to keep up with the pace of your work</a:t>
            </a:r>
          </a:p>
          <a:p>
            <a:endParaRPr lang="en-US" sz="1800" dirty="0">
              <a:solidFill>
                <a:schemeClr val="bg1"/>
              </a:solidFill>
              <a:effectLst/>
              <a:latin typeface="Calibri" panose="020F0502020204030204" pitchFamily="34" charset="0"/>
            </a:endParaRPr>
          </a:p>
          <a:p>
            <a:r>
              <a:rPr lang="en-US" sz="1800" i="1" dirty="0">
                <a:solidFill>
                  <a:srgbClr val="FFFF00"/>
                </a:solidFill>
                <a:effectLst/>
                <a:latin typeface="Calibri" panose="020F0502020204030204" pitchFamily="34" charset="0"/>
              </a:rPr>
              <a:t>Such assistance has never been more critical given that COVID-19 has made the work pace much more frenetic, as it has also made student transfer activity much more prevalent, and budgets unbearably tight. </a:t>
            </a:r>
            <a:endParaRPr lang="en-US" i="1" dirty="0">
              <a:solidFill>
                <a:srgbClr val="FFFF00"/>
              </a:solidFill>
            </a:endParaRPr>
          </a:p>
        </p:txBody>
      </p:sp>
      <p:sp>
        <p:nvSpPr>
          <p:cNvPr id="14" name="Title 1">
            <a:extLst>
              <a:ext uri="{FF2B5EF4-FFF2-40B4-BE49-F238E27FC236}">
                <a16:creationId xmlns:a16="http://schemas.microsoft.com/office/drawing/2014/main" id="{4BD54FC1-AE24-4B4F-9042-14F8DD58B684}"/>
              </a:ext>
            </a:extLst>
          </p:cNvPr>
          <p:cNvSpPr txBox="1">
            <a:spLocks/>
          </p:cNvSpPr>
          <p:nvPr/>
        </p:nvSpPr>
        <p:spPr>
          <a:xfrm>
            <a:off x="1" y="57980"/>
            <a:ext cx="12192000" cy="859933"/>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pPr algn="ctr"/>
            <a:r>
              <a:rPr lang="en-US" sz="3800" dirty="0"/>
              <a:t>PDP tracks metrics aligned with CCA strategies</a:t>
            </a:r>
          </a:p>
        </p:txBody>
      </p:sp>
    </p:spTree>
    <p:extLst>
      <p:ext uri="{BB962C8B-B14F-4D97-AF65-F5344CB8AC3E}">
        <p14:creationId xmlns:p14="http://schemas.microsoft.com/office/powerpoint/2010/main" val="1005686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C817EB8-CF98-4328-99EA-0700B5CB6A74}"/>
              </a:ext>
            </a:extLst>
          </p:cNvPr>
          <p:cNvGraphicFramePr>
            <a:graphicFrameLocks noGrp="1"/>
          </p:cNvGraphicFramePr>
          <p:nvPr/>
        </p:nvGraphicFramePr>
        <p:xfrm>
          <a:off x="318052" y="898404"/>
          <a:ext cx="11555895" cy="5486400"/>
        </p:xfrm>
        <a:graphic>
          <a:graphicData uri="http://schemas.openxmlformats.org/drawingml/2006/table">
            <a:tbl>
              <a:tblPr firstRow="1" bandRow="1">
                <a:tableStyleId>{2D5ABB26-0587-4C30-8999-92F81FD0307C}</a:tableStyleId>
              </a:tblPr>
              <a:tblGrid>
                <a:gridCol w="4704522">
                  <a:extLst>
                    <a:ext uri="{9D8B030D-6E8A-4147-A177-3AD203B41FA5}">
                      <a16:colId xmlns:a16="http://schemas.microsoft.com/office/drawing/2014/main" val="476540563"/>
                    </a:ext>
                  </a:extLst>
                </a:gridCol>
                <a:gridCol w="1325218">
                  <a:extLst>
                    <a:ext uri="{9D8B030D-6E8A-4147-A177-3AD203B41FA5}">
                      <a16:colId xmlns:a16="http://schemas.microsoft.com/office/drawing/2014/main" val="3006444028"/>
                    </a:ext>
                  </a:extLst>
                </a:gridCol>
                <a:gridCol w="5526155">
                  <a:extLst>
                    <a:ext uri="{9D8B030D-6E8A-4147-A177-3AD203B41FA5}">
                      <a16:colId xmlns:a16="http://schemas.microsoft.com/office/drawing/2014/main" val="3445533102"/>
                    </a:ext>
                  </a:extLst>
                </a:gridCol>
              </a:tblGrid>
              <a:tr h="0">
                <a:tc>
                  <a:txBody>
                    <a:bodyPr/>
                    <a:lstStyle/>
                    <a:p>
                      <a:r>
                        <a:rPr lang="en-US" sz="2000" b="1" dirty="0">
                          <a:solidFill>
                            <a:schemeClr val="accent1">
                              <a:lumMod val="75000"/>
                            </a:schemeClr>
                          </a:solidFill>
                        </a:rPr>
                        <a:t>Data Access Challenges Today</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75000"/>
                            </a:schemeClr>
                          </a:solidFill>
                        </a:rPr>
                        <a:t>PDP-based data collection for CCA partners</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3460115"/>
                  </a:ext>
                </a:extLst>
              </a:tr>
              <a:tr h="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t>Lack of consistency in third-party data submission templates</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t>Single point of submission to NSC for CCA &amp; other orgs participating with the PDP </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3457968"/>
                  </a:ext>
                </a:extLst>
              </a:tr>
              <a:tr h="0">
                <a:tc>
                  <a:txBody>
                    <a:bodyPr/>
                    <a:lstStyle/>
                    <a:p>
                      <a:pPr marL="457200" indent="-457200">
                        <a:buFont typeface="+mj-lt"/>
                        <a:buAutoNum type="arabicPeriod" startAt="2"/>
                      </a:pPr>
                      <a:r>
                        <a:rPr lang="en-US" sz="1800" dirty="0"/>
                        <a:t>Existing benchmarks in IPEDS use lagging indicators</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800" dirty="0"/>
                        <a:t>Metrics line up with student success reforms  </a:t>
                      </a:r>
                      <a:br>
                        <a:rPr lang="en-US" sz="1800" dirty="0"/>
                      </a:br>
                      <a:r>
                        <a:rPr lang="en-US" sz="1800" dirty="0"/>
                        <a:t>    </a:t>
                      </a:r>
                      <a:r>
                        <a:rPr lang="en-US" sz="1600" dirty="0"/>
                        <a:t>(completion ratio, credit accumulation, </a:t>
                      </a:r>
                      <a:br>
                        <a:rPr lang="en-US" sz="1600" dirty="0"/>
                      </a:br>
                      <a:r>
                        <a:rPr lang="en-US" sz="1600" dirty="0"/>
                        <a:t>     gateway course completion, &amp; retention)</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367785"/>
                  </a:ext>
                </a:extLst>
              </a:tr>
              <a:tr h="395946">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800" dirty="0"/>
                        <a:t>Difficulty in reporting and visualizing leading indicators of student completion</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800" dirty="0"/>
                        <a:t>Analysis is paired with filterable visual dashboard for executive-level decision-making</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8130553"/>
                  </a:ext>
                </a:extLst>
              </a:tr>
              <a:tr h="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800" dirty="0"/>
                        <a:t>National metrics exclude many students </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mj-lt"/>
                        <a:buAutoNum type="arabicPeriod" startAt="4"/>
                      </a:pPr>
                      <a:endParaRPr lang="en-US" sz="1600" dirty="0"/>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800" dirty="0"/>
                        <a:t>Inclusion of all students and transfer activity, not just first-time or just full-time starters</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2433951"/>
                  </a:ext>
                </a:extLst>
              </a:tr>
              <a:tr h="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n-US" sz="1800" dirty="0"/>
                        <a:t>Current economic crises are posing threats to student success</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n-US" sz="1800" dirty="0"/>
                        <a:t>Better data means better decisions, and responsive partnership in product development</a:t>
                      </a: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358416"/>
                  </a:ext>
                </a:extLst>
              </a:tr>
            </a:tbl>
          </a:graphicData>
        </a:graphic>
      </p:graphicFrame>
      <p:sp>
        <p:nvSpPr>
          <p:cNvPr id="8" name="Isosceles Triangle 7">
            <a:extLst>
              <a:ext uri="{FF2B5EF4-FFF2-40B4-BE49-F238E27FC236}">
                <a16:creationId xmlns:a16="http://schemas.microsoft.com/office/drawing/2014/main" id="{A712483C-2165-47A0-86CD-84C1A8E926F9}"/>
              </a:ext>
            </a:extLst>
          </p:cNvPr>
          <p:cNvSpPr/>
          <p:nvPr/>
        </p:nvSpPr>
        <p:spPr>
          <a:xfrm rot="5400000">
            <a:off x="3665882" y="3576432"/>
            <a:ext cx="4187952" cy="59277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09B6F366-7631-4063-9479-13B68E9D39CF}"/>
              </a:ext>
            </a:extLst>
          </p:cNvPr>
          <p:cNvSpPr txBox="1">
            <a:spLocks/>
          </p:cNvSpPr>
          <p:nvPr/>
        </p:nvSpPr>
        <p:spPr>
          <a:xfrm>
            <a:off x="0" y="235622"/>
            <a:ext cx="12192000" cy="1325563"/>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pPr algn="ctr"/>
            <a:r>
              <a:rPr lang="en-US" sz="3500" dirty="0"/>
              <a:t>PDP addresses data access challenges on at least five major fronts</a:t>
            </a:r>
          </a:p>
        </p:txBody>
      </p:sp>
    </p:spTree>
    <p:extLst>
      <p:ext uri="{BB962C8B-B14F-4D97-AF65-F5344CB8AC3E}">
        <p14:creationId xmlns:p14="http://schemas.microsoft.com/office/powerpoint/2010/main" val="338724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lcolm X College">
            <a:extLst>
              <a:ext uri="{FF2B5EF4-FFF2-40B4-BE49-F238E27FC236}">
                <a16:creationId xmlns:a16="http://schemas.microsoft.com/office/drawing/2014/main" id="{A07373B9-BC44-8F33-4ED2-456DCF1A1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1" y="950622"/>
            <a:ext cx="6115792" cy="1978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6" descr="White Mountains Community College - Wikipedia">
            <a:extLst>
              <a:ext uri="{FF2B5EF4-FFF2-40B4-BE49-F238E27FC236}">
                <a16:creationId xmlns:a16="http://schemas.microsoft.com/office/drawing/2014/main" id="{EF0AB0FF-1210-56D3-67E4-7DEFF573D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6815" y="883751"/>
            <a:ext cx="4029962" cy="2260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4" descr="Nashua Community College, Serving Nashua Since 1970 | Nashua, NH Patch">
            <a:extLst>
              <a:ext uri="{FF2B5EF4-FFF2-40B4-BE49-F238E27FC236}">
                <a16:creationId xmlns:a16="http://schemas.microsoft.com/office/drawing/2014/main" id="{B1392412-56F9-4942-40F1-1BC96D662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067" y="3290798"/>
            <a:ext cx="3611647" cy="27087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10" descr="City Colleges system wants to sell downtown HQ, move staff to campuses -  Chicago Tribune">
            <a:extLst>
              <a:ext uri="{FF2B5EF4-FFF2-40B4-BE49-F238E27FC236}">
                <a16:creationId xmlns:a16="http://schemas.microsoft.com/office/drawing/2014/main" id="{30DAF0FF-0688-E0CE-A578-8360D3B76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20" y="3188828"/>
            <a:ext cx="4996808" cy="28107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45F1535-F6BA-75D7-B9B4-6C19DD270258}"/>
              </a:ext>
            </a:extLst>
          </p:cNvPr>
          <p:cNvCxnSpPr/>
          <p:nvPr/>
        </p:nvCxnSpPr>
        <p:spPr>
          <a:xfrm>
            <a:off x="6697683" y="950622"/>
            <a:ext cx="0" cy="517704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414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E7B04B-47EA-FE46-A318-D9458C7E884D}"/>
              </a:ext>
            </a:extLst>
          </p:cNvPr>
          <p:cNvPicPr>
            <a:picLocks noChangeAspect="1"/>
          </p:cNvPicPr>
          <p:nvPr/>
        </p:nvPicPr>
        <p:blipFill>
          <a:blip r:embed="rId3"/>
          <a:stretch>
            <a:fillRect/>
          </a:stretch>
        </p:blipFill>
        <p:spPr>
          <a:xfrm>
            <a:off x="853051" y="2215136"/>
            <a:ext cx="4325869" cy="4555177"/>
          </a:xfrm>
          <a:prstGeom prst="rect">
            <a:avLst/>
          </a:prstGeom>
        </p:spPr>
      </p:pic>
      <p:sp>
        <p:nvSpPr>
          <p:cNvPr id="11" name="Rectangle 10">
            <a:extLst>
              <a:ext uri="{FF2B5EF4-FFF2-40B4-BE49-F238E27FC236}">
                <a16:creationId xmlns:a16="http://schemas.microsoft.com/office/drawing/2014/main" id="{09A1515E-6D0D-5941-8C1F-A6A7395DE36A}"/>
              </a:ext>
            </a:extLst>
          </p:cNvPr>
          <p:cNvSpPr/>
          <p:nvPr/>
        </p:nvSpPr>
        <p:spPr>
          <a:xfrm>
            <a:off x="5989985" y="1281207"/>
            <a:ext cx="6202015" cy="10542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F96667E-181D-3747-9A72-546C769682F4}"/>
              </a:ext>
            </a:extLst>
          </p:cNvPr>
          <p:cNvSpPr txBox="1">
            <a:spLocks/>
          </p:cNvSpPr>
          <p:nvPr/>
        </p:nvSpPr>
        <p:spPr>
          <a:xfrm>
            <a:off x="6383867" y="1417947"/>
            <a:ext cx="5266266" cy="738664"/>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b="1" kern="1200">
                <a:solidFill>
                  <a:schemeClr val="tx1"/>
                </a:solidFill>
                <a:latin typeface="Korolev Condensed Medium" pitchFamily="2" charset="77"/>
                <a:ea typeface="+mj-ea"/>
                <a:cs typeface="+mj-cs"/>
              </a:defRPr>
            </a:lvl1pPr>
          </a:lstStyle>
          <a:p>
            <a:pPr algn="l">
              <a:lnSpc>
                <a:spcPct val="100000"/>
              </a:lnSpc>
              <a:buClr>
                <a:schemeClr val="accent3"/>
              </a:buClr>
            </a:pPr>
            <a:r>
              <a:rPr lang="en-US" sz="2400" b="0" dirty="0">
                <a:solidFill>
                  <a:schemeClr val="bg1"/>
                </a:solidFill>
                <a:latin typeface="Arial Narrow" panose="020B0604020202020204" pitchFamily="34" charset="0"/>
                <a:cs typeface="Arial Narrow" panose="020B0604020202020204" pitchFamily="34" charset="0"/>
              </a:rPr>
              <a:t>National Student Clearinghouse’s Postsecondary Data Partnership helps you...</a:t>
            </a:r>
          </a:p>
        </p:txBody>
      </p:sp>
      <p:sp>
        <p:nvSpPr>
          <p:cNvPr id="9" name="Title 1">
            <a:extLst>
              <a:ext uri="{FF2B5EF4-FFF2-40B4-BE49-F238E27FC236}">
                <a16:creationId xmlns:a16="http://schemas.microsoft.com/office/drawing/2014/main" id="{99429B57-C1C9-A148-85AE-E1447BBFC1A0}"/>
              </a:ext>
            </a:extLst>
          </p:cNvPr>
          <p:cNvSpPr txBox="1">
            <a:spLocks/>
          </p:cNvSpPr>
          <p:nvPr/>
        </p:nvSpPr>
        <p:spPr>
          <a:xfrm>
            <a:off x="6383866" y="2514249"/>
            <a:ext cx="5090958" cy="3816429"/>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b="1" kern="1200">
                <a:solidFill>
                  <a:schemeClr val="tx1"/>
                </a:solidFill>
                <a:latin typeface="Korolev Condensed Medium" pitchFamily="2" charset="77"/>
                <a:ea typeface="+mj-ea"/>
                <a:cs typeface="+mj-cs"/>
              </a:defRPr>
            </a:lvl1pPr>
          </a:lstStyle>
          <a:p>
            <a:pPr marL="285750" indent="-285750" algn="l">
              <a:lnSpc>
                <a:spcPct val="100000"/>
              </a:lnSpc>
              <a:spcAft>
                <a:spcPts val="1200"/>
              </a:spcAft>
              <a:buClr>
                <a:schemeClr val="accent3"/>
              </a:buClr>
              <a:buFont typeface="Courier New" panose="02070309020205020404" pitchFamily="49" charset="0"/>
              <a:buChar char="o"/>
            </a:pPr>
            <a:r>
              <a:rPr lang="en-US" sz="1800" b="0" dirty="0">
                <a:solidFill>
                  <a:schemeClr val="tx2"/>
                </a:solidFill>
                <a:latin typeface="+mn-lt"/>
              </a:rPr>
              <a:t>Spend fewer resources on data reporting </a:t>
            </a:r>
            <a:br>
              <a:rPr lang="en-US" sz="1800" b="0" dirty="0">
                <a:solidFill>
                  <a:schemeClr val="tx2"/>
                </a:solidFill>
                <a:latin typeface="+mn-lt"/>
              </a:rPr>
            </a:br>
            <a:r>
              <a:rPr lang="en-US" sz="1800" b="0" dirty="0">
                <a:solidFill>
                  <a:schemeClr val="tx2"/>
                </a:solidFill>
                <a:latin typeface="+mn-lt"/>
              </a:rPr>
              <a:t>and more time making informed decisions.</a:t>
            </a:r>
          </a:p>
          <a:p>
            <a:pPr marL="285750" indent="-285750" algn="l">
              <a:lnSpc>
                <a:spcPct val="100000"/>
              </a:lnSpc>
              <a:spcAft>
                <a:spcPts val="1200"/>
              </a:spcAft>
              <a:buClr>
                <a:schemeClr val="accent3"/>
              </a:buClr>
              <a:buFont typeface="Courier New" panose="02070309020205020404" pitchFamily="49" charset="0"/>
              <a:buChar char="o"/>
            </a:pPr>
            <a:r>
              <a:rPr lang="en-US" sz="1800" b="0" dirty="0">
                <a:solidFill>
                  <a:schemeClr val="tx2"/>
                </a:solidFill>
                <a:latin typeface="+mn-lt"/>
              </a:rPr>
              <a:t>Quickly assess and analyze current policies and priorities.</a:t>
            </a:r>
          </a:p>
          <a:p>
            <a:pPr marL="285750" indent="-285750" algn="l">
              <a:lnSpc>
                <a:spcPct val="100000"/>
              </a:lnSpc>
              <a:spcAft>
                <a:spcPts val="1200"/>
              </a:spcAft>
              <a:buClr>
                <a:schemeClr val="accent3"/>
              </a:buClr>
              <a:buFont typeface="Courier New" panose="02070309020205020404" pitchFamily="49" charset="0"/>
              <a:buChar char="o"/>
            </a:pPr>
            <a:r>
              <a:rPr lang="en-US" sz="1800" b="0" dirty="0">
                <a:solidFill>
                  <a:schemeClr val="tx2"/>
                </a:solidFill>
                <a:latin typeface="+mn-lt"/>
              </a:rPr>
              <a:t>Promote collaboration and learning with consistent metrics and standardized reporting.</a:t>
            </a:r>
          </a:p>
          <a:p>
            <a:pPr marL="285750" indent="-285750" algn="l">
              <a:lnSpc>
                <a:spcPct val="100000"/>
              </a:lnSpc>
              <a:spcAft>
                <a:spcPts val="1200"/>
              </a:spcAft>
              <a:buClr>
                <a:schemeClr val="accent3"/>
              </a:buClr>
              <a:buFont typeface="Courier New" panose="02070309020205020404" pitchFamily="49" charset="0"/>
              <a:buChar char="o"/>
            </a:pPr>
            <a:r>
              <a:rPr lang="en-US" sz="1800" b="0" dirty="0">
                <a:solidFill>
                  <a:schemeClr val="tx2"/>
                </a:solidFill>
                <a:latin typeface="+mn-lt"/>
              </a:rPr>
              <a:t>Easily spot and analyze equity gaps. </a:t>
            </a:r>
          </a:p>
          <a:p>
            <a:pPr marL="285750" indent="-285750" algn="l">
              <a:lnSpc>
                <a:spcPct val="100000"/>
              </a:lnSpc>
              <a:spcAft>
                <a:spcPts val="1200"/>
              </a:spcAft>
              <a:buClr>
                <a:schemeClr val="accent3"/>
              </a:buClr>
              <a:buFont typeface="Courier New" panose="02070309020205020404" pitchFamily="49" charset="0"/>
              <a:buChar char="o"/>
            </a:pPr>
            <a:r>
              <a:rPr lang="en-US" sz="1800" b="0" dirty="0">
                <a:solidFill>
                  <a:schemeClr val="tx2"/>
                </a:solidFill>
                <a:latin typeface="+mn-lt"/>
              </a:rPr>
              <a:t>Gain a more accurate and inclusive picture </a:t>
            </a:r>
            <a:br>
              <a:rPr lang="en-US" sz="1800" b="0" dirty="0">
                <a:solidFill>
                  <a:schemeClr val="tx2"/>
                </a:solidFill>
                <a:latin typeface="+mn-lt"/>
              </a:rPr>
            </a:br>
            <a:r>
              <a:rPr lang="en-US" sz="1800" b="0" dirty="0">
                <a:solidFill>
                  <a:schemeClr val="tx2"/>
                </a:solidFill>
                <a:latin typeface="+mn-lt"/>
              </a:rPr>
              <a:t>of the students you serve.</a:t>
            </a:r>
          </a:p>
          <a:p>
            <a:pPr marL="285750" indent="-285750" algn="l">
              <a:lnSpc>
                <a:spcPct val="100000"/>
              </a:lnSpc>
              <a:spcAft>
                <a:spcPts val="1200"/>
              </a:spcAft>
              <a:buClr>
                <a:schemeClr val="accent3"/>
              </a:buClr>
              <a:buFont typeface="Courier New" panose="02070309020205020404" pitchFamily="49" charset="0"/>
              <a:buChar char="o"/>
            </a:pPr>
            <a:r>
              <a:rPr lang="en-US" sz="1800" b="0" dirty="0">
                <a:solidFill>
                  <a:schemeClr val="tx2"/>
                </a:solidFill>
                <a:latin typeface="+mn-lt"/>
              </a:rPr>
              <a:t>Benefit from ongoing investment and improvements.</a:t>
            </a:r>
          </a:p>
        </p:txBody>
      </p:sp>
      <p:sp>
        <p:nvSpPr>
          <p:cNvPr id="6" name="Title 1">
            <a:extLst>
              <a:ext uri="{FF2B5EF4-FFF2-40B4-BE49-F238E27FC236}">
                <a16:creationId xmlns:a16="http://schemas.microsoft.com/office/drawing/2014/main" id="{56B28EE3-ECB5-0C4C-97D2-CE76F51A3CA3}"/>
              </a:ext>
            </a:extLst>
          </p:cNvPr>
          <p:cNvSpPr txBox="1">
            <a:spLocks/>
          </p:cNvSpPr>
          <p:nvPr/>
        </p:nvSpPr>
        <p:spPr>
          <a:xfrm>
            <a:off x="1069197" y="1272669"/>
            <a:ext cx="4109724" cy="1000274"/>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b="1" kern="1200">
                <a:solidFill>
                  <a:schemeClr val="tx1"/>
                </a:solidFill>
                <a:latin typeface="Korolev Condensed Medium" pitchFamily="2" charset="77"/>
                <a:ea typeface="+mj-ea"/>
                <a:cs typeface="+mj-cs"/>
              </a:defRPr>
            </a:lvl1pPr>
          </a:lstStyle>
          <a:p>
            <a:pPr algn="l">
              <a:lnSpc>
                <a:spcPct val="100000"/>
              </a:lnSpc>
              <a:spcAft>
                <a:spcPts val="600"/>
              </a:spcAft>
              <a:buClr>
                <a:schemeClr val="accent3"/>
              </a:buClr>
            </a:pPr>
            <a:r>
              <a:rPr lang="en-US" sz="1800" dirty="0">
                <a:solidFill>
                  <a:schemeClr val="accent3"/>
                </a:solidFill>
                <a:latin typeface="Arial Narrow" panose="020B0604020202020204" pitchFamily="34" charset="0"/>
                <a:cs typeface="Arial Narrow" panose="020B0604020202020204" pitchFamily="34" charset="0"/>
              </a:rPr>
              <a:t>A NEW APPROACH</a:t>
            </a:r>
          </a:p>
          <a:p>
            <a:pPr algn="l">
              <a:lnSpc>
                <a:spcPct val="100000"/>
              </a:lnSpc>
              <a:spcAft>
                <a:spcPts val="600"/>
              </a:spcAft>
              <a:buClr>
                <a:schemeClr val="accent3"/>
              </a:buClr>
            </a:pPr>
            <a:r>
              <a:rPr lang="en-US" sz="1400" b="0" i="1" dirty="0">
                <a:solidFill>
                  <a:schemeClr val="tx2"/>
                </a:solidFill>
                <a:latin typeface="+mn-lt"/>
              </a:rPr>
              <a:t>How the Postsecondary Data Partnership disseminates information, streamlining reporting, standardizing data and making insights more accessible. </a:t>
            </a:r>
          </a:p>
        </p:txBody>
      </p:sp>
      <p:sp>
        <p:nvSpPr>
          <p:cNvPr id="3" name="Title 1">
            <a:extLst>
              <a:ext uri="{FF2B5EF4-FFF2-40B4-BE49-F238E27FC236}">
                <a16:creationId xmlns:a16="http://schemas.microsoft.com/office/drawing/2014/main" id="{A11F9EB0-3A97-4CB0-B876-CD5620D79F21}"/>
              </a:ext>
            </a:extLst>
          </p:cNvPr>
          <p:cNvSpPr txBox="1">
            <a:spLocks/>
          </p:cNvSpPr>
          <p:nvPr/>
        </p:nvSpPr>
        <p:spPr>
          <a:xfrm>
            <a:off x="-100170" y="253407"/>
            <a:ext cx="12550588" cy="1325563"/>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pPr algn="ctr"/>
            <a:r>
              <a:rPr lang="en-US" sz="3800" dirty="0"/>
              <a:t>A New Approach to support fast change, for equity and justice</a:t>
            </a:r>
          </a:p>
        </p:txBody>
      </p:sp>
      <p:cxnSp>
        <p:nvCxnSpPr>
          <p:cNvPr id="10" name="Straight Connector 9">
            <a:extLst>
              <a:ext uri="{FF2B5EF4-FFF2-40B4-BE49-F238E27FC236}">
                <a16:creationId xmlns:a16="http://schemas.microsoft.com/office/drawing/2014/main" id="{66AD46A0-8CBC-46A0-89E2-30F759A1AE9A}"/>
              </a:ext>
            </a:extLst>
          </p:cNvPr>
          <p:cNvCxnSpPr>
            <a:cxnSpLocks/>
          </p:cNvCxnSpPr>
          <p:nvPr/>
        </p:nvCxnSpPr>
        <p:spPr>
          <a:xfrm>
            <a:off x="5481509" y="1272669"/>
            <a:ext cx="0" cy="4952856"/>
          </a:xfrm>
          <a:prstGeom prst="line">
            <a:avLst/>
          </a:prstGeom>
          <a:ln w="38100">
            <a:solidFill>
              <a:schemeClr val="accent5">
                <a:lumMod val="60000"/>
                <a:lumOff val="4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25561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8F4835-A993-4C65-A0C8-58D653BC3E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A58F4835-A993-4C65-A0C8-58D653BC3E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aphicFrame>
        <p:nvGraphicFramePr>
          <p:cNvPr id="5" name="Table 5">
            <a:extLst>
              <a:ext uri="{FF2B5EF4-FFF2-40B4-BE49-F238E27FC236}">
                <a16:creationId xmlns:a16="http://schemas.microsoft.com/office/drawing/2014/main" id="{344CA0E3-16E0-4762-A631-0759C8C5668B}"/>
              </a:ext>
            </a:extLst>
          </p:cNvPr>
          <p:cNvGraphicFramePr>
            <a:graphicFrameLocks noGrp="1"/>
          </p:cNvGraphicFramePr>
          <p:nvPr/>
        </p:nvGraphicFramePr>
        <p:xfrm>
          <a:off x="1239416" y="1497082"/>
          <a:ext cx="10447760" cy="4651698"/>
        </p:xfrm>
        <a:graphic>
          <a:graphicData uri="http://schemas.openxmlformats.org/drawingml/2006/table">
            <a:tbl>
              <a:tblPr firstRow="1" bandRow="1">
                <a:tableStyleId>{5940675A-B579-460E-94D1-54222C63F5DA}</a:tableStyleId>
              </a:tblPr>
              <a:tblGrid>
                <a:gridCol w="2265784">
                  <a:extLst>
                    <a:ext uri="{9D8B030D-6E8A-4147-A177-3AD203B41FA5}">
                      <a16:colId xmlns:a16="http://schemas.microsoft.com/office/drawing/2014/main" val="2950004995"/>
                    </a:ext>
                  </a:extLst>
                </a:gridCol>
                <a:gridCol w="1936599">
                  <a:extLst>
                    <a:ext uri="{9D8B030D-6E8A-4147-A177-3AD203B41FA5}">
                      <a16:colId xmlns:a16="http://schemas.microsoft.com/office/drawing/2014/main" val="2702758934"/>
                    </a:ext>
                  </a:extLst>
                </a:gridCol>
                <a:gridCol w="2606826">
                  <a:extLst>
                    <a:ext uri="{9D8B030D-6E8A-4147-A177-3AD203B41FA5}">
                      <a16:colId xmlns:a16="http://schemas.microsoft.com/office/drawing/2014/main" val="341321081"/>
                    </a:ext>
                  </a:extLst>
                </a:gridCol>
                <a:gridCol w="955871">
                  <a:extLst>
                    <a:ext uri="{9D8B030D-6E8A-4147-A177-3AD203B41FA5}">
                      <a16:colId xmlns:a16="http://schemas.microsoft.com/office/drawing/2014/main" val="1250394568"/>
                    </a:ext>
                  </a:extLst>
                </a:gridCol>
                <a:gridCol w="1341340">
                  <a:extLst>
                    <a:ext uri="{9D8B030D-6E8A-4147-A177-3AD203B41FA5}">
                      <a16:colId xmlns:a16="http://schemas.microsoft.com/office/drawing/2014/main" val="1068044356"/>
                    </a:ext>
                  </a:extLst>
                </a:gridCol>
                <a:gridCol w="1341340">
                  <a:extLst>
                    <a:ext uri="{9D8B030D-6E8A-4147-A177-3AD203B41FA5}">
                      <a16:colId xmlns:a16="http://schemas.microsoft.com/office/drawing/2014/main" val="1496833336"/>
                    </a:ext>
                  </a:extLst>
                </a:gridCol>
              </a:tblGrid>
              <a:tr h="341314">
                <a:tc>
                  <a:txBody>
                    <a:bodyPr/>
                    <a:lstStyle/>
                    <a:p>
                      <a:endParaRPr lang="en-US" sz="16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600" b="1" dirty="0"/>
                        <a:t>Common measures</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3">
                  <a:txBody>
                    <a:bodyPr/>
                    <a:lstStyle/>
                    <a:p>
                      <a:pPr algn="ctr"/>
                      <a:r>
                        <a:rPr lang="en-US" sz="1600" b="1" dirty="0"/>
                        <a:t>Common reporting tools /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3612021"/>
                  </a:ext>
                </a:extLst>
              </a:tr>
              <a:tr h="807242">
                <a:tc>
                  <a:txBody>
                    <a:bodyPr/>
                    <a:lstStyle/>
                    <a:p>
                      <a:r>
                        <a:rPr lang="en-US" sz="1400" b="1" i="0" dirty="0"/>
                        <a:t>Post-completion and social mobility</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gridSpan="2">
                  <a:txBody>
                    <a:bodyPr/>
                    <a:lstStyle/>
                    <a:p>
                      <a:pPr marL="173038" indent="-173038">
                        <a:buFont typeface="Arial" panose="020B0604020202020204" pitchFamily="34" charset="0"/>
                        <a:buChar char="•"/>
                      </a:pPr>
                      <a:r>
                        <a:rPr lang="en-US" sz="1400" dirty="0"/>
                        <a:t>Median wage</a:t>
                      </a:r>
                    </a:p>
                    <a:p>
                      <a:pPr marL="173038" indent="-173038">
                        <a:buFont typeface="Arial" panose="020B0604020202020204" pitchFamily="34" charset="0"/>
                        <a:buChar char="•"/>
                      </a:pPr>
                      <a:r>
                        <a:rPr lang="en-US" sz="1400" dirty="0"/>
                        <a:t>% employed in area of study</a:t>
                      </a:r>
                    </a:p>
                    <a:p>
                      <a:pPr marL="173038" indent="-173038">
                        <a:buFont typeface="Arial" panose="020B0604020202020204" pitchFamily="34" charset="0"/>
                        <a:buChar char="•"/>
                      </a:pPr>
                      <a:r>
                        <a:rPr lang="en-US" sz="1400" dirty="0"/>
                        <a:t>Transfer to 4-year | beyond</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h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5861390"/>
                  </a:ext>
                </a:extLst>
              </a:tr>
              <a:tr h="533010">
                <a:tc rowSpan="2">
                  <a:txBody>
                    <a:bodyPr/>
                    <a:lstStyle/>
                    <a:p>
                      <a:r>
                        <a:rPr lang="en-US" sz="1400" b="1" i="0" dirty="0"/>
                        <a:t>Graduation – counts and rates</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Awards</a:t>
                      </a:r>
                    </a:p>
                    <a:p>
                      <a:pPr marL="173038" indent="-173038">
                        <a:buFont typeface="Arial" panose="020B0604020202020204" pitchFamily="34" charset="0"/>
                        <a:buChar char="•"/>
                      </a:pPr>
                      <a:r>
                        <a:rPr lang="en-US" sz="1400" dirty="0"/>
                        <a:t>Graduates</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1400" dirty="0"/>
                        <a:t>% of exp. time</a:t>
                      </a:r>
                    </a:p>
                    <a:p>
                      <a:pPr marL="228600" indent="-228600">
                        <a:buFont typeface="Arial" panose="020B0604020202020204" pitchFamily="34" charset="0"/>
                        <a:buChar char="•"/>
                      </a:pPr>
                      <a:r>
                        <a:rPr lang="en-US" sz="1400" dirty="0"/>
                        <a:t>Multi-year rate</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gridSpan="3">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8221916"/>
                  </a:ext>
                </a:extLst>
              </a:tr>
              <a:tr h="533010">
                <a:tc vMerge="1">
                  <a:txBody>
                    <a:bodyPr/>
                    <a:lstStyle/>
                    <a:p>
                      <a:endParaRPr lang="en-US"/>
                    </a:p>
                  </a:txBody>
                  <a:tcPr/>
                </a:tc>
                <a:tc gridSpan="2">
                  <a:txBody>
                    <a:bodyPr/>
                    <a:lstStyle/>
                    <a:p>
                      <a:pPr marL="173038" lvl="1" indent="-173038">
                        <a:buFont typeface="Arial" panose="020B0604020202020204" pitchFamily="34" charset="0"/>
                        <a:buChar char="•"/>
                      </a:pPr>
                      <a:r>
                        <a:rPr lang="en-US" sz="1400" dirty="0"/>
                        <a:t>Credits to degree</a:t>
                      </a:r>
                    </a:p>
                    <a:p>
                      <a:pPr marL="173038" lvl="1" indent="-173038">
                        <a:buFont typeface="Arial" panose="020B0604020202020204" pitchFamily="34" charset="0"/>
                        <a:buChar char="•"/>
                      </a:pPr>
                      <a:r>
                        <a:rPr lang="en-US" sz="1400" dirty="0"/>
                        <a:t>Time to degree</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hMerge="1">
                  <a:txBody>
                    <a:bodyPr/>
                    <a:lstStyle/>
                    <a:p>
                      <a:endParaRPr lang="en-US"/>
                    </a:p>
                  </a:txBody>
                  <a:tcPr>
                    <a:lnT w="12700" cmpd="sng">
                      <a:noFill/>
                    </a:lnT>
                  </a:tcPr>
                </a:tc>
                <a:tc rowSpan="2" gridSpan="3">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974222909"/>
                  </a:ext>
                </a:extLst>
              </a:tr>
              <a:tr h="1206286">
                <a:tc>
                  <a:txBody>
                    <a:bodyPr/>
                    <a:lstStyle/>
                    <a:p>
                      <a:r>
                        <a:rPr lang="en-US" sz="1400" b="1" i="0" dirty="0"/>
                        <a:t>Student success measures that lead to graduation</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Enrollment</a:t>
                      </a:r>
                    </a:p>
                    <a:p>
                      <a:pPr marL="173038" indent="-173038">
                        <a:buFont typeface="Arial" panose="020B0604020202020204" pitchFamily="34" charset="0"/>
                        <a:buChar char="•"/>
                      </a:pPr>
                      <a:r>
                        <a:rPr lang="en-US" sz="1400" dirty="0"/>
                        <a:t>Credit accumulation</a:t>
                      </a:r>
                    </a:p>
                    <a:p>
                      <a:pPr marL="173038" indent="-173038">
                        <a:buFont typeface="Arial" panose="020B0604020202020204" pitchFamily="34" charset="0"/>
                        <a:buChar char="•"/>
                      </a:pPr>
                      <a:r>
                        <a:rPr lang="en-US" sz="1400" dirty="0"/>
                        <a:t>Gateway course completion</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a:txBody>
                    <a:bodyPr/>
                    <a:lstStyle/>
                    <a:p>
                      <a:pPr marL="173038" indent="-173038">
                        <a:buFont typeface="Arial" panose="020B0604020202020204" pitchFamily="34" charset="0"/>
                        <a:buChar char="•"/>
                      </a:pPr>
                      <a:r>
                        <a:rPr lang="en-US" sz="1400" dirty="0"/>
                        <a:t>Credit completion ratio</a:t>
                      </a:r>
                    </a:p>
                    <a:p>
                      <a:pPr marL="173038" indent="-173038">
                        <a:buFont typeface="Arial" panose="020B0604020202020204" pitchFamily="34" charset="0"/>
                        <a:buChar char="•"/>
                      </a:pPr>
                      <a:r>
                        <a:rPr lang="en-US" sz="1400" dirty="0"/>
                        <a:t>Transfer activity</a:t>
                      </a:r>
                    </a:p>
                    <a:p>
                      <a:pPr marL="173038" indent="-173038">
                        <a:buFont typeface="Arial" panose="020B0604020202020204" pitchFamily="34" charset="0"/>
                        <a:buChar char="•"/>
                      </a:pPr>
                      <a:r>
                        <a:rPr lang="en-US" sz="1400" dirty="0"/>
                        <a:t>Retention </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gridSpan="3" vMerge="1">
                  <a:txBody>
                    <a:bodyPr/>
                    <a:lstStyle/>
                    <a:p>
                      <a:endParaRPr lang="en-US" sz="1600" dirty="0"/>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135379544"/>
                  </a:ext>
                </a:extLst>
              </a:tr>
              <a:tr h="169224">
                <a:tc rowSpan="3">
                  <a:txBody>
                    <a:bodyPr/>
                    <a:lstStyle/>
                    <a:p>
                      <a:r>
                        <a:rPr lang="en-US" sz="1400" b="1" i="0" dirty="0"/>
                        <a:t>Day-to-day indicators and interventions tracking</a:t>
                      </a:r>
                    </a:p>
                  </a:txBody>
                  <a:tcPr anchor="ct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rowSpan="3" gridSpan="2">
                  <a:txBody>
                    <a:bodyPr/>
                    <a:lstStyle/>
                    <a:p>
                      <a:pPr marL="171450" indent="-171450">
                        <a:buFont typeface="Arial" panose="020B0604020202020204" pitchFamily="34" charset="0"/>
                        <a:buChar char="•"/>
                      </a:pPr>
                      <a:r>
                        <a:rPr lang="en-US" sz="1400" dirty="0"/>
                        <a:t>Enrollment | Credits activity, by key courses and sections</a:t>
                      </a:r>
                    </a:p>
                    <a:p>
                      <a:pPr marL="171450" indent="-171450">
                        <a:buFont typeface="Arial" panose="020B0604020202020204" pitchFamily="34" charset="0"/>
                        <a:buChar char="•"/>
                      </a:pPr>
                      <a:r>
                        <a:rPr lang="en-US" sz="1400" dirty="0"/>
                        <a:t>% at-risk - DFW</a:t>
                      </a:r>
                    </a:p>
                    <a:p>
                      <a:pPr marL="171450" indent="-171450">
                        <a:buFont typeface="Arial" panose="020B0604020202020204" pitchFamily="34" charset="0"/>
                        <a:buChar char="•"/>
                      </a:pPr>
                      <a:r>
                        <a:rPr lang="en-US" sz="1400" dirty="0"/>
                        <a:t>% w/ academic plans</a:t>
                      </a:r>
                    </a:p>
                    <a:p>
                      <a:pPr marL="171450" indent="-171450">
                        <a:buFont typeface="Arial" panose="020B0604020202020204" pitchFamily="34" charset="0"/>
                        <a:buNone/>
                      </a:pPr>
                      <a:r>
                        <a:rPr lang="en-US" sz="1400" i="1" dirty="0"/>
                        <a:t>Much more</a:t>
                      </a:r>
                    </a:p>
                  </a:txBody>
                  <a:tcPr>
                    <a:lnL w="12700" cap="flat" cmpd="sng" algn="ctr">
                      <a:solidFill>
                        <a:schemeClr val="bg2">
                          <a:lumMod val="75000"/>
                        </a:schemeClr>
                      </a:solid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solidFill>
                        <a:schemeClr val="bg2">
                          <a:lumMod val="75000"/>
                        </a:schemeClr>
                      </a:solid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tcPr>
                </a:tc>
                <a:tc rowSpan="3" hMerge="1">
                  <a:txBody>
                    <a:bodyPr/>
                    <a:lstStyle/>
                    <a:p>
                      <a:endParaRPr lang="en-US"/>
                    </a:p>
                  </a:txBody>
                  <a:tcPr/>
                </a:tc>
                <a:tc>
                  <a:txBody>
                    <a:bodyPr/>
                    <a:lstStyle/>
                    <a:p>
                      <a:pPr algn="ctr"/>
                      <a:r>
                        <a:rPr lang="en-US" sz="1600" b="1" dirty="0">
                          <a:solidFill>
                            <a:schemeClr val="bg1"/>
                          </a:solidFill>
                        </a:rPr>
                        <a:t>SIS</a:t>
                      </a:r>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LMS</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600" b="1" dirty="0">
                          <a:solidFill>
                            <a:schemeClr val="bg1"/>
                          </a:solidFill>
                        </a:rPr>
                        <a:t>Advising</a:t>
                      </a:r>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59413168"/>
                  </a:ext>
                </a:extLst>
              </a:tr>
              <a:tr h="487680">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168255"/>
                  </a:ext>
                </a:extLst>
              </a:tr>
              <a:tr h="40787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sz="1600" dirty="0"/>
                    </a:p>
                  </a:txBody>
                  <a:tcPr>
                    <a:lnL w="12700" cap="flat" cmpd="sng" algn="ctr">
                      <a:solidFill>
                        <a:schemeClr val="bg2">
                          <a:lumMod val="75000"/>
                        </a:schemeClr>
                      </a:solid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noFill/>
                      <a:prstDash val="dot"/>
                      <a:round/>
                      <a:headEnd type="none" w="med" len="med"/>
                      <a:tailEnd type="none" w="med" len="med"/>
                    </a:lnL>
                    <a:lnR w="12700" cap="flat" cmpd="sng" algn="ctr">
                      <a:solidFill>
                        <a:schemeClr val="bg2">
                          <a:lumMod val="75000"/>
                        </a:schemeClr>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bg2">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6101578"/>
                  </a:ext>
                </a:extLst>
              </a:tr>
            </a:tbl>
          </a:graphicData>
        </a:graphic>
      </p:graphicFrame>
      <p:sp>
        <p:nvSpPr>
          <p:cNvPr id="6" name="TextBox 5">
            <a:extLst>
              <a:ext uri="{FF2B5EF4-FFF2-40B4-BE49-F238E27FC236}">
                <a16:creationId xmlns:a16="http://schemas.microsoft.com/office/drawing/2014/main" id="{CB8B5E95-E7D5-4391-B5F7-710B00004694}"/>
              </a:ext>
            </a:extLst>
          </p:cNvPr>
          <p:cNvSpPr txBox="1"/>
          <p:nvPr/>
        </p:nvSpPr>
        <p:spPr>
          <a:xfrm>
            <a:off x="630330" y="5995288"/>
            <a:ext cx="63350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4"/>
                </a:solidFill>
                <a:effectLst/>
                <a:uLnTx/>
                <a:uFillTx/>
                <a:latin typeface="Arial" panose="020B0604020202020204"/>
                <a:ea typeface="+mn-ea"/>
                <a:cs typeface="+mn-cs"/>
              </a:rPr>
              <a:t>HIGH</a:t>
            </a:r>
          </a:p>
        </p:txBody>
      </p:sp>
      <p:sp>
        <p:nvSpPr>
          <p:cNvPr id="7" name="TextBox 6">
            <a:extLst>
              <a:ext uri="{FF2B5EF4-FFF2-40B4-BE49-F238E27FC236}">
                <a16:creationId xmlns:a16="http://schemas.microsoft.com/office/drawing/2014/main" id="{4C4BA65A-498A-46C2-BFD8-BA23CD8A1C86}"/>
              </a:ext>
            </a:extLst>
          </p:cNvPr>
          <p:cNvSpPr txBox="1"/>
          <p:nvPr/>
        </p:nvSpPr>
        <p:spPr>
          <a:xfrm>
            <a:off x="1276411" y="6239600"/>
            <a:ext cx="8982601" cy="40011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tx2"/>
                </a:solidFill>
                <a:effectLst/>
                <a:uLnTx/>
                <a:uFillTx/>
                <a:latin typeface="Arial" panose="020B0604020202020204"/>
                <a:ea typeface="+mn-ea"/>
                <a:cs typeface="+mn-cs"/>
              </a:rPr>
              <a:t>SLICE ALL THE ABOVE BY DEMOGRAPHIC AND ENROLLMENT</a:t>
            </a:r>
          </a:p>
        </p:txBody>
      </p:sp>
      <p:grpSp>
        <p:nvGrpSpPr>
          <p:cNvPr id="10" name="Group 9">
            <a:extLst>
              <a:ext uri="{FF2B5EF4-FFF2-40B4-BE49-F238E27FC236}">
                <a16:creationId xmlns:a16="http://schemas.microsoft.com/office/drawing/2014/main" id="{E6DC046F-717E-4BE2-B67E-DDBF677C3277}"/>
              </a:ext>
            </a:extLst>
          </p:cNvPr>
          <p:cNvGrpSpPr/>
          <p:nvPr/>
        </p:nvGrpSpPr>
        <p:grpSpPr>
          <a:xfrm>
            <a:off x="8360385" y="1895023"/>
            <a:ext cx="2855014" cy="769681"/>
            <a:chOff x="5817234" y="1505644"/>
            <a:chExt cx="2855014" cy="769681"/>
          </a:xfrm>
        </p:grpSpPr>
        <p:pic>
          <p:nvPicPr>
            <p:cNvPr id="2050" name="Picture 2" descr="National Student Clearinghouse (@NSClearinghouse) | Twitter">
              <a:extLst>
                <a:ext uri="{FF2B5EF4-FFF2-40B4-BE49-F238E27FC236}">
                  <a16:creationId xmlns:a16="http://schemas.microsoft.com/office/drawing/2014/main" id="{80117A3F-9D27-4029-BDAF-69C29E224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152" y="1506436"/>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 U.S. Department of Labor">
              <a:extLst>
                <a:ext uri="{FF2B5EF4-FFF2-40B4-BE49-F238E27FC236}">
                  <a16:creationId xmlns:a16="http://schemas.microsoft.com/office/drawing/2014/main" id="{D11BA5C3-F68B-49C1-9375-0F993F178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179" y="1506436"/>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ited States Department of Education - Wikipedia">
              <a:extLst>
                <a:ext uri="{FF2B5EF4-FFF2-40B4-BE49-F238E27FC236}">
                  <a16:creationId xmlns:a16="http://schemas.microsoft.com/office/drawing/2014/main" id="{4B21F0C3-8F95-49A3-84AB-42E616AEB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7234" y="1505644"/>
              <a:ext cx="769681" cy="7696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4077A33-833A-4DC1-A542-22EF72B56B3B}"/>
              </a:ext>
            </a:extLst>
          </p:cNvPr>
          <p:cNvGrpSpPr/>
          <p:nvPr/>
        </p:nvGrpSpPr>
        <p:grpSpPr>
          <a:xfrm>
            <a:off x="9007679" y="2723446"/>
            <a:ext cx="1707398" cy="368325"/>
            <a:chOff x="6164497" y="2318380"/>
            <a:chExt cx="2123703" cy="458132"/>
          </a:xfrm>
        </p:grpSpPr>
        <p:pic>
          <p:nvPicPr>
            <p:cNvPr id="2060" name="Picture 12" descr="Events —">
              <a:extLst>
                <a:ext uri="{FF2B5EF4-FFF2-40B4-BE49-F238E27FC236}">
                  <a16:creationId xmlns:a16="http://schemas.microsoft.com/office/drawing/2014/main" id="{0A83D8B4-EE79-4D79-9B3C-778B4A6055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416"/>
            <a:stretch/>
          </p:blipFill>
          <p:spPr bwMode="auto">
            <a:xfrm>
              <a:off x="6855311" y="2322948"/>
              <a:ext cx="1432889" cy="4489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AICU - IPEDS Guide">
              <a:extLst>
                <a:ext uri="{FF2B5EF4-FFF2-40B4-BE49-F238E27FC236}">
                  <a16:creationId xmlns:a16="http://schemas.microsoft.com/office/drawing/2014/main" id="{8EA85D81-EDC7-4B5D-9A82-F545E30829A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6516"/>
            <a:stretch/>
          </p:blipFill>
          <p:spPr bwMode="auto">
            <a:xfrm>
              <a:off x="6164497" y="2318380"/>
              <a:ext cx="769682" cy="458132"/>
            </a:xfrm>
            <a:prstGeom prst="rect">
              <a:avLst/>
            </a:prstGeom>
            <a:noFill/>
            <a:extLst>
              <a:ext uri="{909E8E84-426E-40DD-AFC4-6F175D3DCCD1}">
                <a14:hiddenFill xmlns:a14="http://schemas.microsoft.com/office/drawing/2010/main">
                  <a:solidFill>
                    <a:srgbClr val="FFFFFF"/>
                  </a:solidFill>
                </a14:hiddenFill>
              </a:ext>
            </a:extLst>
          </p:spPr>
        </p:pic>
      </p:grpSp>
      <p:pic>
        <p:nvPicPr>
          <p:cNvPr id="2064" name="Picture 16" descr="Postsecondary Data Partnership Archives - NSC Service Updates">
            <a:extLst>
              <a:ext uri="{FF2B5EF4-FFF2-40B4-BE49-F238E27FC236}">
                <a16:creationId xmlns:a16="http://schemas.microsoft.com/office/drawing/2014/main" id="{AD090077-72E6-4F88-B1ED-D04CE8DCB7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7042" y="3582701"/>
            <a:ext cx="3641387" cy="91751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ducation Technology, Services, and Research | EAB">
            <a:extLst>
              <a:ext uri="{FF2B5EF4-FFF2-40B4-BE49-F238E27FC236}">
                <a16:creationId xmlns:a16="http://schemas.microsoft.com/office/drawing/2014/main" id="{AF603E64-F495-4F65-A44E-07328C1479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42150" y="5364346"/>
            <a:ext cx="677296" cy="26143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ivitas Learning | Student Success Platform &amp; Services - Civitas Learning">
            <a:extLst>
              <a:ext uri="{FF2B5EF4-FFF2-40B4-BE49-F238E27FC236}">
                <a16:creationId xmlns:a16="http://schemas.microsoft.com/office/drawing/2014/main" id="{BCF548AA-8B2B-45EA-BE0F-3038618788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61505" y="5770935"/>
            <a:ext cx="800353" cy="28523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Oracle Logo png download - 600*600 - Free Transparent Peoplesoft png  Download. - CleanPNG / KissPNG">
            <a:extLst>
              <a:ext uri="{FF2B5EF4-FFF2-40B4-BE49-F238E27FC236}">
                <a16:creationId xmlns:a16="http://schemas.microsoft.com/office/drawing/2014/main" id="{78BBC15D-EB74-4139-A4B6-26EA68F6A79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778" r="17703" b="860"/>
          <a:stretch/>
        </p:blipFill>
        <p:spPr bwMode="auto">
          <a:xfrm>
            <a:off x="8410236" y="5296260"/>
            <a:ext cx="351093" cy="365329"/>
          </a:xfrm>
          <a:prstGeom prst="ellipse">
            <a:avLst/>
          </a:prstGeom>
          <a:noFill/>
          <a:extLst>
            <a:ext uri="{909E8E84-426E-40DD-AFC4-6F175D3DCCD1}">
              <a14:hiddenFill xmlns:a14="http://schemas.microsoft.com/office/drawing/2010/main">
                <a:solidFill>
                  <a:srgbClr val="FFFFFF"/>
                </a:solidFill>
              </a14:hiddenFill>
            </a:ext>
          </a:extLst>
        </p:spPr>
      </p:pic>
      <p:pic>
        <p:nvPicPr>
          <p:cNvPr id="2072" name="Picture 24" descr="Integrations for the ID Management System - ID123">
            <a:extLst>
              <a:ext uri="{FF2B5EF4-FFF2-40B4-BE49-F238E27FC236}">
                <a16:creationId xmlns:a16="http://schemas.microsoft.com/office/drawing/2014/main" id="{E9C1144A-B47E-4176-AFC8-DDE3C4BF1E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59219" y="5692267"/>
            <a:ext cx="428941" cy="42894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Canvas Lms - Canvas Lms Logo , Free Transparent Clipart - ClipartKey">
            <a:extLst>
              <a:ext uri="{FF2B5EF4-FFF2-40B4-BE49-F238E27FC236}">
                <a16:creationId xmlns:a16="http://schemas.microsoft.com/office/drawing/2014/main" id="{29170974-7608-425F-A153-F57263F2BD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200" t="17706" r="19947" b="15966"/>
          <a:stretch/>
        </p:blipFill>
        <p:spPr bwMode="auto">
          <a:xfrm>
            <a:off x="9484645" y="5363831"/>
            <a:ext cx="376234" cy="31377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720EB75F-8408-4ED0-BE91-6EE1A19F169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84644" y="5717344"/>
            <a:ext cx="369911" cy="3569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DDBF085-7B7B-42AB-BED8-CDC536E0500B}"/>
              </a:ext>
            </a:extLst>
          </p:cNvPr>
          <p:cNvSpPr txBox="1"/>
          <p:nvPr/>
        </p:nvSpPr>
        <p:spPr>
          <a:xfrm rot="16200000">
            <a:off x="-1466764" y="3832547"/>
            <a:ext cx="3981071"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Arial" panose="020B0604020202020204"/>
                <a:ea typeface="+mn-ea"/>
                <a:cs typeface="+mn-cs"/>
              </a:rPr>
              <a:t>FREQUENCY OF CHANGE</a:t>
            </a:r>
          </a:p>
        </p:txBody>
      </p:sp>
      <p:sp>
        <p:nvSpPr>
          <p:cNvPr id="27" name="TextBox 26">
            <a:extLst>
              <a:ext uri="{FF2B5EF4-FFF2-40B4-BE49-F238E27FC236}">
                <a16:creationId xmlns:a16="http://schemas.microsoft.com/office/drawing/2014/main" id="{D7971FBD-769E-483F-A800-B18D4D94E7F6}"/>
              </a:ext>
            </a:extLst>
          </p:cNvPr>
          <p:cNvSpPr txBox="1"/>
          <p:nvPr/>
        </p:nvSpPr>
        <p:spPr>
          <a:xfrm>
            <a:off x="666823" y="1555732"/>
            <a:ext cx="603050"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3DE470"/>
                </a:solidFill>
                <a:latin typeface="Arial" panose="020B0604020202020204"/>
              </a:rPr>
              <a:t>LOW</a:t>
            </a:r>
            <a:endParaRPr kumimoji="0" lang="en-US" sz="1400" b="1" i="0" u="none" strike="noStrike" kern="1200" cap="none" spc="0" normalizeH="0" baseline="0" noProof="0" dirty="0">
              <a:ln>
                <a:noFill/>
              </a:ln>
              <a:solidFill>
                <a:srgbClr val="3DE470"/>
              </a:solidFill>
              <a:effectLst/>
              <a:uLnTx/>
              <a:uFillTx/>
              <a:latin typeface="Arial" panose="020B0604020202020204"/>
              <a:ea typeface="+mn-ea"/>
              <a:cs typeface="+mn-cs"/>
            </a:endParaRPr>
          </a:p>
        </p:txBody>
      </p:sp>
      <p:sp>
        <p:nvSpPr>
          <p:cNvPr id="13" name="Arrow: Down 12">
            <a:extLst>
              <a:ext uri="{FF2B5EF4-FFF2-40B4-BE49-F238E27FC236}">
                <a16:creationId xmlns:a16="http://schemas.microsoft.com/office/drawing/2014/main" id="{DD6F0EAA-250F-4B80-B448-07B34EB6AA5F}"/>
              </a:ext>
            </a:extLst>
          </p:cNvPr>
          <p:cNvSpPr/>
          <p:nvPr/>
        </p:nvSpPr>
        <p:spPr>
          <a:xfrm>
            <a:off x="762606" y="1864301"/>
            <a:ext cx="389483" cy="4158837"/>
          </a:xfrm>
          <a:prstGeom prst="downArrow">
            <a:avLst/>
          </a:prstGeom>
          <a:gradFill flip="none" rotWithShape="1">
            <a:gsLst>
              <a:gs pos="0">
                <a:schemeClr val="accent4"/>
              </a:gs>
              <a:gs pos="48000">
                <a:schemeClr val="bg1">
                  <a:lumMod val="85000"/>
                </a:schemeClr>
              </a:gs>
              <a:gs pos="100000">
                <a:srgbClr val="3DE47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ext Placeholder 9">
            <a:extLst>
              <a:ext uri="{FF2B5EF4-FFF2-40B4-BE49-F238E27FC236}">
                <a16:creationId xmlns:a16="http://schemas.microsoft.com/office/drawing/2014/main" id="{DF680A78-D04E-4E7A-B72A-B677E5BEAAED}"/>
              </a:ext>
            </a:extLst>
          </p:cNvPr>
          <p:cNvSpPr txBox="1">
            <a:spLocks/>
          </p:cNvSpPr>
          <p:nvPr/>
        </p:nvSpPr>
        <p:spPr>
          <a:xfrm>
            <a:off x="-196465" y="234563"/>
            <a:ext cx="10582734" cy="861774"/>
          </a:xfrm>
          <a:custGeom>
            <a:avLst/>
            <a:gdLst>
              <a:gd name="connsiteX0" fmla="*/ 0 w 3978275"/>
              <a:gd name="connsiteY0" fmla="*/ 1071562 h 1071562"/>
              <a:gd name="connsiteX1" fmla="*/ 267891 w 3978275"/>
              <a:gd name="connsiteY1" fmla="*/ 0 h 1071562"/>
              <a:gd name="connsiteX2" fmla="*/ 3978275 w 3978275"/>
              <a:gd name="connsiteY2" fmla="*/ 0 h 1071562"/>
              <a:gd name="connsiteX3" fmla="*/ 3710385 w 3978275"/>
              <a:gd name="connsiteY3" fmla="*/ 1071562 h 1071562"/>
              <a:gd name="connsiteX4" fmla="*/ 0 w 3978275"/>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715210 w 3983100"/>
              <a:gd name="connsiteY3" fmla="*/ 1071562 h 1071562"/>
              <a:gd name="connsiteX4" fmla="*/ 4825 w 3983100"/>
              <a:gd name="connsiteY4" fmla="*/ 1071562 h 1071562"/>
              <a:gd name="connsiteX0" fmla="*/ 4825 w 3983100"/>
              <a:gd name="connsiteY0" fmla="*/ 1071562 h 1071562"/>
              <a:gd name="connsiteX1" fmla="*/ 0 w 3983100"/>
              <a:gd name="connsiteY1" fmla="*/ 16042 h 1071562"/>
              <a:gd name="connsiteX2" fmla="*/ 3983100 w 3983100"/>
              <a:gd name="connsiteY2" fmla="*/ 0 h 1071562"/>
              <a:gd name="connsiteX3" fmla="*/ 3971883 w 3983100"/>
              <a:gd name="connsiteY3" fmla="*/ 1071562 h 1071562"/>
              <a:gd name="connsiteX4" fmla="*/ 4825 w 3983100"/>
              <a:gd name="connsiteY4" fmla="*/ 1071562 h 1071562"/>
              <a:gd name="connsiteX0" fmla="*/ 4825 w 4111437"/>
              <a:gd name="connsiteY0" fmla="*/ 1055520 h 1055520"/>
              <a:gd name="connsiteX1" fmla="*/ 0 w 4111437"/>
              <a:gd name="connsiteY1" fmla="*/ 0 h 1055520"/>
              <a:gd name="connsiteX2" fmla="*/ 4111437 w 4111437"/>
              <a:gd name="connsiteY2" fmla="*/ 0 h 1055520"/>
              <a:gd name="connsiteX3" fmla="*/ 3971883 w 4111437"/>
              <a:gd name="connsiteY3" fmla="*/ 1055520 h 1055520"/>
              <a:gd name="connsiteX4" fmla="*/ 4825 w 4111437"/>
              <a:gd name="connsiteY4" fmla="*/ 1055520 h 10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437" h="1055520">
                <a:moveTo>
                  <a:pt x="4825" y="1055520"/>
                </a:moveTo>
                <a:cubicBezTo>
                  <a:pt x="3217" y="703680"/>
                  <a:pt x="1608" y="351840"/>
                  <a:pt x="0" y="0"/>
                </a:cubicBezTo>
                <a:lnTo>
                  <a:pt x="4111437" y="0"/>
                </a:lnTo>
                <a:lnTo>
                  <a:pt x="3971883" y="1055520"/>
                </a:lnTo>
                <a:lnTo>
                  <a:pt x="4825" y="1055520"/>
                </a:lnTo>
                <a:close/>
              </a:path>
            </a:pathLst>
          </a:custGeom>
          <a:solidFill>
            <a:schemeClr val="tx2"/>
          </a:solidFill>
        </p:spPr>
        <p:txBody>
          <a:bodyPr vert="horz" wrap="square" lIns="914400" tIns="182880" rIns="640080" bIns="182880" rtlCol="0">
            <a:spAutoFit/>
          </a:bodyPr>
          <a:lstStyle>
            <a:lvl1pPr marL="0" marR="0" indent="0" algn="l" defTabSz="457200" rtl="0" eaLnBrk="1" fontAlgn="auto" latinLnBrk="0" hangingPunct="1">
              <a:lnSpc>
                <a:spcPct val="100000"/>
              </a:lnSpc>
              <a:spcBef>
                <a:spcPts val="0"/>
              </a:spcBef>
              <a:spcAft>
                <a:spcPts val="0"/>
              </a:spcAft>
              <a:buClrTx/>
              <a:buSzTx/>
              <a:buFontTx/>
              <a:buNone/>
              <a:tabLst/>
              <a:defRPr kumimoji="0" lang="en-US" sz="4400" b="1" i="0" u="none" strike="noStrike" kern="1200" cap="none" spc="0" normalizeH="0" baseline="0" noProof="0" smtClean="0">
                <a:ln>
                  <a:noFill/>
                </a:ln>
                <a:solidFill>
                  <a:schemeClr val="tx2"/>
                </a:solidFill>
                <a:effectLst/>
                <a:uLnTx/>
                <a:uFillTx/>
                <a:latin typeface="Arial Narrow" panose="020B0604020202020204" pitchFamily="34" charset="0"/>
                <a:ea typeface="+mn-ea"/>
                <a:cs typeface="Arial Narrow" panose="020B0604020202020204" pitchFamily="34" charset="0"/>
              </a:defRPr>
            </a:lvl1pPr>
            <a:lvl2pPr marL="4572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rgbClr val="3DE470"/>
              </a:buClr>
              <a:buSzPct val="80000"/>
              <a:buFont typeface="Courier New" panose="02070309020205020404" pitchFamily="49"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solidFill>
                  <a:schemeClr val="bg1"/>
                </a:solidFill>
              </a:rPr>
              <a:t>Translating data to action – at all levels</a:t>
            </a:r>
          </a:p>
        </p:txBody>
      </p:sp>
    </p:spTree>
    <p:extLst>
      <p:ext uri="{BB962C8B-B14F-4D97-AF65-F5344CB8AC3E}">
        <p14:creationId xmlns:p14="http://schemas.microsoft.com/office/powerpoint/2010/main" val="1463042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4142C4C-BDA5-73AB-7AB3-2AB5C1F996E9}"/>
              </a:ext>
            </a:extLst>
          </p:cNvPr>
          <p:cNvGraphicFramePr>
            <a:graphicFrameLocks noChangeAspect="1"/>
          </p:cNvGraphicFramePr>
          <p:nvPr>
            <p:custDataLst>
              <p:tags r:id="rId1"/>
            </p:custDataLst>
            <p:extLst>
              <p:ext uri="{D42A27DB-BD31-4B8C-83A1-F6EECF244321}">
                <p14:modId xmlns:p14="http://schemas.microsoft.com/office/powerpoint/2010/main" val="1636525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11A114-983A-D027-6A9A-39FE78A37528}"/>
              </a:ext>
            </a:extLst>
          </p:cNvPr>
          <p:cNvSpPr>
            <a:spLocks noGrp="1"/>
          </p:cNvSpPr>
          <p:nvPr>
            <p:ph type="title"/>
          </p:nvPr>
        </p:nvSpPr>
        <p:spPr/>
        <p:txBody>
          <a:bodyPr vert="horz">
            <a:normAutofit fontScale="90000"/>
          </a:bodyPr>
          <a:lstStyle/>
          <a:p>
            <a:r>
              <a:rPr lang="en-US" dirty="0"/>
              <a:t>PDP Dashboard Metrics – Which do you presently track and which would you like to benchmark?</a:t>
            </a:r>
          </a:p>
        </p:txBody>
      </p:sp>
      <p:sp>
        <p:nvSpPr>
          <p:cNvPr id="4" name="TextBox 3">
            <a:extLst>
              <a:ext uri="{FF2B5EF4-FFF2-40B4-BE49-F238E27FC236}">
                <a16:creationId xmlns:a16="http://schemas.microsoft.com/office/drawing/2014/main" id="{B03F2620-9704-FC83-3E4C-1B5E2C7C1F49}"/>
              </a:ext>
            </a:extLst>
          </p:cNvPr>
          <p:cNvSpPr txBox="1"/>
          <p:nvPr/>
        </p:nvSpPr>
        <p:spPr>
          <a:xfrm>
            <a:off x="838200" y="1858403"/>
            <a:ext cx="11101552" cy="4770537"/>
          </a:xfrm>
          <a:prstGeom prst="rect">
            <a:avLst/>
          </a:prstGeom>
          <a:noFill/>
        </p:spPr>
        <p:txBody>
          <a:bodyPr wrap="square">
            <a:spAutoFit/>
          </a:bodyPr>
          <a:lstStyle/>
          <a:p>
            <a:pPr marL="285750" indent="-285750" algn="l" fontAlgn="base">
              <a:buFont typeface="Arial" panose="020B0604020202020204" pitchFamily="34" charset="0"/>
              <a:buChar char="•"/>
            </a:pPr>
            <a:r>
              <a:rPr lang="en-US" sz="1600" b="1" i="0" dirty="0">
                <a:solidFill>
                  <a:srgbClr val="292929"/>
                </a:solidFill>
                <a:effectLst/>
                <a:latin typeface="Open Sans" panose="020B0606030504020204" pitchFamily="34" charset="0"/>
              </a:rPr>
              <a:t>Gateway-Course Completion.</a:t>
            </a:r>
            <a:r>
              <a:rPr lang="en-US" sz="1600" b="0" i="0" dirty="0">
                <a:solidFill>
                  <a:srgbClr val="292929"/>
                </a:solidFill>
                <a:effectLst/>
                <a:latin typeface="Open Sans" panose="020B0606030504020204" pitchFamily="34" charset="0"/>
              </a:rPr>
              <a:t> Identify early whether your students are on track by using the PDP to measure math and English gateway-course completion rates.</a:t>
            </a:r>
          </a:p>
          <a:p>
            <a:pPr marL="285750" indent="-285750" algn="l" fontAlgn="base">
              <a:buFont typeface="Arial" panose="020B0604020202020204" pitchFamily="34" charset="0"/>
              <a:buChar char="•"/>
            </a:pPr>
            <a:r>
              <a:rPr lang="en-US" sz="1600" b="1" i="0" dirty="0">
                <a:solidFill>
                  <a:srgbClr val="292929"/>
                </a:solidFill>
                <a:effectLst/>
                <a:latin typeface="Open Sans" panose="020B0606030504020204" pitchFamily="34" charset="0"/>
              </a:rPr>
              <a:t>Credit Accumulation Rate.</a:t>
            </a:r>
            <a:r>
              <a:rPr lang="en-US" sz="1600" b="0" i="0" dirty="0">
                <a:solidFill>
                  <a:srgbClr val="292929"/>
                </a:solidFill>
                <a:effectLst/>
                <a:latin typeface="Open Sans" panose="020B0606030504020204" pitchFamily="34" charset="0"/>
              </a:rPr>
              <a:t> Determine what proportion of your students are progressing toward credential completion. See which students are earning sufficient credits in their first year and which need more support.</a:t>
            </a:r>
          </a:p>
          <a:p>
            <a:pPr marL="285750" indent="-285750" algn="l" fontAlgn="base">
              <a:buFont typeface="Arial" panose="020B0604020202020204" pitchFamily="34" charset="0"/>
              <a:buChar char="•"/>
            </a:pPr>
            <a:r>
              <a:rPr lang="en-US" sz="1600" b="1" i="0" dirty="0">
                <a:solidFill>
                  <a:srgbClr val="292929"/>
                </a:solidFill>
                <a:effectLst/>
                <a:latin typeface="Open Sans" panose="020B0606030504020204" pitchFamily="34" charset="0"/>
              </a:rPr>
              <a:t>Credit Completion Ratio.</a:t>
            </a:r>
            <a:r>
              <a:rPr lang="en-US" sz="1600" b="0" i="0" dirty="0">
                <a:solidFill>
                  <a:srgbClr val="292929"/>
                </a:solidFill>
                <a:effectLst/>
                <a:latin typeface="Open Sans" panose="020B0606030504020204" pitchFamily="34" charset="0"/>
              </a:rPr>
              <a:t> Find out how successful students have been at completing the credits they attempted in their first academic year. This is a leading indicator of a student’s progress toward completion of a credential.</a:t>
            </a:r>
          </a:p>
          <a:p>
            <a:pPr marL="285750" indent="-285750" algn="l" fontAlgn="base">
              <a:buFont typeface="Arial" panose="020B0604020202020204" pitchFamily="34" charset="0"/>
              <a:buChar char="•"/>
            </a:pPr>
            <a:r>
              <a:rPr lang="en-US" sz="1600" b="1" i="0" dirty="0">
                <a:solidFill>
                  <a:srgbClr val="292929"/>
                </a:solidFill>
                <a:effectLst/>
                <a:latin typeface="Open Sans" panose="020B0606030504020204" pitchFamily="34" charset="0"/>
              </a:rPr>
              <a:t>Retention and Persistence. </a:t>
            </a:r>
            <a:r>
              <a:rPr lang="en-US" sz="1600" b="0" i="0" dirty="0">
                <a:solidFill>
                  <a:srgbClr val="292929"/>
                </a:solidFill>
                <a:effectLst/>
                <a:latin typeface="Open Sans" panose="020B0606030504020204" pitchFamily="34" charset="0"/>
              </a:rPr>
              <a:t>Get a fuller picture of your students’ achievements. Success is measured not only by the number of students who complete their studies on your campus (retention) but also by the number who continue their education elsewhere (persistence). The PDP applies comprehensive enrollment and degree data from the National Student Clearinghouse to tell you about student outcomes on your campus and beyond.</a:t>
            </a:r>
          </a:p>
          <a:p>
            <a:pPr marL="285750" indent="-285750" algn="l" fontAlgn="base">
              <a:buFont typeface="Arial" panose="020B0604020202020204" pitchFamily="34" charset="0"/>
              <a:buChar char="•"/>
            </a:pPr>
            <a:r>
              <a:rPr lang="en-US" sz="1600" b="1" i="0" dirty="0">
                <a:solidFill>
                  <a:srgbClr val="292929"/>
                </a:solidFill>
                <a:effectLst/>
                <a:latin typeface="Open Sans" panose="020B0606030504020204" pitchFamily="34" charset="0"/>
              </a:rPr>
              <a:t>Transfers</a:t>
            </a:r>
            <a:r>
              <a:rPr lang="en-US" sz="1600" b="0" i="0" dirty="0">
                <a:solidFill>
                  <a:srgbClr val="292929"/>
                </a:solidFill>
                <a:effectLst/>
                <a:latin typeface="Open Sans" panose="020B0606030504020204" pitchFamily="34" charset="0"/>
              </a:rPr>
              <a:t>. See a snapshot view of your institution’s transfer rate, as well as more detailed information about students’ outcomes after they transfer.</a:t>
            </a:r>
          </a:p>
          <a:p>
            <a:pPr marL="285750" indent="-285750" algn="l" fontAlgn="base">
              <a:buFont typeface="Arial" panose="020B0604020202020204" pitchFamily="34" charset="0"/>
              <a:buChar char="•"/>
            </a:pPr>
            <a:r>
              <a:rPr lang="en-US" sz="1600" b="1" i="0" dirty="0">
                <a:solidFill>
                  <a:srgbClr val="292929"/>
                </a:solidFill>
                <a:effectLst/>
                <a:latin typeface="Open Sans" panose="020B0606030504020204" pitchFamily="34" charset="0"/>
              </a:rPr>
              <a:t>Outcome Measures.</a:t>
            </a:r>
            <a:r>
              <a:rPr lang="en-US" sz="1600" b="0" i="0" dirty="0">
                <a:solidFill>
                  <a:srgbClr val="292929"/>
                </a:solidFill>
                <a:effectLst/>
                <a:latin typeface="Open Sans" panose="020B0606030504020204" pitchFamily="34" charset="0"/>
              </a:rPr>
              <a:t> Review your students’ completion rates and earned credentials throughout their education journey. The PDP enables you to review outcomes at two-, four-, six-, or eight-year intervals for enrolled students </a:t>
            </a:r>
            <a:r>
              <a:rPr lang="en-US" sz="1600" b="0" i="1" dirty="0">
                <a:solidFill>
                  <a:srgbClr val="292929"/>
                </a:solidFill>
                <a:effectLst/>
                <a:latin typeface="Open Sans" panose="020B0606030504020204" pitchFamily="34" charset="0"/>
              </a:rPr>
              <a:t>and</a:t>
            </a:r>
            <a:r>
              <a:rPr lang="en-US" sz="1600" b="0" i="0" dirty="0">
                <a:solidFill>
                  <a:srgbClr val="292929"/>
                </a:solidFill>
                <a:effectLst/>
                <a:latin typeface="Open Sans" panose="020B0606030504020204" pitchFamily="34" charset="0"/>
              </a:rPr>
              <a:t> students who are no longer enrolled. It also enables you to review the credentials the students earned and whether the students are still enrolled at your institution or another.</a:t>
            </a:r>
          </a:p>
          <a:p>
            <a:pPr marL="285750" indent="-285750" algn="l" fontAlgn="base">
              <a:buFont typeface="Arial" panose="020B0604020202020204" pitchFamily="34" charset="0"/>
              <a:buChar char="•"/>
            </a:pPr>
            <a:r>
              <a:rPr lang="en-US" sz="1600" b="1" i="0" dirty="0">
                <a:solidFill>
                  <a:srgbClr val="292929"/>
                </a:solidFill>
                <a:effectLst/>
                <a:latin typeface="Open Sans" panose="020B0606030504020204" pitchFamily="34" charset="0"/>
              </a:rPr>
              <a:t>Credentials Conferred and Time to Credential.</a:t>
            </a:r>
            <a:r>
              <a:rPr lang="en-US" sz="1600" b="0" i="0" dirty="0">
                <a:solidFill>
                  <a:srgbClr val="292929"/>
                </a:solidFill>
                <a:effectLst/>
                <a:latin typeface="Open Sans" panose="020B0606030504020204" pitchFamily="34" charset="0"/>
              </a:rPr>
              <a:t> Measure how many credentials students obtained in a given year, how long it took students to obtain their credentials, and which groups of students take longer to attain those credentials.</a:t>
            </a:r>
          </a:p>
        </p:txBody>
      </p:sp>
    </p:spTree>
    <p:extLst>
      <p:ext uri="{BB962C8B-B14F-4D97-AF65-F5344CB8AC3E}">
        <p14:creationId xmlns:p14="http://schemas.microsoft.com/office/powerpoint/2010/main" val="322456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799441E-0260-E9EC-A075-D89DBFDCA106}"/>
              </a:ext>
            </a:extLst>
          </p:cNvPr>
          <p:cNvGraphicFramePr>
            <a:graphicFrameLocks noChangeAspect="1"/>
          </p:cNvGraphicFramePr>
          <p:nvPr>
            <p:custDataLst>
              <p:tags r:id="rId1"/>
            </p:custDataLst>
            <p:extLst>
              <p:ext uri="{D42A27DB-BD31-4B8C-83A1-F6EECF244321}">
                <p14:modId xmlns:p14="http://schemas.microsoft.com/office/powerpoint/2010/main" val="2938010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6ACA7E6-0E62-FE54-CCC8-26DC3107B8F6}"/>
              </a:ext>
            </a:extLst>
          </p:cNvPr>
          <p:cNvSpPr txBox="1"/>
          <p:nvPr/>
        </p:nvSpPr>
        <p:spPr>
          <a:xfrm>
            <a:off x="599090" y="1098200"/>
            <a:ext cx="5833241" cy="2471382"/>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Common Data Technology Tools at Your College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38100">
              <a:lnSpc>
                <a:spcPct val="107000"/>
              </a:lnSpc>
              <a:spcBef>
                <a:spcPts val="0"/>
              </a:spcBef>
              <a:spcAft>
                <a:spcPts val="800"/>
              </a:spcAft>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Relationships Required Between Tools Listed Above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7D0CA32-857F-C0E0-694A-79B060D4255C}"/>
              </a:ext>
            </a:extLst>
          </p:cNvPr>
          <p:cNvGraphicFramePr>
            <a:graphicFrameLocks noGrp="1"/>
          </p:cNvGraphicFramePr>
          <p:nvPr>
            <p:extLst>
              <p:ext uri="{D42A27DB-BD31-4B8C-83A1-F6EECF244321}">
                <p14:modId xmlns:p14="http://schemas.microsoft.com/office/powerpoint/2010/main" val="2317290995"/>
              </p:ext>
            </p:extLst>
          </p:nvPr>
        </p:nvGraphicFramePr>
        <p:xfrm>
          <a:off x="599090" y="3864866"/>
          <a:ext cx="6925814" cy="3767328"/>
        </p:xfrm>
        <a:graphic>
          <a:graphicData uri="http://schemas.openxmlformats.org/drawingml/2006/table">
            <a:tbl>
              <a:tblPr firstRow="1" firstCol="1" bandRow="1"/>
              <a:tblGrid>
                <a:gridCol w="3530972">
                  <a:extLst>
                    <a:ext uri="{9D8B030D-6E8A-4147-A177-3AD203B41FA5}">
                      <a16:colId xmlns:a16="http://schemas.microsoft.com/office/drawing/2014/main" val="3421386652"/>
                    </a:ext>
                  </a:extLst>
                </a:gridCol>
                <a:gridCol w="3394842">
                  <a:extLst>
                    <a:ext uri="{9D8B030D-6E8A-4147-A177-3AD203B41FA5}">
                      <a16:colId xmlns:a16="http://schemas.microsoft.com/office/drawing/2014/main" val="66612202"/>
                    </a:ext>
                  </a:extLst>
                </a:gridCol>
              </a:tblGrid>
              <a:tr h="0">
                <a:tc>
                  <a:txBody>
                    <a:bodyPr/>
                    <a:lstStyle/>
                    <a:p>
                      <a:pPr marL="0" marR="0">
                        <a:lnSpc>
                          <a:spcPct val="107000"/>
                        </a:lnSpc>
                        <a:spcBef>
                          <a:spcPts val="0"/>
                        </a:spcBef>
                        <a:spcAft>
                          <a:spcPts val="0"/>
                        </a:spcAft>
                      </a:pPr>
                      <a:r>
                        <a:rPr lang="en-US" sz="2000" b="1" dirty="0">
                          <a:solidFill>
                            <a:srgbClr val="FFFFFF"/>
                          </a:solidFill>
                          <a:effectLst/>
                          <a:latin typeface="Gill Sans Nova" panose="020B0602020104020203" pitchFamily="34" charset="0"/>
                          <a:ea typeface="Calibri" panose="020F0502020204030204" pitchFamily="34" charset="0"/>
                          <a:cs typeface="Times New Roman" panose="02020603050405020304" pitchFamily="18" charset="0"/>
                        </a:rPr>
                        <a:t>Stakeholder Group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323E4F"/>
                    </a:solidFill>
                  </a:tcPr>
                </a:tc>
                <a:tc>
                  <a:txBody>
                    <a:bodyPr/>
                    <a:lstStyle/>
                    <a:p>
                      <a:pPr marL="0" marR="0" algn="ctr">
                        <a:lnSpc>
                          <a:spcPct val="107000"/>
                        </a:lnSpc>
                        <a:spcBef>
                          <a:spcPts val="0"/>
                        </a:spcBef>
                        <a:spcAft>
                          <a:spcPts val="0"/>
                        </a:spcAft>
                      </a:pPr>
                      <a:r>
                        <a:rPr lang="en-US" sz="2000" b="1">
                          <a:solidFill>
                            <a:srgbClr val="FFFFFF"/>
                          </a:solidFill>
                          <a:effectLst/>
                          <a:latin typeface="Gill Sans Nova" panose="020B0602020104020203" pitchFamily="34" charset="0"/>
                          <a:ea typeface="Calibri" panose="020F0502020204030204" pitchFamily="34" charset="0"/>
                          <a:cs typeface="Times New Roman" panose="02020603050405020304" pitchFamily="18" charset="0"/>
                        </a:rPr>
                        <a:t>System Need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323E4F"/>
                    </a:solidFill>
                  </a:tcPr>
                </a:tc>
                <a:extLst>
                  <a:ext uri="{0D108BD9-81ED-4DB2-BD59-A6C34878D82A}">
                    <a16:rowId xmlns:a16="http://schemas.microsoft.com/office/drawing/2014/main" val="1361300218"/>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260070"/>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378054"/>
                  </a:ext>
                </a:extLst>
              </a:tr>
              <a:tr h="0">
                <a:tc>
                  <a:txBody>
                    <a:bodyPr/>
                    <a:lstStyle/>
                    <a:p>
                      <a:pPr marL="0" marR="0">
                        <a:lnSpc>
                          <a:spcPct val="107000"/>
                        </a:lnSpc>
                        <a:spcBef>
                          <a:spcPts val="0"/>
                        </a:spcBef>
                        <a:spcAft>
                          <a:spcPts val="0"/>
                        </a:spcAft>
                      </a:pPr>
                      <a:r>
                        <a:rPr lang="en-US" sz="20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9753839"/>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916912"/>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815497"/>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348172"/>
                  </a:ext>
                </a:extLst>
              </a:tr>
              <a:tr h="0">
                <a:tc>
                  <a:txBody>
                    <a:bodyPr/>
                    <a:lstStyle/>
                    <a:p>
                      <a:pPr marL="0" marR="0">
                        <a:lnSpc>
                          <a:spcPct val="107000"/>
                        </a:lnSpc>
                        <a:spcBef>
                          <a:spcPts val="0"/>
                        </a:spcBef>
                        <a:spcAft>
                          <a:spcPts val="0"/>
                        </a:spcAft>
                      </a:pPr>
                      <a:r>
                        <a:rPr lang="en-US" sz="20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051617"/>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0647206"/>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9621118"/>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3633036"/>
                  </a:ext>
                </a:extLst>
              </a:tr>
              <a:tr h="0">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48756407"/>
                  </a:ext>
                </a:extLst>
              </a:tr>
            </a:tbl>
          </a:graphicData>
        </a:graphic>
      </p:graphicFrame>
      <p:sp>
        <p:nvSpPr>
          <p:cNvPr id="9" name="TextBox 8">
            <a:extLst>
              <a:ext uri="{FF2B5EF4-FFF2-40B4-BE49-F238E27FC236}">
                <a16:creationId xmlns:a16="http://schemas.microsoft.com/office/drawing/2014/main" id="{59A4C9B1-EF5A-839F-E66D-1C2029DAE13B}"/>
              </a:ext>
            </a:extLst>
          </p:cNvPr>
          <p:cNvSpPr txBox="1"/>
          <p:nvPr/>
        </p:nvSpPr>
        <p:spPr>
          <a:xfrm>
            <a:off x="6589986" y="1109470"/>
            <a:ext cx="6096000" cy="1669624"/>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Tools / Systems / Mechanisms you Need to Have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4010AB4-7028-1846-45F0-69882DB40EF5}"/>
              </a:ext>
            </a:extLst>
          </p:cNvPr>
          <p:cNvSpPr txBox="1"/>
          <p:nvPr/>
        </p:nvSpPr>
        <p:spPr>
          <a:xfrm>
            <a:off x="599090" y="148481"/>
            <a:ext cx="6342992"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2C5589"/>
                </a:solidFill>
                <a:effectLst/>
                <a:uLnTx/>
                <a:uFillTx/>
                <a:latin typeface="Arial Narrow" panose="020B0604020202020204" pitchFamily="34" charset="0"/>
                <a:ea typeface="+mj-ea"/>
              </a:rPr>
              <a:t>Data and Reporting Tools</a:t>
            </a:r>
            <a:endParaRPr lang="en-US" dirty="0"/>
          </a:p>
        </p:txBody>
      </p:sp>
    </p:spTree>
    <p:extLst>
      <p:ext uri="{BB962C8B-B14F-4D97-AF65-F5344CB8AC3E}">
        <p14:creationId xmlns:p14="http://schemas.microsoft.com/office/powerpoint/2010/main" val="654004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C68550-2D06-706B-F2CC-6B7256EE9C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40C68550-2D06-706B-F2CC-6B7256EE9C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0D855D-5D28-933F-A513-29C14AF2069A}"/>
              </a:ext>
            </a:extLst>
          </p:cNvPr>
          <p:cNvSpPr>
            <a:spLocks noGrp="1"/>
          </p:cNvSpPr>
          <p:nvPr>
            <p:ph type="title"/>
          </p:nvPr>
        </p:nvSpPr>
        <p:spPr/>
        <p:txBody>
          <a:bodyPr vert="horz"/>
          <a:lstStyle/>
          <a:p>
            <a:r>
              <a:rPr lang="en-US" dirty="0">
                <a:solidFill>
                  <a:schemeClr val="tx2">
                    <a:lumMod val="75000"/>
                  </a:schemeClr>
                </a:solidFill>
              </a:rPr>
              <a:t>OVERVIEW</a:t>
            </a:r>
          </a:p>
        </p:txBody>
      </p:sp>
      <p:graphicFrame>
        <p:nvGraphicFramePr>
          <p:cNvPr id="3" name="Table 3">
            <a:extLst>
              <a:ext uri="{FF2B5EF4-FFF2-40B4-BE49-F238E27FC236}">
                <a16:creationId xmlns:a16="http://schemas.microsoft.com/office/drawing/2014/main" id="{5FEDBCCE-645A-86FD-CEDC-4E9C13A54D3D}"/>
              </a:ext>
            </a:extLst>
          </p:cNvPr>
          <p:cNvGraphicFramePr>
            <a:graphicFrameLocks noGrp="1"/>
          </p:cNvGraphicFramePr>
          <p:nvPr>
            <p:extLst>
              <p:ext uri="{D42A27DB-BD31-4B8C-83A1-F6EECF244321}">
                <p14:modId xmlns:p14="http://schemas.microsoft.com/office/powerpoint/2010/main" val="3047666877"/>
              </p:ext>
            </p:extLst>
          </p:nvPr>
        </p:nvGraphicFramePr>
        <p:xfrm>
          <a:off x="630621" y="1920064"/>
          <a:ext cx="11561379" cy="4297680"/>
        </p:xfrm>
        <a:graphic>
          <a:graphicData uri="http://schemas.openxmlformats.org/drawingml/2006/table">
            <a:tbl>
              <a:tblPr firstRow="1" bandRow="1">
                <a:tableStyleId>{5940675A-B579-460E-94D1-54222C63F5DA}</a:tableStyleId>
              </a:tblPr>
              <a:tblGrid>
                <a:gridCol w="11561379">
                  <a:extLst>
                    <a:ext uri="{9D8B030D-6E8A-4147-A177-3AD203B41FA5}">
                      <a16:colId xmlns:a16="http://schemas.microsoft.com/office/drawing/2014/main" val="1193200914"/>
                    </a:ext>
                  </a:extLst>
                </a:gridCol>
              </a:tblGrid>
              <a:tr h="370840">
                <a:tc>
                  <a:txBody>
                    <a:bodyPr/>
                    <a:lstStyle/>
                    <a:p>
                      <a:r>
                        <a:rPr lang="en-US" sz="3600" b="0" dirty="0">
                          <a:solidFill>
                            <a:schemeClr val="tx1"/>
                          </a:solidFill>
                        </a:rPr>
                        <a:t>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1705184811"/>
                  </a:ext>
                </a:extLst>
              </a:tr>
              <a:tr h="370840">
                <a:tc>
                  <a:txBody>
                    <a:bodyPr/>
                    <a:lstStyle/>
                    <a:p>
                      <a:r>
                        <a:rPr lang="en-US" sz="3600" b="0" dirty="0">
                          <a:solidFill>
                            <a:schemeClr val="tx1"/>
                          </a:solidFill>
                        </a:rPr>
                        <a:t>Measure What Matters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657477486"/>
                  </a:ext>
                </a:extLst>
              </a:tr>
              <a:tr h="370840">
                <a:tc>
                  <a:txBody>
                    <a:bodyPr/>
                    <a:lstStyle/>
                    <a:p>
                      <a:r>
                        <a:rPr lang="en-US" sz="3600" b="0" dirty="0">
                          <a:solidFill>
                            <a:schemeClr val="tx1"/>
                          </a:solidFill>
                        </a:rPr>
                        <a:t>Defining Data 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562366696"/>
                  </a:ext>
                </a:extLst>
              </a:tr>
              <a:tr h="370840">
                <a:tc>
                  <a:txBody>
                    <a:bodyPr/>
                    <a:lstStyle/>
                    <a:p>
                      <a:r>
                        <a:rPr lang="en-US" sz="3600" b="0" dirty="0">
                          <a:solidFill>
                            <a:schemeClr val="tx1"/>
                          </a:solidFill>
                        </a:rPr>
                        <a:t>The National Student Clearinghouse Postsecondary Data Partnership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456503465"/>
                  </a:ext>
                </a:extLst>
              </a:tr>
              <a:tr h="370840">
                <a:tc>
                  <a:txBody>
                    <a:bodyPr/>
                    <a:lstStyle/>
                    <a:p>
                      <a:r>
                        <a:rPr lang="en-US" sz="3600" b="1" dirty="0">
                          <a:solidFill>
                            <a:schemeClr val="bg1"/>
                          </a:solidFill>
                        </a:rPr>
                        <a:t>Regular Conversations About Data – Right People, Right Time, Right 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657332820"/>
                  </a:ext>
                </a:extLst>
              </a:tr>
            </a:tbl>
          </a:graphicData>
        </a:graphic>
      </p:graphicFrame>
    </p:spTree>
    <p:extLst>
      <p:ext uri="{BB962C8B-B14F-4D97-AF65-F5344CB8AC3E}">
        <p14:creationId xmlns:p14="http://schemas.microsoft.com/office/powerpoint/2010/main" val="2650241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159761A-E1BE-411D-97AF-0EC966D7A6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6" name="Object 5" hidden="1">
                        <a:extLst>
                          <a:ext uri="{FF2B5EF4-FFF2-40B4-BE49-F238E27FC236}">
                            <a16:creationId xmlns:a16="http://schemas.microsoft.com/office/drawing/2014/main" id="{0159761A-E1BE-411D-97AF-0EC966D7A6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A29B00-91EA-4414-80CD-1D55695545B5}"/>
              </a:ext>
            </a:extLst>
          </p:cNvPr>
          <p:cNvSpPr>
            <a:spLocks noGrp="1"/>
          </p:cNvSpPr>
          <p:nvPr>
            <p:ph type="title"/>
          </p:nvPr>
        </p:nvSpPr>
        <p:spPr/>
        <p:txBody>
          <a:bodyPr vert="horz"/>
          <a:lstStyle/>
          <a:p>
            <a:r>
              <a:rPr lang="en-US" dirty="0"/>
              <a:t>Principles for strong performance dialogs</a:t>
            </a:r>
          </a:p>
        </p:txBody>
      </p:sp>
      <p:sp>
        <p:nvSpPr>
          <p:cNvPr id="4" name="TextBox 3">
            <a:extLst>
              <a:ext uri="{FF2B5EF4-FFF2-40B4-BE49-F238E27FC236}">
                <a16:creationId xmlns:a16="http://schemas.microsoft.com/office/drawing/2014/main" id="{6905BE34-E180-4014-B758-C203F182723E}"/>
              </a:ext>
            </a:extLst>
          </p:cNvPr>
          <p:cNvSpPr txBox="1"/>
          <p:nvPr/>
        </p:nvSpPr>
        <p:spPr>
          <a:xfrm>
            <a:off x="1143000" y="1612693"/>
            <a:ext cx="10210800" cy="4880182"/>
          </a:xfrm>
          <a:prstGeom prst="rect">
            <a:avLst/>
          </a:prstGeom>
          <a:noFill/>
        </p:spPr>
        <p:txBody>
          <a:bodyPr wrap="square">
            <a:spAutoFit/>
          </a:bodyPr>
          <a:lstStyle/>
          <a:p>
            <a:pPr marL="285750" marR="0" indent="-285750">
              <a:lnSpc>
                <a:spcPct val="107000"/>
              </a:lnSpc>
              <a:spcBef>
                <a:spcPts val="0"/>
              </a:spcBef>
              <a:spcAft>
                <a:spcPts val="800"/>
              </a:spcAft>
              <a:buFont typeface="Wingdings" panose="05000000000000000000" pitchFamily="2" charset="2"/>
              <a:buChar char="ü"/>
            </a:pPr>
            <a:r>
              <a:rPr lang="en-US" sz="2100" dirty="0">
                <a:effectLst/>
                <a:latin typeface="Korolev Medium"/>
                <a:ea typeface="Calibri" panose="020F0502020204030204" pitchFamily="34" charset="0"/>
                <a:cs typeface="Times New Roman" panose="02020603050405020304" pitchFamily="18" charset="0"/>
              </a:rPr>
              <a:t>Having regular conversations about data is nothing less than using all the measures you deemed important, in alignment with your mission, and all the levels and sources and tools required to make it real</a:t>
            </a:r>
            <a:r>
              <a:rPr lang="en-US" sz="2100" dirty="0">
                <a:latin typeface="Korolev Medium"/>
                <a:ea typeface="Calibri" panose="020F0502020204030204" pitchFamily="34" charset="0"/>
                <a:cs typeface="Times New Roman" panose="02020603050405020304" pitchFamily="18" charset="0"/>
              </a:rPr>
              <a:t> </a:t>
            </a:r>
            <a:r>
              <a:rPr lang="en-US" sz="2100" dirty="0">
                <a:effectLst/>
                <a:latin typeface="Korolev Medium"/>
                <a:ea typeface="Calibri" panose="020F0502020204030204" pitchFamily="34" charset="0"/>
                <a:cs typeface="Times New Roman" panose="02020603050405020304" pitchFamily="18" charset="0"/>
              </a:rPr>
              <a:t>and turning it into a management engine.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ü"/>
            </a:pPr>
            <a:r>
              <a:rPr lang="en-US" sz="2100" dirty="0">
                <a:effectLst/>
                <a:latin typeface="Korolev Medium"/>
                <a:ea typeface="Calibri" panose="020F0502020204030204" pitchFamily="34" charset="0"/>
                <a:cs typeface="Times New Roman" panose="02020603050405020304" pitchFamily="18" charset="0"/>
              </a:rPr>
              <a:t>It means ensuring that the right people are having the right data conversations at the right times to make performance management the bedrock of implementing student success reforms and closing equity gaps.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ü"/>
            </a:pPr>
            <a:r>
              <a:rPr lang="en-US" sz="2100" dirty="0">
                <a:effectLst/>
                <a:latin typeface="Korolev Medium"/>
                <a:ea typeface="Calibri" panose="020F0502020204030204" pitchFamily="34" charset="0"/>
                <a:cs typeface="Times New Roman" panose="02020603050405020304" pitchFamily="18" charset="0"/>
              </a:rPr>
              <a:t>Regular conversations about metrics in this way, geared towards the KPI’s and leading indicators as associated to the student success reforms you defined </a:t>
            </a:r>
            <a:r>
              <a:rPr lang="en-US" sz="2100" dirty="0">
                <a:latin typeface="Korolev Medium"/>
                <a:ea typeface="Calibri" panose="020F0502020204030204" pitchFamily="34" charset="0"/>
                <a:cs typeface="Times New Roman" panose="02020603050405020304" pitchFamily="18" charset="0"/>
              </a:rPr>
              <a:t>earlier in this session</a:t>
            </a:r>
            <a:r>
              <a:rPr lang="en-US" sz="2100" dirty="0">
                <a:effectLst/>
                <a:latin typeface="Korolev Medium"/>
                <a:ea typeface="Calibri" panose="020F0502020204030204" pitchFamily="34" charset="0"/>
                <a:cs typeface="Times New Roman" panose="02020603050405020304" pitchFamily="18" charset="0"/>
              </a:rPr>
              <a:t>, is nothing less than relentless attention to student success itself. </a:t>
            </a:r>
            <a:endParaRPr lang="en-US" sz="2100" dirty="0">
              <a:latin typeface="Korolev Medium"/>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ü"/>
            </a:pPr>
            <a:r>
              <a:rPr lang="en-US" sz="2100" dirty="0">
                <a:effectLst/>
                <a:latin typeface="Korolev Medium"/>
                <a:ea typeface="Calibri" panose="020F0502020204030204" pitchFamily="34" charset="0"/>
                <a:cs typeface="Times New Roman" panose="02020603050405020304" pitchFamily="18" charset="0"/>
              </a:rPr>
              <a:t>In this way, the success reforms do not just produce the data, but the data itself cyclically refines the reforms under implementation in a way that makes sense for your college, and in a way that empowers every employee, especially advising and the professoriate, as well as students and the public. Facilitation is never more important for such a process.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974540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AE7D029-D428-3067-0E41-9E5678226F40}"/>
              </a:ext>
            </a:extLst>
          </p:cNvPr>
          <p:cNvGraphicFramePr>
            <a:graphicFrameLocks noChangeAspect="1"/>
          </p:cNvGraphicFramePr>
          <p:nvPr>
            <p:custDataLst>
              <p:tags r:id="rId1"/>
            </p:custDataLst>
            <p:extLst>
              <p:ext uri="{D42A27DB-BD31-4B8C-83A1-F6EECF244321}">
                <p14:modId xmlns:p14="http://schemas.microsoft.com/office/powerpoint/2010/main" val="3010684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2648F14-015D-833D-7835-239B88B48AEC}"/>
              </a:ext>
            </a:extLst>
          </p:cNvPr>
          <p:cNvSpPr>
            <a:spLocks noGrp="1"/>
          </p:cNvSpPr>
          <p:nvPr>
            <p:ph type="title"/>
          </p:nvPr>
        </p:nvSpPr>
        <p:spPr>
          <a:xfrm>
            <a:off x="838200" y="111662"/>
            <a:ext cx="10515600" cy="1325563"/>
          </a:xfrm>
        </p:spPr>
        <p:txBody>
          <a:bodyPr vert="horz"/>
          <a:lstStyle/>
          <a:p>
            <a:r>
              <a:rPr lang="en-US" dirty="0"/>
              <a:t>Principles for strong performance dialogs</a:t>
            </a:r>
          </a:p>
        </p:txBody>
      </p:sp>
      <p:sp>
        <p:nvSpPr>
          <p:cNvPr id="7" name="Slide Number Placeholder 3">
            <a:extLst>
              <a:ext uri="{FF2B5EF4-FFF2-40B4-BE49-F238E27FC236}">
                <a16:creationId xmlns:a16="http://schemas.microsoft.com/office/drawing/2014/main" id="{2BFD8449-B8D1-67B7-8F1C-F136E3FAD615}"/>
              </a:ext>
            </a:extLst>
          </p:cNvPr>
          <p:cNvSpPr>
            <a:spLocks noGrp="1"/>
          </p:cNvSpPr>
          <p:nvPr/>
        </p:nvSpPr>
        <p:spPr>
          <a:xfrm>
            <a:off x="11546966" y="6954524"/>
            <a:ext cx="524107" cy="389454"/>
          </a:xfrm>
          <a:prstGeom prst="rect">
            <a:avLst/>
          </a:prstGeom>
        </p:spPr>
        <p:txBody>
          <a:bodyPr lIns="0" tIns="0" rIns="0" bIns="0" anchor="t" anchorCtr="0">
            <a:no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A24B87-D4AF-A442-B51A-9F1AAD8172C7}" type="slidenum">
              <a:rPr lang="en-US" smtClean="0"/>
              <a:pPr/>
              <a:t>46</a:t>
            </a:fld>
            <a:endParaRPr lang="en-US" dirty="0"/>
          </a:p>
        </p:txBody>
      </p:sp>
      <p:sp>
        <p:nvSpPr>
          <p:cNvPr id="8" name="Rectangle 7">
            <a:extLst>
              <a:ext uri="{FF2B5EF4-FFF2-40B4-BE49-F238E27FC236}">
                <a16:creationId xmlns:a16="http://schemas.microsoft.com/office/drawing/2014/main" id="{860FB4DB-71F3-A54B-0CA5-E63C8836EA78}"/>
              </a:ext>
            </a:extLst>
          </p:cNvPr>
          <p:cNvSpPr/>
          <p:nvPr/>
        </p:nvSpPr>
        <p:spPr>
          <a:xfrm>
            <a:off x="5242142" y="4178080"/>
            <a:ext cx="1464042" cy="68739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schemeClr val="tx1"/>
                </a:solidFill>
              </a:rPr>
              <a:t>Dialogs</a:t>
            </a:r>
          </a:p>
        </p:txBody>
      </p:sp>
      <p:sp>
        <p:nvSpPr>
          <p:cNvPr id="9" name="Rectangle 8">
            <a:extLst>
              <a:ext uri="{FF2B5EF4-FFF2-40B4-BE49-F238E27FC236}">
                <a16:creationId xmlns:a16="http://schemas.microsoft.com/office/drawing/2014/main" id="{03F598A6-61DB-2BEE-CF37-2D4F1BB0693A}"/>
              </a:ext>
            </a:extLst>
          </p:cNvPr>
          <p:cNvSpPr/>
          <p:nvPr/>
        </p:nvSpPr>
        <p:spPr>
          <a:xfrm>
            <a:off x="641073" y="4168752"/>
            <a:ext cx="1384221" cy="68739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prstClr val="black"/>
                </a:solidFill>
              </a:rPr>
              <a:t>Long-term outcomes</a:t>
            </a:r>
          </a:p>
        </p:txBody>
      </p:sp>
      <p:sp>
        <p:nvSpPr>
          <p:cNvPr id="10" name="Oval 9">
            <a:extLst>
              <a:ext uri="{FF2B5EF4-FFF2-40B4-BE49-F238E27FC236}">
                <a16:creationId xmlns:a16="http://schemas.microsoft.com/office/drawing/2014/main" id="{A4A4C25C-57AF-1C58-DF20-263B2BC1A363}"/>
              </a:ext>
            </a:extLst>
          </p:cNvPr>
          <p:cNvSpPr/>
          <p:nvPr/>
        </p:nvSpPr>
        <p:spPr>
          <a:xfrm>
            <a:off x="3245130" y="1477111"/>
            <a:ext cx="2330728" cy="232617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dirty="0">
              <a:solidFill>
                <a:prstClr val="black"/>
              </a:solidFill>
            </a:endParaRPr>
          </a:p>
        </p:txBody>
      </p:sp>
      <p:sp>
        <p:nvSpPr>
          <p:cNvPr id="11" name="Rectangle 10">
            <a:extLst>
              <a:ext uri="{FF2B5EF4-FFF2-40B4-BE49-F238E27FC236}">
                <a16:creationId xmlns:a16="http://schemas.microsoft.com/office/drawing/2014/main" id="{89C1DA29-E0B5-1D86-D856-12DAE4F813CB}"/>
              </a:ext>
            </a:extLst>
          </p:cNvPr>
          <p:cNvSpPr/>
          <p:nvPr/>
        </p:nvSpPr>
        <p:spPr>
          <a:xfrm>
            <a:off x="5242142" y="5382202"/>
            <a:ext cx="1464042" cy="68739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prstClr val="black"/>
                </a:solidFill>
              </a:rPr>
              <a:t>Operations</a:t>
            </a:r>
          </a:p>
        </p:txBody>
      </p:sp>
      <p:sp>
        <p:nvSpPr>
          <p:cNvPr id="12" name="Rectangle 11">
            <a:extLst>
              <a:ext uri="{FF2B5EF4-FFF2-40B4-BE49-F238E27FC236}">
                <a16:creationId xmlns:a16="http://schemas.microsoft.com/office/drawing/2014/main" id="{518C7178-4DE2-7328-1E32-632F1C833963}"/>
              </a:ext>
            </a:extLst>
          </p:cNvPr>
          <p:cNvSpPr/>
          <p:nvPr/>
        </p:nvSpPr>
        <p:spPr>
          <a:xfrm>
            <a:off x="649304" y="5382202"/>
            <a:ext cx="1375990" cy="68739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prstClr val="black"/>
                </a:solidFill>
              </a:rPr>
              <a:t>Leading indicators</a:t>
            </a:r>
          </a:p>
        </p:txBody>
      </p:sp>
      <p:sp>
        <p:nvSpPr>
          <p:cNvPr id="13" name="TextBox 11">
            <a:extLst>
              <a:ext uri="{FF2B5EF4-FFF2-40B4-BE49-F238E27FC236}">
                <a16:creationId xmlns:a16="http://schemas.microsoft.com/office/drawing/2014/main" id="{C44789C8-C562-513C-6636-F0C63E07A2C2}"/>
              </a:ext>
            </a:extLst>
          </p:cNvPr>
          <p:cNvSpPr txBox="1"/>
          <p:nvPr/>
        </p:nvSpPr>
        <p:spPr>
          <a:xfrm>
            <a:off x="2323623" y="3832361"/>
            <a:ext cx="295829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2">
                    <a:lumMod val="75000"/>
                  </a:schemeClr>
                </a:solidFill>
              </a:rPr>
              <a:t>Description</a:t>
            </a:r>
          </a:p>
        </p:txBody>
      </p:sp>
      <p:sp>
        <p:nvSpPr>
          <p:cNvPr id="14" name="TextBox 12">
            <a:extLst>
              <a:ext uri="{FF2B5EF4-FFF2-40B4-BE49-F238E27FC236}">
                <a16:creationId xmlns:a16="http://schemas.microsoft.com/office/drawing/2014/main" id="{10FC83CF-729C-D99E-8D0D-A575DDF4E7B3}"/>
              </a:ext>
            </a:extLst>
          </p:cNvPr>
          <p:cNvSpPr txBox="1"/>
          <p:nvPr/>
        </p:nvSpPr>
        <p:spPr>
          <a:xfrm>
            <a:off x="6766500" y="3835004"/>
            <a:ext cx="295829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2">
                    <a:lumMod val="75000"/>
                  </a:schemeClr>
                </a:solidFill>
              </a:rPr>
              <a:t>Description</a:t>
            </a:r>
          </a:p>
        </p:txBody>
      </p:sp>
      <p:sp>
        <p:nvSpPr>
          <p:cNvPr id="15" name="TextBox 13">
            <a:extLst>
              <a:ext uri="{FF2B5EF4-FFF2-40B4-BE49-F238E27FC236}">
                <a16:creationId xmlns:a16="http://schemas.microsoft.com/office/drawing/2014/main" id="{46BBFABC-FF03-7EFF-8634-D11200504210}"/>
              </a:ext>
            </a:extLst>
          </p:cNvPr>
          <p:cNvSpPr txBox="1"/>
          <p:nvPr/>
        </p:nvSpPr>
        <p:spPr>
          <a:xfrm>
            <a:off x="2190484" y="4181873"/>
            <a:ext cx="295829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itchFamily="34" charset="0"/>
              <a:buChar char="•"/>
            </a:pPr>
            <a:r>
              <a:rPr lang="en-US" dirty="0">
                <a:solidFill>
                  <a:schemeClr val="tx2">
                    <a:lumMod val="75000"/>
                  </a:schemeClr>
                </a:solidFill>
              </a:rPr>
              <a:t>Overview of outcomes / KPIs with less frequency</a:t>
            </a:r>
          </a:p>
          <a:p>
            <a:pPr marL="742950" lvl="1" indent="-285750">
              <a:buFont typeface="Arial" pitchFamily="34" charset="0"/>
              <a:buChar char="•"/>
            </a:pPr>
            <a:r>
              <a:rPr lang="en-US" i="1" dirty="0">
                <a:solidFill>
                  <a:schemeClr val="tx2">
                    <a:lumMod val="75000"/>
                  </a:schemeClr>
                </a:solidFill>
              </a:rPr>
              <a:t>E.g., 65 by 25 metrics</a:t>
            </a:r>
          </a:p>
        </p:txBody>
      </p:sp>
      <p:sp>
        <p:nvSpPr>
          <p:cNvPr id="16" name="TextBox 14">
            <a:extLst>
              <a:ext uri="{FF2B5EF4-FFF2-40B4-BE49-F238E27FC236}">
                <a16:creationId xmlns:a16="http://schemas.microsoft.com/office/drawing/2014/main" id="{006BD77E-3A9F-263D-C3FF-095FA1290B7D}"/>
              </a:ext>
            </a:extLst>
          </p:cNvPr>
          <p:cNvSpPr txBox="1"/>
          <p:nvPr/>
        </p:nvSpPr>
        <p:spPr>
          <a:xfrm>
            <a:off x="6766500" y="4200762"/>
            <a:ext cx="295829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itchFamily="34" charset="0"/>
              <a:buChar char="•"/>
            </a:pPr>
            <a:r>
              <a:rPr lang="en-US" dirty="0">
                <a:solidFill>
                  <a:schemeClr val="tx2">
                    <a:lumMod val="75000"/>
                  </a:schemeClr>
                </a:solidFill>
              </a:rPr>
              <a:t>Frequency depends on organizational level</a:t>
            </a:r>
          </a:p>
          <a:p>
            <a:pPr marL="742950" lvl="1" indent="-285750">
              <a:buFont typeface="Arial" pitchFamily="34" charset="0"/>
              <a:buChar char="•"/>
            </a:pPr>
            <a:r>
              <a:rPr lang="en-US" i="1" dirty="0">
                <a:solidFill>
                  <a:schemeClr val="tx2">
                    <a:lumMod val="75000"/>
                  </a:schemeClr>
                </a:solidFill>
              </a:rPr>
              <a:t>E.g., Monthly CFO meeting. Board?</a:t>
            </a:r>
          </a:p>
        </p:txBody>
      </p:sp>
      <p:sp>
        <p:nvSpPr>
          <p:cNvPr id="17" name="TextBox 15">
            <a:extLst>
              <a:ext uri="{FF2B5EF4-FFF2-40B4-BE49-F238E27FC236}">
                <a16:creationId xmlns:a16="http://schemas.microsoft.com/office/drawing/2014/main" id="{C5DF42F2-1F5D-0F20-D094-937E657AFCAD}"/>
              </a:ext>
            </a:extLst>
          </p:cNvPr>
          <p:cNvSpPr txBox="1"/>
          <p:nvPr/>
        </p:nvSpPr>
        <p:spPr>
          <a:xfrm>
            <a:off x="2223530" y="5382202"/>
            <a:ext cx="295829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itchFamily="34" charset="0"/>
              <a:buChar char="•"/>
            </a:pPr>
            <a:r>
              <a:rPr lang="en-US" dirty="0">
                <a:solidFill>
                  <a:schemeClr val="tx2">
                    <a:lumMod val="75000"/>
                  </a:schemeClr>
                </a:solidFill>
              </a:rPr>
              <a:t>Overview of effectiveness and efficiency factors that influence outcomes</a:t>
            </a:r>
          </a:p>
        </p:txBody>
      </p:sp>
      <p:sp>
        <p:nvSpPr>
          <p:cNvPr id="18" name="TextBox 16">
            <a:extLst>
              <a:ext uri="{FF2B5EF4-FFF2-40B4-BE49-F238E27FC236}">
                <a16:creationId xmlns:a16="http://schemas.microsoft.com/office/drawing/2014/main" id="{BDEAAA26-0379-47BF-245E-DCFF51B0493B}"/>
              </a:ext>
            </a:extLst>
          </p:cNvPr>
          <p:cNvSpPr txBox="1"/>
          <p:nvPr/>
        </p:nvSpPr>
        <p:spPr>
          <a:xfrm>
            <a:off x="6973904" y="5456984"/>
            <a:ext cx="295829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itchFamily="34" charset="0"/>
              <a:buChar char="•"/>
            </a:pPr>
            <a:r>
              <a:rPr lang="en-US" dirty="0">
                <a:solidFill>
                  <a:schemeClr val="tx2">
                    <a:lumMod val="75000"/>
                  </a:schemeClr>
                </a:solidFill>
              </a:rPr>
              <a:t>Identify actions to improve outcomes</a:t>
            </a:r>
          </a:p>
          <a:p>
            <a:pPr marL="742950" lvl="1" indent="-285750">
              <a:buFont typeface="Arial" pitchFamily="34" charset="0"/>
              <a:buChar char="•"/>
            </a:pPr>
            <a:r>
              <a:rPr lang="en-US" dirty="0">
                <a:solidFill>
                  <a:schemeClr val="tx2">
                    <a:lumMod val="75000"/>
                  </a:schemeClr>
                </a:solidFill>
              </a:rPr>
              <a:t>E.g., Action Items</a:t>
            </a:r>
          </a:p>
          <a:p>
            <a:pPr lvl="1"/>
            <a:endParaRPr lang="en-US" i="1" dirty="0">
              <a:solidFill>
                <a:schemeClr val="tx2">
                  <a:lumMod val="75000"/>
                </a:schemeClr>
              </a:solidFill>
            </a:endParaRPr>
          </a:p>
        </p:txBody>
      </p:sp>
      <p:sp>
        <p:nvSpPr>
          <p:cNvPr id="19" name="Oval 18">
            <a:extLst>
              <a:ext uri="{FF2B5EF4-FFF2-40B4-BE49-F238E27FC236}">
                <a16:creationId xmlns:a16="http://schemas.microsoft.com/office/drawing/2014/main" id="{00D231E1-AC12-2512-ED0D-FE0C154B2E04}"/>
              </a:ext>
            </a:extLst>
          </p:cNvPr>
          <p:cNvSpPr/>
          <p:nvPr/>
        </p:nvSpPr>
        <p:spPr>
          <a:xfrm>
            <a:off x="5171550" y="1477111"/>
            <a:ext cx="2330728" cy="232617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dirty="0">
              <a:solidFill>
                <a:prstClr val="black"/>
              </a:solidFill>
            </a:endParaRPr>
          </a:p>
        </p:txBody>
      </p:sp>
      <p:sp>
        <p:nvSpPr>
          <p:cNvPr id="20" name="Oval 19">
            <a:extLst>
              <a:ext uri="{FF2B5EF4-FFF2-40B4-BE49-F238E27FC236}">
                <a16:creationId xmlns:a16="http://schemas.microsoft.com/office/drawing/2014/main" id="{98DE8DE8-E142-1065-9347-4B7AD1A73488}"/>
              </a:ext>
            </a:extLst>
          </p:cNvPr>
          <p:cNvSpPr/>
          <p:nvPr/>
        </p:nvSpPr>
        <p:spPr>
          <a:xfrm>
            <a:off x="5171550" y="1468946"/>
            <a:ext cx="2330728" cy="23261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dirty="0">
              <a:solidFill>
                <a:prstClr val="black"/>
              </a:solidFill>
            </a:endParaRPr>
          </a:p>
        </p:txBody>
      </p:sp>
      <p:sp>
        <p:nvSpPr>
          <p:cNvPr id="21" name="TextBox 19">
            <a:extLst>
              <a:ext uri="{FF2B5EF4-FFF2-40B4-BE49-F238E27FC236}">
                <a16:creationId xmlns:a16="http://schemas.microsoft.com/office/drawing/2014/main" id="{48C13AE1-ACE5-8038-3C13-3476573E0037}"/>
              </a:ext>
            </a:extLst>
          </p:cNvPr>
          <p:cNvSpPr txBox="1"/>
          <p:nvPr/>
        </p:nvSpPr>
        <p:spPr>
          <a:xfrm>
            <a:off x="3505203" y="2665836"/>
            <a:ext cx="181058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prstClr val="black"/>
                </a:solidFill>
              </a:rPr>
              <a:t>Metrics</a:t>
            </a:r>
          </a:p>
        </p:txBody>
      </p:sp>
      <p:sp>
        <p:nvSpPr>
          <p:cNvPr id="22" name="TextBox 20">
            <a:extLst>
              <a:ext uri="{FF2B5EF4-FFF2-40B4-BE49-F238E27FC236}">
                <a16:creationId xmlns:a16="http://schemas.microsoft.com/office/drawing/2014/main" id="{E66B8438-DFBF-3073-C310-96B89671F337}"/>
              </a:ext>
            </a:extLst>
          </p:cNvPr>
          <p:cNvSpPr txBox="1"/>
          <p:nvPr/>
        </p:nvSpPr>
        <p:spPr>
          <a:xfrm>
            <a:off x="5431623" y="2665836"/>
            <a:ext cx="181058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prstClr val="black"/>
                </a:solidFill>
              </a:rPr>
              <a:t>Dialogs</a:t>
            </a:r>
          </a:p>
        </p:txBody>
      </p:sp>
      <p:cxnSp>
        <p:nvCxnSpPr>
          <p:cNvPr id="23" name="Straight Connector 22">
            <a:extLst>
              <a:ext uri="{FF2B5EF4-FFF2-40B4-BE49-F238E27FC236}">
                <a16:creationId xmlns:a16="http://schemas.microsoft.com/office/drawing/2014/main" id="{66315BBD-41E2-9B7E-7CEB-2925075B6665}"/>
              </a:ext>
            </a:extLst>
          </p:cNvPr>
          <p:cNvCxnSpPr/>
          <p:nvPr/>
        </p:nvCxnSpPr>
        <p:spPr>
          <a:xfrm>
            <a:off x="2223530" y="4200762"/>
            <a:ext cx="29582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9AB6E17-A26B-2BE2-2D6C-1F47F57333D1}"/>
              </a:ext>
            </a:extLst>
          </p:cNvPr>
          <p:cNvCxnSpPr/>
          <p:nvPr/>
        </p:nvCxnSpPr>
        <p:spPr>
          <a:xfrm>
            <a:off x="6845283" y="4200762"/>
            <a:ext cx="29582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BFA296-2F93-2CFE-D70B-F9005101BDE7}"/>
              </a:ext>
            </a:extLst>
          </p:cNvPr>
          <p:cNvCxnSpPr/>
          <p:nvPr/>
        </p:nvCxnSpPr>
        <p:spPr>
          <a:xfrm>
            <a:off x="2223530" y="5382202"/>
            <a:ext cx="295829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B18484-9F86-1014-5658-B76B352EFC88}"/>
              </a:ext>
            </a:extLst>
          </p:cNvPr>
          <p:cNvCxnSpPr/>
          <p:nvPr/>
        </p:nvCxnSpPr>
        <p:spPr>
          <a:xfrm>
            <a:off x="6845283" y="5382202"/>
            <a:ext cx="295829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294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4D2721-9DF0-40CA-9A9D-38BA33D689F0}"/>
              </a:ext>
            </a:extLst>
          </p:cNvPr>
          <p:cNvSpPr/>
          <p:nvPr/>
        </p:nvSpPr>
        <p:spPr>
          <a:xfrm>
            <a:off x="1433478" y="1271900"/>
            <a:ext cx="4439455" cy="2011128"/>
          </a:xfrm>
          <a:prstGeom prst="rect">
            <a:avLst/>
          </a:prstGeom>
          <a:noFill/>
          <a:ln>
            <a:solidFill>
              <a:srgbClr val="3DE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Object 2" hidden="1">
            <a:extLst>
              <a:ext uri="{FF2B5EF4-FFF2-40B4-BE49-F238E27FC236}">
                <a16:creationId xmlns:a16="http://schemas.microsoft.com/office/drawing/2014/main" id="{D2EDC0F9-70DC-311D-CD15-E3A2FF925A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D2EDC0F9-70DC-311D-CD15-E3A2FF925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3DD0CC7-F78C-4CBB-A6ED-259F7C315DAE}"/>
              </a:ext>
            </a:extLst>
          </p:cNvPr>
          <p:cNvSpPr/>
          <p:nvPr/>
        </p:nvSpPr>
        <p:spPr>
          <a:xfrm>
            <a:off x="1656546" y="1071844"/>
            <a:ext cx="3970422" cy="707886"/>
          </a:xfrm>
          <a:prstGeom prst="rect">
            <a:avLst/>
          </a:prstGeom>
          <a:solidFill>
            <a:schemeClr val="bg1"/>
          </a:solidFill>
        </p:spPr>
        <p:txBody>
          <a:bodyPr wrap="square">
            <a:spAutoFit/>
          </a:bodyPr>
          <a:lstStyle/>
          <a:p>
            <a:pPr algn="ctr"/>
            <a:r>
              <a:rPr lang="en-US" sz="2000" b="1" dirty="0">
                <a:solidFill>
                  <a:schemeClr val="tx2"/>
                </a:solidFill>
                <a:latin typeface="+mj-lt"/>
              </a:rPr>
              <a:t>System-wide </a:t>
            </a:r>
          </a:p>
          <a:p>
            <a:pPr algn="ctr"/>
            <a:r>
              <a:rPr lang="en-US" sz="2000" b="1" dirty="0">
                <a:solidFill>
                  <a:schemeClr val="tx2"/>
                </a:solidFill>
                <a:latin typeface="+mj-lt"/>
              </a:rPr>
              <a:t>ownership for our goals</a:t>
            </a:r>
          </a:p>
        </p:txBody>
      </p:sp>
      <p:sp>
        <p:nvSpPr>
          <p:cNvPr id="9" name="Rectangle 8">
            <a:extLst>
              <a:ext uri="{FF2B5EF4-FFF2-40B4-BE49-F238E27FC236}">
                <a16:creationId xmlns:a16="http://schemas.microsoft.com/office/drawing/2014/main" id="{92089138-E0D6-4072-933F-C420BFAECD14}"/>
              </a:ext>
            </a:extLst>
          </p:cNvPr>
          <p:cNvSpPr/>
          <p:nvPr/>
        </p:nvSpPr>
        <p:spPr>
          <a:xfrm>
            <a:off x="6096000" y="1274386"/>
            <a:ext cx="4439455" cy="2011128"/>
          </a:xfrm>
          <a:prstGeom prst="rect">
            <a:avLst/>
          </a:prstGeom>
          <a:noFill/>
          <a:ln>
            <a:solidFill>
              <a:srgbClr val="3DE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341A441-90F4-42D7-958B-1B0BED886BC9}"/>
              </a:ext>
            </a:extLst>
          </p:cNvPr>
          <p:cNvSpPr/>
          <p:nvPr/>
        </p:nvSpPr>
        <p:spPr>
          <a:xfrm>
            <a:off x="1452946" y="4364957"/>
            <a:ext cx="4439455" cy="2011128"/>
          </a:xfrm>
          <a:prstGeom prst="rect">
            <a:avLst/>
          </a:prstGeom>
          <a:noFill/>
          <a:ln>
            <a:solidFill>
              <a:srgbClr val="3DE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0CED6F6-34EC-4216-802D-2DEAD7A57FC2}"/>
              </a:ext>
            </a:extLst>
          </p:cNvPr>
          <p:cNvSpPr/>
          <p:nvPr/>
        </p:nvSpPr>
        <p:spPr>
          <a:xfrm>
            <a:off x="6364286" y="1075104"/>
            <a:ext cx="3753053" cy="707886"/>
          </a:xfrm>
          <a:prstGeom prst="rect">
            <a:avLst/>
          </a:prstGeom>
          <a:solidFill>
            <a:schemeClr val="bg1"/>
          </a:solidFill>
        </p:spPr>
        <p:txBody>
          <a:bodyPr wrap="square">
            <a:spAutoFit/>
          </a:bodyPr>
          <a:lstStyle/>
          <a:p>
            <a:pPr algn="ctr"/>
            <a:r>
              <a:rPr lang="en-US" altLang="en-US" sz="2000" b="1" dirty="0">
                <a:solidFill>
                  <a:schemeClr val="tx2"/>
                </a:solidFill>
                <a:latin typeface="+mj-lt"/>
                <a:ea typeface="Calibri" panose="020F0502020204030204" pitchFamily="34" charset="0"/>
                <a:cs typeface="Times New Roman" panose="02020603050405020304" pitchFamily="18" charset="0"/>
              </a:rPr>
              <a:t>Leadership and </a:t>
            </a:r>
          </a:p>
          <a:p>
            <a:pPr algn="ctr"/>
            <a:r>
              <a:rPr lang="en-US" altLang="en-US" sz="2000" b="1" dirty="0">
                <a:solidFill>
                  <a:schemeClr val="tx2"/>
                </a:solidFill>
                <a:latin typeface="+mj-lt"/>
                <a:ea typeface="Calibri" panose="020F0502020204030204" pitchFamily="34" charset="0"/>
                <a:cs typeface="Times New Roman" panose="02020603050405020304" pitchFamily="18" charset="0"/>
              </a:rPr>
              <a:t>management capacity</a:t>
            </a:r>
          </a:p>
        </p:txBody>
      </p:sp>
      <p:sp>
        <p:nvSpPr>
          <p:cNvPr id="7" name="Rectangle 6">
            <a:extLst>
              <a:ext uri="{FF2B5EF4-FFF2-40B4-BE49-F238E27FC236}">
                <a16:creationId xmlns:a16="http://schemas.microsoft.com/office/drawing/2014/main" id="{3C7544AE-D6A7-4E3B-A972-5FCD124E4D4B}"/>
              </a:ext>
            </a:extLst>
          </p:cNvPr>
          <p:cNvSpPr/>
          <p:nvPr/>
        </p:nvSpPr>
        <p:spPr>
          <a:xfrm>
            <a:off x="1729244" y="4164127"/>
            <a:ext cx="3732549" cy="707886"/>
          </a:xfrm>
          <a:prstGeom prst="rect">
            <a:avLst/>
          </a:prstGeom>
          <a:solidFill>
            <a:schemeClr val="bg1"/>
          </a:solidFill>
        </p:spPr>
        <p:txBody>
          <a:bodyPr wrap="square">
            <a:spAutoFit/>
          </a:bodyPr>
          <a:lstStyle/>
          <a:p>
            <a:pPr algn="ctr"/>
            <a:r>
              <a:rPr lang="en-US" sz="2000" b="1" dirty="0">
                <a:solidFill>
                  <a:schemeClr val="tx2"/>
                </a:solidFill>
                <a:latin typeface="+mj-lt"/>
              </a:rPr>
              <a:t>Culture of </a:t>
            </a:r>
          </a:p>
          <a:p>
            <a:pPr algn="ctr"/>
            <a:r>
              <a:rPr lang="en-US" sz="2000" b="1" dirty="0">
                <a:solidFill>
                  <a:schemeClr val="tx2"/>
                </a:solidFill>
                <a:latin typeface="+mj-lt"/>
              </a:rPr>
              <a:t>data inquiry</a:t>
            </a:r>
          </a:p>
        </p:txBody>
      </p:sp>
      <p:sp>
        <p:nvSpPr>
          <p:cNvPr id="11" name="Rectangle 10">
            <a:extLst>
              <a:ext uri="{FF2B5EF4-FFF2-40B4-BE49-F238E27FC236}">
                <a16:creationId xmlns:a16="http://schemas.microsoft.com/office/drawing/2014/main" id="{EADFFE99-FCB6-416C-9E38-132142A88490}"/>
              </a:ext>
            </a:extLst>
          </p:cNvPr>
          <p:cNvSpPr/>
          <p:nvPr/>
        </p:nvSpPr>
        <p:spPr>
          <a:xfrm>
            <a:off x="1433478" y="1502032"/>
            <a:ext cx="4439455" cy="1846659"/>
          </a:xfrm>
          <a:prstGeom prst="rect">
            <a:avLst/>
          </a:prstGeom>
        </p:spPr>
        <p:txBody>
          <a:bodyPr wrap="square" lIns="274320" tIns="274320" rIns="274320" bIns="274320">
            <a:spAutoFit/>
          </a:bodyPr>
          <a:lstStyle/>
          <a:p>
            <a:pPr marL="285750" lvl="0" indent="-285750" defTabSz="914400">
              <a:buFont typeface="Arial" panose="020B0604020202020204" pitchFamily="34" charset="0"/>
              <a:buChar char="•"/>
              <a:defRPr/>
            </a:pPr>
            <a:r>
              <a:rPr lang="en-US" altLang="en-US" sz="1400" dirty="0">
                <a:latin typeface="Korolev Medium"/>
                <a:ea typeface="Calibri" panose="020F0502020204030204" pitchFamily="34" charset="0"/>
                <a:cs typeface="Times New Roman" panose="02020603050405020304" pitchFamily="18" charset="0"/>
              </a:rPr>
              <a:t>The purpose of Performance Dialogs is to provide a process to continually review and refine organizational practices using a data-driven, evidence-based lens</a:t>
            </a:r>
          </a:p>
          <a:p>
            <a:pPr marL="285750" lvl="0" indent="-285750" defTabSz="914400">
              <a:buFont typeface="Arial" panose="020B0604020202020204" pitchFamily="34" charset="0"/>
              <a:buChar char="•"/>
              <a:defRPr/>
            </a:pPr>
            <a:r>
              <a:rPr lang="en-US" altLang="en-US" sz="1400" dirty="0">
                <a:latin typeface="Korolev Medium"/>
                <a:ea typeface="Calibri" panose="020F0502020204030204" pitchFamily="34" charset="0"/>
                <a:cs typeface="Times New Roman" panose="02020603050405020304" pitchFamily="18" charset="0"/>
              </a:rPr>
              <a:t>Every individual in the organization has ownership and responsibility in realizing goals</a:t>
            </a:r>
          </a:p>
        </p:txBody>
      </p:sp>
      <p:sp>
        <p:nvSpPr>
          <p:cNvPr id="12" name="Rectangle 11">
            <a:extLst>
              <a:ext uri="{FF2B5EF4-FFF2-40B4-BE49-F238E27FC236}">
                <a16:creationId xmlns:a16="http://schemas.microsoft.com/office/drawing/2014/main" id="{D3074CF5-CDFC-4C49-83F9-B0107A026C9A}"/>
              </a:ext>
            </a:extLst>
          </p:cNvPr>
          <p:cNvSpPr/>
          <p:nvPr/>
        </p:nvSpPr>
        <p:spPr>
          <a:xfrm>
            <a:off x="6096001" y="1505292"/>
            <a:ext cx="4439454" cy="1846659"/>
          </a:xfrm>
          <a:prstGeom prst="rect">
            <a:avLst/>
          </a:prstGeom>
        </p:spPr>
        <p:txBody>
          <a:bodyPr wrap="square" lIns="274320" tIns="274320" rIns="274320" bIns="274320">
            <a:spAutoFit/>
          </a:bodyPr>
          <a:lstStyle/>
          <a:p>
            <a:pPr marL="285750" lvl="0" indent="-285750" defTabSz="914400">
              <a:buFont typeface="Arial" panose="020B0604020202020204" pitchFamily="34" charset="0"/>
              <a:buChar char="•"/>
              <a:defRPr/>
            </a:pPr>
            <a:r>
              <a:rPr lang="en-US" altLang="en-US" sz="1400" dirty="0">
                <a:latin typeface="Korolev Medium"/>
                <a:ea typeface="Calibri" panose="020F0502020204030204" pitchFamily="34" charset="0"/>
                <a:cs typeface="Times New Roman" panose="02020603050405020304" pitchFamily="18" charset="0"/>
              </a:rPr>
              <a:t>Our system must have leaders at all levels model change management mindsets and behaviors</a:t>
            </a:r>
          </a:p>
          <a:p>
            <a:pPr marL="285750" lvl="0" indent="-285750" defTabSz="914400">
              <a:buFont typeface="Arial" panose="020B0604020202020204" pitchFamily="34" charset="0"/>
              <a:buChar char="•"/>
              <a:defRPr/>
            </a:pPr>
            <a:r>
              <a:rPr lang="en-US" altLang="en-US" sz="1400" dirty="0">
                <a:latin typeface="Korolev Medium"/>
                <a:ea typeface="Calibri" panose="020F0502020204030204" pitchFamily="34" charset="0"/>
                <a:cs typeface="Times New Roman" panose="02020603050405020304" pitchFamily="18" charset="0"/>
              </a:rPr>
              <a:t>Train, develop, and coach individuals to identify problems through data and work with their teams to address the problems proactively and effectively</a:t>
            </a:r>
          </a:p>
        </p:txBody>
      </p:sp>
      <p:sp>
        <p:nvSpPr>
          <p:cNvPr id="13" name="Rectangle 12">
            <a:extLst>
              <a:ext uri="{FF2B5EF4-FFF2-40B4-BE49-F238E27FC236}">
                <a16:creationId xmlns:a16="http://schemas.microsoft.com/office/drawing/2014/main" id="{490DD349-F1F0-4172-99B7-97DC7049C628}"/>
              </a:ext>
            </a:extLst>
          </p:cNvPr>
          <p:cNvSpPr/>
          <p:nvPr/>
        </p:nvSpPr>
        <p:spPr>
          <a:xfrm>
            <a:off x="1452946" y="4680814"/>
            <a:ext cx="4439454" cy="1631216"/>
          </a:xfrm>
          <a:prstGeom prst="rect">
            <a:avLst/>
          </a:prstGeom>
        </p:spPr>
        <p:txBody>
          <a:bodyPr wrap="square" lIns="274320" tIns="274320" rIns="274320" bIns="274320">
            <a:spAutoFit/>
          </a:bodyPr>
          <a:lstStyle/>
          <a:p>
            <a:pPr marL="285750" indent="-285750">
              <a:buFont typeface="Arial" panose="020B0604020202020204" pitchFamily="34" charset="0"/>
              <a:buChar char="•"/>
            </a:pPr>
            <a:r>
              <a:rPr lang="en-US" altLang="en-US" sz="1400" dirty="0">
                <a:latin typeface="Korolev Medium"/>
                <a:cs typeface="Times New Roman" panose="02020603050405020304" pitchFamily="18" charset="0"/>
              </a:rPr>
              <a:t>Train and develop individuals to quickly analyze data to solve organizational problems</a:t>
            </a:r>
          </a:p>
          <a:p>
            <a:pPr marL="285750" indent="-285750">
              <a:buFont typeface="Arial" panose="020B0604020202020204" pitchFamily="34" charset="0"/>
              <a:buChar char="•"/>
            </a:pPr>
            <a:r>
              <a:rPr lang="en-US" altLang="en-US" sz="1400" dirty="0">
                <a:latin typeface="Korolev Medium"/>
                <a:cs typeface="Times New Roman" panose="02020603050405020304" pitchFamily="18" charset="0"/>
              </a:rPr>
              <a:t>Encourage individuals to creatively and persistently inquire using data to understand complex problems</a:t>
            </a:r>
          </a:p>
        </p:txBody>
      </p:sp>
      <p:grpSp>
        <p:nvGrpSpPr>
          <p:cNvPr id="24" name="Google Shape;1216;p48">
            <a:extLst>
              <a:ext uri="{FF2B5EF4-FFF2-40B4-BE49-F238E27FC236}">
                <a16:creationId xmlns:a16="http://schemas.microsoft.com/office/drawing/2014/main" id="{AD680C65-37F3-4455-B2EF-D172E81B7F19}"/>
              </a:ext>
            </a:extLst>
          </p:cNvPr>
          <p:cNvGrpSpPr/>
          <p:nvPr/>
        </p:nvGrpSpPr>
        <p:grpSpPr>
          <a:xfrm>
            <a:off x="3337201" y="3512753"/>
            <a:ext cx="670944" cy="635948"/>
            <a:chOff x="5300400" y="3670175"/>
            <a:chExt cx="421300" cy="399325"/>
          </a:xfrm>
          <a:solidFill>
            <a:schemeClr val="tx2"/>
          </a:solidFill>
        </p:grpSpPr>
        <p:sp>
          <p:nvSpPr>
            <p:cNvPr id="25" name="Google Shape;1217;p48">
              <a:extLst>
                <a:ext uri="{FF2B5EF4-FFF2-40B4-BE49-F238E27FC236}">
                  <a16:creationId xmlns:a16="http://schemas.microsoft.com/office/drawing/2014/main" id="{E51251F2-CEB9-4A53-A9BD-F4BC7E0D187A}"/>
                </a:ext>
              </a:extLst>
            </p:cNvPr>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18;p48">
              <a:extLst>
                <a:ext uri="{FF2B5EF4-FFF2-40B4-BE49-F238E27FC236}">
                  <a16:creationId xmlns:a16="http://schemas.microsoft.com/office/drawing/2014/main" id="{3771475D-E80E-4926-8B25-061D13224CA0}"/>
                </a:ext>
              </a:extLst>
            </p:cNvPr>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19;p48">
              <a:extLst>
                <a:ext uri="{FF2B5EF4-FFF2-40B4-BE49-F238E27FC236}">
                  <a16:creationId xmlns:a16="http://schemas.microsoft.com/office/drawing/2014/main" id="{705608A8-CAFE-4518-B4CB-58396BB8363E}"/>
                </a:ext>
              </a:extLst>
            </p:cNvPr>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20;p48">
              <a:extLst>
                <a:ext uri="{FF2B5EF4-FFF2-40B4-BE49-F238E27FC236}">
                  <a16:creationId xmlns:a16="http://schemas.microsoft.com/office/drawing/2014/main" id="{74794FFC-348F-4FE7-A4F2-CDD92C9E71E6}"/>
                </a:ext>
              </a:extLst>
            </p:cNvPr>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1;p48">
              <a:extLst>
                <a:ext uri="{FF2B5EF4-FFF2-40B4-BE49-F238E27FC236}">
                  <a16:creationId xmlns:a16="http://schemas.microsoft.com/office/drawing/2014/main" id="{1F20D2B7-3649-4DF5-8C2B-FB9646A63365}"/>
                </a:ext>
              </a:extLst>
            </p:cNvPr>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Rectangle 21">
            <a:extLst>
              <a:ext uri="{FF2B5EF4-FFF2-40B4-BE49-F238E27FC236}">
                <a16:creationId xmlns:a16="http://schemas.microsoft.com/office/drawing/2014/main" id="{119606D9-93FF-4C2E-9E3D-4ED579EB5086}"/>
              </a:ext>
            </a:extLst>
          </p:cNvPr>
          <p:cNvSpPr/>
          <p:nvPr/>
        </p:nvSpPr>
        <p:spPr>
          <a:xfrm>
            <a:off x="6096000" y="4334105"/>
            <a:ext cx="4439455" cy="2011128"/>
          </a:xfrm>
          <a:prstGeom prst="rect">
            <a:avLst/>
          </a:prstGeom>
          <a:noFill/>
          <a:ln>
            <a:solidFill>
              <a:srgbClr val="3DE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A48C0D-3E65-4F53-B44F-D6498628C8E5}"/>
              </a:ext>
            </a:extLst>
          </p:cNvPr>
          <p:cNvSpPr/>
          <p:nvPr/>
        </p:nvSpPr>
        <p:spPr>
          <a:xfrm>
            <a:off x="6372298" y="4133275"/>
            <a:ext cx="3732549" cy="707886"/>
          </a:xfrm>
          <a:prstGeom prst="rect">
            <a:avLst/>
          </a:prstGeom>
          <a:solidFill>
            <a:schemeClr val="bg1"/>
          </a:solidFill>
        </p:spPr>
        <p:txBody>
          <a:bodyPr wrap="square">
            <a:spAutoFit/>
          </a:bodyPr>
          <a:lstStyle/>
          <a:p>
            <a:pPr algn="ctr"/>
            <a:r>
              <a:rPr lang="en-US" sz="2000" b="1" dirty="0">
                <a:solidFill>
                  <a:schemeClr val="tx2"/>
                </a:solidFill>
                <a:latin typeface="+mj-lt"/>
              </a:rPr>
              <a:t>Culture of </a:t>
            </a:r>
          </a:p>
          <a:p>
            <a:pPr algn="ctr"/>
            <a:r>
              <a:rPr lang="en-US" sz="2000" b="1" dirty="0">
                <a:solidFill>
                  <a:schemeClr val="tx2"/>
                </a:solidFill>
                <a:latin typeface="+mj-lt"/>
              </a:rPr>
              <a:t>action and accountability</a:t>
            </a:r>
          </a:p>
        </p:txBody>
      </p:sp>
      <p:sp>
        <p:nvSpPr>
          <p:cNvPr id="34" name="Rectangle 33">
            <a:extLst>
              <a:ext uri="{FF2B5EF4-FFF2-40B4-BE49-F238E27FC236}">
                <a16:creationId xmlns:a16="http://schemas.microsoft.com/office/drawing/2014/main" id="{8F817E4C-09BA-4263-A9E9-02370312A04E}"/>
              </a:ext>
            </a:extLst>
          </p:cNvPr>
          <p:cNvSpPr/>
          <p:nvPr/>
        </p:nvSpPr>
        <p:spPr>
          <a:xfrm>
            <a:off x="6096000" y="4649962"/>
            <a:ext cx="4439454" cy="1415772"/>
          </a:xfrm>
          <a:prstGeom prst="rect">
            <a:avLst/>
          </a:prstGeom>
        </p:spPr>
        <p:txBody>
          <a:bodyPr wrap="square" lIns="274320" tIns="274320" rIns="274320" bIns="274320">
            <a:spAutoFit/>
          </a:bodyPr>
          <a:lstStyle/>
          <a:p>
            <a:pPr marL="285750" indent="-285750">
              <a:buFont typeface="Arial" panose="020B0604020202020204" pitchFamily="34" charset="0"/>
              <a:buChar char="•"/>
            </a:pPr>
            <a:r>
              <a:rPr lang="en-US" altLang="en-US" sz="1400" dirty="0">
                <a:latin typeface="Korolev Medium"/>
                <a:cs typeface="Times New Roman" panose="02020603050405020304" pitchFamily="18" charset="0"/>
              </a:rPr>
              <a:t>Develop agility to address problems and follow-through</a:t>
            </a:r>
          </a:p>
          <a:p>
            <a:pPr marL="285750" indent="-285750">
              <a:buFont typeface="Arial" panose="020B0604020202020204" pitchFamily="34" charset="0"/>
              <a:buChar char="•"/>
            </a:pPr>
            <a:r>
              <a:rPr lang="en-US" altLang="en-US" sz="1400" dirty="0">
                <a:latin typeface="Korolev Medium"/>
                <a:cs typeface="Times New Roman" panose="02020603050405020304" pitchFamily="18" charset="0"/>
              </a:rPr>
              <a:t>Accountability system needs to be simple, transparent</a:t>
            </a:r>
          </a:p>
        </p:txBody>
      </p:sp>
      <p:grpSp>
        <p:nvGrpSpPr>
          <p:cNvPr id="42" name="Google Shape;1128;p48">
            <a:extLst>
              <a:ext uri="{FF2B5EF4-FFF2-40B4-BE49-F238E27FC236}">
                <a16:creationId xmlns:a16="http://schemas.microsoft.com/office/drawing/2014/main" id="{3AEECD93-1631-4A40-AA11-7CE9A3CBE3E6}"/>
              </a:ext>
            </a:extLst>
          </p:cNvPr>
          <p:cNvGrpSpPr/>
          <p:nvPr/>
        </p:nvGrpSpPr>
        <p:grpSpPr>
          <a:xfrm>
            <a:off x="7947446" y="3393923"/>
            <a:ext cx="705061" cy="751241"/>
            <a:chOff x="5970800" y="1619250"/>
            <a:chExt cx="428650" cy="456725"/>
          </a:xfrm>
          <a:solidFill>
            <a:schemeClr val="tx2"/>
          </a:solidFill>
        </p:grpSpPr>
        <p:sp>
          <p:nvSpPr>
            <p:cNvPr id="43" name="Google Shape;1129;p48">
              <a:extLst>
                <a:ext uri="{FF2B5EF4-FFF2-40B4-BE49-F238E27FC236}">
                  <a16:creationId xmlns:a16="http://schemas.microsoft.com/office/drawing/2014/main" id="{86BECEAC-A379-46E8-A45D-946E22482CF5}"/>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0;p48">
              <a:extLst>
                <a:ext uri="{FF2B5EF4-FFF2-40B4-BE49-F238E27FC236}">
                  <a16:creationId xmlns:a16="http://schemas.microsoft.com/office/drawing/2014/main" id="{FC96FE7A-0B39-48AB-BE32-A5008EEB9231}"/>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1;p48">
              <a:extLst>
                <a:ext uri="{FF2B5EF4-FFF2-40B4-BE49-F238E27FC236}">
                  <a16:creationId xmlns:a16="http://schemas.microsoft.com/office/drawing/2014/main" id="{4F904092-B33C-428F-92FA-5CF55037C200}"/>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2;p48">
              <a:extLst>
                <a:ext uri="{FF2B5EF4-FFF2-40B4-BE49-F238E27FC236}">
                  <a16:creationId xmlns:a16="http://schemas.microsoft.com/office/drawing/2014/main" id="{8F0548C6-95F0-48A5-BDDA-C8F2C27926A0}"/>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3;p48">
              <a:extLst>
                <a:ext uri="{FF2B5EF4-FFF2-40B4-BE49-F238E27FC236}">
                  <a16:creationId xmlns:a16="http://schemas.microsoft.com/office/drawing/2014/main" id="{1518C1EB-4319-4DE6-86DE-902ED09657C0}"/>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200;p48">
            <a:extLst>
              <a:ext uri="{FF2B5EF4-FFF2-40B4-BE49-F238E27FC236}">
                <a16:creationId xmlns:a16="http://schemas.microsoft.com/office/drawing/2014/main" id="{BB072328-B5BA-4C67-BE1F-4FC1B2B46DE1}"/>
              </a:ext>
            </a:extLst>
          </p:cNvPr>
          <p:cNvGrpSpPr/>
          <p:nvPr/>
        </p:nvGrpSpPr>
        <p:grpSpPr>
          <a:xfrm>
            <a:off x="7983425" y="496358"/>
            <a:ext cx="663847" cy="556397"/>
            <a:chOff x="2599825" y="3689700"/>
            <a:chExt cx="429850" cy="360275"/>
          </a:xfrm>
          <a:solidFill>
            <a:schemeClr val="tx2"/>
          </a:solidFill>
        </p:grpSpPr>
        <p:sp>
          <p:nvSpPr>
            <p:cNvPr id="49" name="Google Shape;1201;p48">
              <a:extLst>
                <a:ext uri="{FF2B5EF4-FFF2-40B4-BE49-F238E27FC236}">
                  <a16:creationId xmlns:a16="http://schemas.microsoft.com/office/drawing/2014/main" id="{1EE329A9-0F4F-4D5E-9AC3-CE04B6354F82}"/>
                </a:ext>
              </a:extLst>
            </p:cNvPr>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02;p48">
              <a:extLst>
                <a:ext uri="{FF2B5EF4-FFF2-40B4-BE49-F238E27FC236}">
                  <a16:creationId xmlns:a16="http://schemas.microsoft.com/office/drawing/2014/main" id="{7F8AA1BF-7AF9-495D-A8CB-2C6688902FE1}"/>
                </a:ext>
              </a:extLst>
            </p:cNvPr>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134;p48">
            <a:extLst>
              <a:ext uri="{FF2B5EF4-FFF2-40B4-BE49-F238E27FC236}">
                <a16:creationId xmlns:a16="http://schemas.microsoft.com/office/drawing/2014/main" id="{2AE86F3D-4F3A-43BA-AE86-86D31AEC0AE3}"/>
              </a:ext>
            </a:extLst>
          </p:cNvPr>
          <p:cNvGrpSpPr/>
          <p:nvPr/>
        </p:nvGrpSpPr>
        <p:grpSpPr>
          <a:xfrm>
            <a:off x="3394658" y="473242"/>
            <a:ext cx="613487" cy="559705"/>
            <a:chOff x="6625350" y="1613750"/>
            <a:chExt cx="480525" cy="438400"/>
          </a:xfrm>
          <a:solidFill>
            <a:schemeClr val="tx2"/>
          </a:solidFill>
        </p:grpSpPr>
        <p:sp>
          <p:nvSpPr>
            <p:cNvPr id="52" name="Google Shape;1135;p48">
              <a:extLst>
                <a:ext uri="{FF2B5EF4-FFF2-40B4-BE49-F238E27FC236}">
                  <a16:creationId xmlns:a16="http://schemas.microsoft.com/office/drawing/2014/main" id="{E2CB8130-C71E-479E-BC76-776A3CD85541}"/>
                </a:ext>
              </a:extLst>
            </p:cNvPr>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6;p48">
              <a:extLst>
                <a:ext uri="{FF2B5EF4-FFF2-40B4-BE49-F238E27FC236}">
                  <a16:creationId xmlns:a16="http://schemas.microsoft.com/office/drawing/2014/main" id="{960A06CE-4A22-4842-8F6D-468281DAAF7D}"/>
                </a:ext>
              </a:extLst>
            </p:cNvPr>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37;p48">
              <a:extLst>
                <a:ext uri="{FF2B5EF4-FFF2-40B4-BE49-F238E27FC236}">
                  <a16:creationId xmlns:a16="http://schemas.microsoft.com/office/drawing/2014/main" id="{12C361AE-37D2-4CF5-8B47-8C450294A27C}"/>
                </a:ext>
              </a:extLst>
            </p:cNvPr>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8;p48">
              <a:extLst>
                <a:ext uri="{FF2B5EF4-FFF2-40B4-BE49-F238E27FC236}">
                  <a16:creationId xmlns:a16="http://schemas.microsoft.com/office/drawing/2014/main" id="{09603FE4-F6E1-4143-91E8-95769441C5A5}"/>
                </a:ext>
              </a:extLst>
            </p:cNvPr>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9;p48">
              <a:extLst>
                <a:ext uri="{FF2B5EF4-FFF2-40B4-BE49-F238E27FC236}">
                  <a16:creationId xmlns:a16="http://schemas.microsoft.com/office/drawing/2014/main" id="{7758AFAC-6048-4B00-9550-A909495E9B75}"/>
                </a:ext>
              </a:extLst>
            </p:cNvPr>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68995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8422-F83F-17BB-9F7D-C718252227CE}"/>
              </a:ext>
            </a:extLst>
          </p:cNvPr>
          <p:cNvSpPr>
            <a:spLocks noGrp="1"/>
          </p:cNvSpPr>
          <p:nvPr/>
        </p:nvSpPr>
        <p:spPr>
          <a:xfrm>
            <a:off x="381000" y="215048"/>
            <a:ext cx="11430000" cy="676660"/>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a:solidFill>
                  <a:schemeClr val="bg1"/>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i="1" dirty="0"/>
              <a:t>Student Success Dashboard – As of 7/18/2022</a:t>
            </a:r>
            <a:endParaRPr lang="en-US" dirty="0"/>
          </a:p>
        </p:txBody>
      </p:sp>
      <p:sp>
        <p:nvSpPr>
          <p:cNvPr id="3" name="Slide Number Placeholder 3">
            <a:extLst>
              <a:ext uri="{FF2B5EF4-FFF2-40B4-BE49-F238E27FC236}">
                <a16:creationId xmlns:a16="http://schemas.microsoft.com/office/drawing/2014/main" id="{932EFB0D-BE50-F9E7-7C65-CA05C40D48CF}"/>
              </a:ext>
            </a:extLst>
          </p:cNvPr>
          <p:cNvSpPr>
            <a:spLocks noGrp="1"/>
          </p:cNvSpPr>
          <p:nvPr/>
        </p:nvSpPr>
        <p:spPr>
          <a:xfrm>
            <a:off x="11286893" y="6253499"/>
            <a:ext cx="524107" cy="389454"/>
          </a:xfrm>
          <a:prstGeom prst="rect">
            <a:avLst/>
          </a:prstGeom>
        </p:spPr>
        <p:txBody>
          <a:bodyPr lIns="0" tIns="0" rIns="0" bIns="0" anchor="t" anchorCtr="0">
            <a:no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A24B87-D4AF-A442-B51A-9F1AAD8172C7}" type="slidenum">
              <a:rPr lang="en-US" smtClean="0"/>
              <a:pPr/>
              <a:t>48</a:t>
            </a:fld>
            <a:endParaRPr lang="en-US" dirty="0"/>
          </a:p>
        </p:txBody>
      </p:sp>
      <p:pic>
        <p:nvPicPr>
          <p:cNvPr id="4" name="table">
            <a:extLst>
              <a:ext uri="{FF2B5EF4-FFF2-40B4-BE49-F238E27FC236}">
                <a16:creationId xmlns:a16="http://schemas.microsoft.com/office/drawing/2014/main" id="{B347F9ED-D28E-DB99-A15D-3EECB6FDB8A7}"/>
              </a:ext>
            </a:extLst>
          </p:cNvPr>
          <p:cNvPicPr>
            <a:picLocks noChangeAspect="1"/>
          </p:cNvPicPr>
          <p:nvPr/>
        </p:nvPicPr>
        <p:blipFill>
          <a:blip r:embed="rId2"/>
          <a:stretch>
            <a:fillRect/>
          </a:stretch>
        </p:blipFill>
        <p:spPr>
          <a:xfrm>
            <a:off x="1106095" y="1280160"/>
            <a:ext cx="8858249" cy="4297680"/>
          </a:xfrm>
          <a:prstGeom prst="rect">
            <a:avLst/>
          </a:prstGeom>
        </p:spPr>
      </p:pic>
      <p:pic>
        <p:nvPicPr>
          <p:cNvPr id="5" name="table">
            <a:extLst>
              <a:ext uri="{FF2B5EF4-FFF2-40B4-BE49-F238E27FC236}">
                <a16:creationId xmlns:a16="http://schemas.microsoft.com/office/drawing/2014/main" id="{7515D722-99E8-9700-C5B4-1A09DA2170BC}"/>
              </a:ext>
            </a:extLst>
          </p:cNvPr>
          <p:cNvPicPr>
            <a:picLocks noChangeAspect="1"/>
          </p:cNvPicPr>
          <p:nvPr/>
        </p:nvPicPr>
        <p:blipFill>
          <a:blip r:embed="rId3"/>
          <a:stretch>
            <a:fillRect/>
          </a:stretch>
        </p:blipFill>
        <p:spPr>
          <a:xfrm>
            <a:off x="1072021" y="5684835"/>
            <a:ext cx="8858248" cy="365760"/>
          </a:xfrm>
          <a:prstGeom prst="rect">
            <a:avLst/>
          </a:prstGeom>
        </p:spPr>
      </p:pic>
      <p:sp>
        <p:nvSpPr>
          <p:cNvPr id="6" name="TextBox 8">
            <a:extLst>
              <a:ext uri="{FF2B5EF4-FFF2-40B4-BE49-F238E27FC236}">
                <a16:creationId xmlns:a16="http://schemas.microsoft.com/office/drawing/2014/main" id="{A631BC62-83F7-C1B7-EABA-A63445E9677D}"/>
              </a:ext>
            </a:extLst>
          </p:cNvPr>
          <p:cNvSpPr txBox="1"/>
          <p:nvPr/>
        </p:nvSpPr>
        <p:spPr>
          <a:xfrm>
            <a:off x="1297520" y="1324721"/>
            <a:ext cx="2615381" cy="36933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Dummy data supplied</a:t>
            </a:r>
          </a:p>
        </p:txBody>
      </p:sp>
    </p:spTree>
    <p:extLst>
      <p:ext uri="{BB962C8B-B14F-4D97-AF65-F5344CB8AC3E}">
        <p14:creationId xmlns:p14="http://schemas.microsoft.com/office/powerpoint/2010/main" val="1012448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1B30-87D9-C9C5-D9D0-59EED3AA5515}"/>
              </a:ext>
            </a:extLst>
          </p:cNvPr>
          <p:cNvSpPr>
            <a:spLocks noGrp="1"/>
          </p:cNvSpPr>
          <p:nvPr/>
        </p:nvSpPr>
        <p:spPr>
          <a:xfrm>
            <a:off x="411956" y="268133"/>
            <a:ext cx="12185650" cy="676660"/>
          </a:xfrm>
          <a:prstGeom prst="rect">
            <a:avLst/>
          </a:prstGeom>
        </p:spPr>
        <p:txBody>
          <a:bodyPr vert="horz" lIns="0" tIns="0" rIns="0" bIns="0" rtlCol="0" anchor="t" anchorCtr="0">
            <a:noAutofit/>
          </a:bodyPr>
          <a:lstStyle>
            <a:lvl1pPr algn="l" defTabSz="457200" rtl="0" eaLnBrk="1" latinLnBrk="0" hangingPunct="1">
              <a:spcBef>
                <a:spcPct val="0"/>
              </a:spcBef>
              <a:buNone/>
              <a:defRPr sz="3600" b="1" i="0" kern="1200">
                <a:solidFill>
                  <a:schemeClr val="bg1"/>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Education Planning – Fall 2022 Registered Students</a:t>
            </a:r>
          </a:p>
        </p:txBody>
      </p:sp>
      <p:cxnSp>
        <p:nvCxnSpPr>
          <p:cNvPr id="4" name="Straight Connector 3">
            <a:extLst>
              <a:ext uri="{FF2B5EF4-FFF2-40B4-BE49-F238E27FC236}">
                <a16:creationId xmlns:a16="http://schemas.microsoft.com/office/drawing/2014/main" id="{3B535F63-ED59-0922-9169-5CD19D3A96F9}"/>
              </a:ext>
            </a:extLst>
          </p:cNvPr>
          <p:cNvCxnSpPr/>
          <p:nvPr/>
        </p:nvCxnSpPr>
        <p:spPr bwMode="auto">
          <a:xfrm flipH="1">
            <a:off x="7457896" y="1959710"/>
            <a:ext cx="14288" cy="3416300"/>
          </a:xfrm>
          <a:prstGeom prst="line">
            <a:avLst/>
          </a:prstGeom>
          <a:ln w="28575">
            <a:solidFill>
              <a:schemeClr val="bg1"/>
            </a:solidFill>
            <a:prstDash val="dash"/>
          </a:ln>
        </p:spPr>
        <p:style>
          <a:lnRef idx="1">
            <a:schemeClr val="accent2"/>
          </a:lnRef>
          <a:fillRef idx="0">
            <a:schemeClr val="accent2"/>
          </a:fillRef>
          <a:effectRef idx="0">
            <a:schemeClr val="accent2"/>
          </a:effectRef>
          <a:fontRef idx="minor">
            <a:schemeClr val="tx1"/>
          </a:fontRef>
        </p:style>
      </p:cxnSp>
      <p:graphicFrame>
        <p:nvGraphicFramePr>
          <p:cNvPr id="5" name="Chart 4">
            <a:extLst>
              <a:ext uri="{FF2B5EF4-FFF2-40B4-BE49-F238E27FC236}">
                <a16:creationId xmlns:a16="http://schemas.microsoft.com/office/drawing/2014/main" id="{2177E4D6-77E4-6C97-67FC-72BF949674F5}"/>
              </a:ext>
            </a:extLst>
          </p:cNvPr>
          <p:cNvGraphicFramePr/>
          <p:nvPr/>
        </p:nvGraphicFramePr>
        <p:xfrm>
          <a:off x="1695450" y="1864461"/>
          <a:ext cx="2557463" cy="27717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B6A335ED-7D39-3A42-1940-09702C80CB35}"/>
              </a:ext>
            </a:extLst>
          </p:cNvPr>
          <p:cNvSpPr>
            <a:spLocks noGrp="1" noChangeArrowheads="1"/>
          </p:cNvSpPr>
          <p:nvPr/>
        </p:nvSpPr>
        <p:spPr bwMode="gray">
          <a:xfrm>
            <a:off x="1898650" y="2491523"/>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A3795E39-5C67-4D14-8E69-6509C8C1B281}" type="datetime'''''''''''''''''''''''5''''0''''''.''0''''''%'''''''''''''''">
              <a:rPr lang="en-US" altLang="en-US" sz="1400" smtClean="0">
                <a:solidFill>
                  <a:schemeClr val="bg1"/>
                </a:solidFill>
              </a:rPr>
              <a:pPr marL="0" indent="0" algn="ctr">
                <a:spcBef>
                  <a:spcPct val="0"/>
                </a:spcBef>
                <a:buNone/>
              </a:pPr>
              <a:t>50.0%</a:t>
            </a:fld>
            <a:endParaRPr lang="en-US" altLang="en-US" sz="1400" dirty="0">
              <a:solidFill>
                <a:schemeClr val="bg1"/>
              </a:solidFill>
              <a:sym typeface="+mn-lt"/>
            </a:endParaRPr>
          </a:p>
        </p:txBody>
      </p:sp>
      <p:sp>
        <p:nvSpPr>
          <p:cNvPr id="7" name="Rectangle 6">
            <a:extLst>
              <a:ext uri="{FF2B5EF4-FFF2-40B4-BE49-F238E27FC236}">
                <a16:creationId xmlns:a16="http://schemas.microsoft.com/office/drawing/2014/main" id="{02FF2109-1ECA-0115-022A-9865DD3DCA2B}"/>
              </a:ext>
            </a:extLst>
          </p:cNvPr>
          <p:cNvSpPr>
            <a:spLocks noGrp="1" noChangeArrowheads="1"/>
          </p:cNvSpPr>
          <p:nvPr/>
        </p:nvSpPr>
        <p:spPr bwMode="gray">
          <a:xfrm>
            <a:off x="1898650" y="3794861"/>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72742132-A3C8-4C3D-AF3B-8ECF1DF71782}" type="datetime'''''''''''''''''''5''''''0''.''''''''''0''''''''''%'">
              <a:rPr lang="en-US" altLang="en-US" sz="1400" smtClean="0">
                <a:solidFill>
                  <a:srgbClr val="000000"/>
                </a:solidFill>
              </a:rPr>
              <a:pPr marL="0" indent="0" algn="ctr">
                <a:spcBef>
                  <a:spcPct val="0"/>
                </a:spcBef>
                <a:buNone/>
              </a:pPr>
              <a:t>50.0%</a:t>
            </a:fld>
            <a:endParaRPr lang="en-US" altLang="en-US" sz="1400" dirty="0">
              <a:solidFill>
                <a:srgbClr val="000000"/>
              </a:solidFill>
              <a:sym typeface="+mn-lt"/>
            </a:endParaRPr>
          </a:p>
        </p:txBody>
      </p:sp>
      <p:sp>
        <p:nvSpPr>
          <p:cNvPr id="8" name="Rectangle 7">
            <a:extLst>
              <a:ext uri="{FF2B5EF4-FFF2-40B4-BE49-F238E27FC236}">
                <a16:creationId xmlns:a16="http://schemas.microsoft.com/office/drawing/2014/main" id="{3BD55A77-F26B-6A0D-3BDA-46D909F39713}"/>
              </a:ext>
            </a:extLst>
          </p:cNvPr>
          <p:cNvSpPr>
            <a:spLocks noGrp="1" noChangeArrowheads="1"/>
          </p:cNvSpPr>
          <p:nvPr/>
        </p:nvSpPr>
        <p:spPr bwMode="gray">
          <a:xfrm>
            <a:off x="3494088" y="2491523"/>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9FC5FDAD-2101-461F-A349-2EF7870D1500}" type="datetime'''5''''0''''''.0''''''''''''%'''''''''''''''''''''''''''''''''">
              <a:rPr lang="en-US" altLang="en-US" sz="1400" smtClean="0">
                <a:solidFill>
                  <a:schemeClr val="bg1"/>
                </a:solidFill>
              </a:rPr>
              <a:pPr marL="0" indent="0" algn="ctr">
                <a:spcBef>
                  <a:spcPct val="0"/>
                </a:spcBef>
                <a:buNone/>
              </a:pPr>
              <a:t>50.0%</a:t>
            </a:fld>
            <a:endParaRPr lang="en-US" altLang="en-US" sz="1400" dirty="0">
              <a:solidFill>
                <a:schemeClr val="bg1"/>
              </a:solidFill>
              <a:sym typeface="+mn-lt"/>
            </a:endParaRPr>
          </a:p>
        </p:txBody>
      </p:sp>
      <p:sp>
        <p:nvSpPr>
          <p:cNvPr id="9" name="Rectangle 8">
            <a:extLst>
              <a:ext uri="{FF2B5EF4-FFF2-40B4-BE49-F238E27FC236}">
                <a16:creationId xmlns:a16="http://schemas.microsoft.com/office/drawing/2014/main" id="{502960AD-8088-D09B-D520-E881B6912A94}"/>
              </a:ext>
            </a:extLst>
          </p:cNvPr>
          <p:cNvSpPr>
            <a:spLocks noGrp="1" noChangeArrowheads="1"/>
          </p:cNvSpPr>
          <p:nvPr/>
        </p:nvSpPr>
        <p:spPr bwMode="auto">
          <a:xfrm>
            <a:off x="1824038" y="4612423"/>
            <a:ext cx="7032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College </a:t>
            </a:r>
          </a:p>
          <a:p>
            <a:pPr marL="0" indent="0" algn="ctr">
              <a:spcBef>
                <a:spcPct val="0"/>
              </a:spcBef>
              <a:buNone/>
            </a:pPr>
            <a:r>
              <a:rPr lang="en-US" altLang="en-US" sz="1400" dirty="0">
                <a:solidFill>
                  <a:schemeClr val="bg1"/>
                </a:solidFill>
              </a:rPr>
              <a:t>Three</a:t>
            </a:r>
            <a:endParaRPr lang="en-US" altLang="en-US" sz="1400" dirty="0">
              <a:solidFill>
                <a:schemeClr val="bg1"/>
              </a:solidFill>
              <a:sym typeface="+mn-lt"/>
            </a:endParaRPr>
          </a:p>
        </p:txBody>
      </p:sp>
      <p:sp>
        <p:nvSpPr>
          <p:cNvPr id="10" name="Rectangle 9">
            <a:extLst>
              <a:ext uri="{FF2B5EF4-FFF2-40B4-BE49-F238E27FC236}">
                <a16:creationId xmlns:a16="http://schemas.microsoft.com/office/drawing/2014/main" id="{97F1596A-D0C6-1BEC-6BB6-2F6A39FB851F}"/>
              </a:ext>
            </a:extLst>
          </p:cNvPr>
          <p:cNvSpPr>
            <a:spLocks noGrp="1" noChangeArrowheads="1"/>
          </p:cNvSpPr>
          <p:nvPr/>
        </p:nvSpPr>
        <p:spPr bwMode="gray">
          <a:xfrm>
            <a:off x="3494088" y="3794861"/>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FE3B4E1B-4E3E-4530-B43B-09CBBBF0BFC2}" type="datetime'''5''''''''''''''0''''''''''''.''''''''''0''''%'''''''''''''''">
              <a:rPr lang="en-US" altLang="en-US" sz="1400" smtClean="0">
                <a:solidFill>
                  <a:srgbClr val="000000"/>
                </a:solidFill>
              </a:rPr>
              <a:pPr marL="0" indent="0" algn="ctr">
                <a:spcBef>
                  <a:spcPct val="0"/>
                </a:spcBef>
                <a:buNone/>
              </a:pPr>
              <a:t>50.0%</a:t>
            </a:fld>
            <a:endParaRPr lang="en-US" altLang="en-US" sz="1400" dirty="0">
              <a:solidFill>
                <a:srgbClr val="000000"/>
              </a:solidFill>
              <a:sym typeface="+mn-lt"/>
            </a:endParaRPr>
          </a:p>
        </p:txBody>
      </p:sp>
      <p:sp>
        <p:nvSpPr>
          <p:cNvPr id="11" name="Rectangle 10">
            <a:extLst>
              <a:ext uri="{FF2B5EF4-FFF2-40B4-BE49-F238E27FC236}">
                <a16:creationId xmlns:a16="http://schemas.microsoft.com/office/drawing/2014/main" id="{F7930079-A954-874F-1449-3D7584A3335F}"/>
              </a:ext>
            </a:extLst>
          </p:cNvPr>
          <p:cNvSpPr>
            <a:spLocks noGrp="1" noChangeArrowheads="1"/>
          </p:cNvSpPr>
          <p:nvPr/>
        </p:nvSpPr>
        <p:spPr bwMode="gray">
          <a:xfrm>
            <a:off x="2697163" y="2491523"/>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E9B43558-F717-45AC-B36E-0667C9C31941}" type="datetime'''''5''''''''''''''''''''0''''''''.''''''''''''''''0%'">
              <a:rPr lang="en-US" altLang="en-US" sz="1400" smtClean="0">
                <a:solidFill>
                  <a:schemeClr val="bg1"/>
                </a:solidFill>
              </a:rPr>
              <a:pPr marL="0" indent="0" algn="ctr">
                <a:spcBef>
                  <a:spcPct val="0"/>
                </a:spcBef>
                <a:buNone/>
              </a:pPr>
              <a:t>50.0%</a:t>
            </a:fld>
            <a:endParaRPr lang="en-US" altLang="en-US" sz="1400" dirty="0">
              <a:solidFill>
                <a:schemeClr val="bg1"/>
              </a:solidFill>
              <a:sym typeface="+mn-lt"/>
            </a:endParaRPr>
          </a:p>
        </p:txBody>
      </p:sp>
      <p:sp>
        <p:nvSpPr>
          <p:cNvPr id="12" name="Rectangle 11">
            <a:extLst>
              <a:ext uri="{FF2B5EF4-FFF2-40B4-BE49-F238E27FC236}">
                <a16:creationId xmlns:a16="http://schemas.microsoft.com/office/drawing/2014/main" id="{B199BC26-27F7-1EA2-4DF4-583B2C5D1AF3}"/>
              </a:ext>
            </a:extLst>
          </p:cNvPr>
          <p:cNvSpPr>
            <a:spLocks noGrp="1" noChangeArrowheads="1"/>
          </p:cNvSpPr>
          <p:nvPr/>
        </p:nvSpPr>
        <p:spPr bwMode="gray">
          <a:xfrm>
            <a:off x="2697163" y="3794861"/>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29F0506D-5123-47D8-AE66-44D54BCC2E95}" type="datetime'''5''0''''''''''''''.''''''''''''''''''''''''0''''%'''">
              <a:rPr lang="en-US" altLang="en-US" sz="1400" smtClean="0">
                <a:solidFill>
                  <a:srgbClr val="000000"/>
                </a:solidFill>
              </a:rPr>
              <a:pPr marL="0" indent="0" algn="ctr">
                <a:spcBef>
                  <a:spcPct val="0"/>
                </a:spcBef>
                <a:buNone/>
              </a:pPr>
              <a:t>50.0%</a:t>
            </a:fld>
            <a:endParaRPr lang="en-US" altLang="en-US" sz="1400" dirty="0">
              <a:solidFill>
                <a:srgbClr val="000000"/>
              </a:solidFill>
              <a:sym typeface="+mn-lt"/>
            </a:endParaRPr>
          </a:p>
        </p:txBody>
      </p:sp>
      <p:sp>
        <p:nvSpPr>
          <p:cNvPr id="13" name="Rectangle 12">
            <a:extLst>
              <a:ext uri="{FF2B5EF4-FFF2-40B4-BE49-F238E27FC236}">
                <a16:creationId xmlns:a16="http://schemas.microsoft.com/office/drawing/2014/main" id="{6F6F10EB-78ED-3FB4-FB63-954741B89E8B}"/>
              </a:ext>
            </a:extLst>
          </p:cNvPr>
          <p:cNvSpPr>
            <a:spLocks noGrp="1" noChangeArrowheads="1"/>
          </p:cNvSpPr>
          <p:nvPr/>
        </p:nvSpPr>
        <p:spPr bwMode="auto">
          <a:xfrm>
            <a:off x="2632075" y="4612423"/>
            <a:ext cx="6826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sym typeface="+mn-lt"/>
              </a:rPr>
              <a:t>New students</a:t>
            </a:r>
          </a:p>
        </p:txBody>
      </p:sp>
      <p:sp>
        <p:nvSpPr>
          <p:cNvPr id="14" name="Rectangle 13">
            <a:extLst>
              <a:ext uri="{FF2B5EF4-FFF2-40B4-BE49-F238E27FC236}">
                <a16:creationId xmlns:a16="http://schemas.microsoft.com/office/drawing/2014/main" id="{16B2EB02-92F5-7D2E-B19D-E775654312BA}"/>
              </a:ext>
            </a:extLst>
          </p:cNvPr>
          <p:cNvSpPr>
            <a:spLocks noGrp="1" noChangeArrowheads="1"/>
          </p:cNvSpPr>
          <p:nvPr/>
        </p:nvSpPr>
        <p:spPr bwMode="auto">
          <a:xfrm>
            <a:off x="3454400" y="4612423"/>
            <a:ext cx="633413"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FT </a:t>
            </a:r>
            <a:r>
              <a:rPr lang="en-US" altLang="en-US" sz="1400" dirty="0" err="1">
                <a:solidFill>
                  <a:schemeClr val="bg1"/>
                </a:solidFill>
              </a:rPr>
              <a:t>FT</a:t>
            </a:r>
            <a:endParaRPr lang="en-US" altLang="en-US" sz="1400" dirty="0">
              <a:solidFill>
                <a:schemeClr val="bg1"/>
              </a:solidFill>
              <a:sym typeface="+mn-lt"/>
            </a:endParaRPr>
          </a:p>
        </p:txBody>
      </p:sp>
      <p:sp>
        <p:nvSpPr>
          <p:cNvPr id="15" name="Rectangle 14">
            <a:extLst>
              <a:ext uri="{FF2B5EF4-FFF2-40B4-BE49-F238E27FC236}">
                <a16:creationId xmlns:a16="http://schemas.microsoft.com/office/drawing/2014/main" id="{8129360E-BED8-1E32-6420-2B8D09006AAF}"/>
              </a:ext>
            </a:extLst>
          </p:cNvPr>
          <p:cNvSpPr>
            <a:spLocks noGrp="1" noChangeArrowheads="1"/>
          </p:cNvSpPr>
          <p:nvPr/>
        </p:nvSpPr>
        <p:spPr bwMode="auto">
          <a:xfrm>
            <a:off x="608013" y="2491523"/>
            <a:ext cx="120332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ct val="0"/>
              </a:spcBef>
              <a:buNone/>
            </a:pPr>
            <a:fld id="{B9B64D6A-F095-4233-83A7-6C686FCC4858}" type="datetime'''''''''No ''''''''p''''la''''''''n ''''a''''c''ti''vity'''''">
              <a:rPr lang="en-US" altLang="en-US" sz="1400" smtClean="0">
                <a:solidFill>
                  <a:schemeClr val="bg1"/>
                </a:solidFill>
              </a:rPr>
              <a:pPr marL="0" indent="0" algn="r">
                <a:spcBef>
                  <a:spcPct val="0"/>
                </a:spcBef>
                <a:buNone/>
              </a:pPr>
              <a:t>No plan activity</a:t>
            </a:fld>
            <a:endParaRPr lang="en-US" altLang="en-US" sz="1400" dirty="0">
              <a:solidFill>
                <a:schemeClr val="bg1"/>
              </a:solidFill>
              <a:sym typeface="+mn-lt"/>
            </a:endParaRPr>
          </a:p>
        </p:txBody>
      </p:sp>
      <p:sp>
        <p:nvSpPr>
          <p:cNvPr id="16" name="Rectangle 15">
            <a:extLst>
              <a:ext uri="{FF2B5EF4-FFF2-40B4-BE49-F238E27FC236}">
                <a16:creationId xmlns:a16="http://schemas.microsoft.com/office/drawing/2014/main" id="{83E7453C-9E2E-3064-D150-796782F270CB}"/>
              </a:ext>
            </a:extLst>
          </p:cNvPr>
          <p:cNvSpPr>
            <a:spLocks noGrp="1" noChangeArrowheads="1"/>
          </p:cNvSpPr>
          <p:nvPr/>
        </p:nvSpPr>
        <p:spPr bwMode="auto">
          <a:xfrm>
            <a:off x="852488" y="3794861"/>
            <a:ext cx="958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ct val="0"/>
              </a:spcBef>
              <a:buNone/>
            </a:pPr>
            <a:fld id="{21E55D2E-1B11-4C13-A949-833BEFA00171}" type="datetime'P''l''''''''an'' Act''''''i''''v''it''''''y'''">
              <a:rPr lang="en-US" altLang="en-US" sz="1400" smtClean="0">
                <a:solidFill>
                  <a:schemeClr val="bg1"/>
                </a:solidFill>
              </a:rPr>
              <a:pPr marL="0" indent="0" algn="r">
                <a:spcBef>
                  <a:spcPct val="0"/>
                </a:spcBef>
                <a:buNone/>
              </a:pPr>
              <a:t>Plan Activity</a:t>
            </a:fld>
            <a:endParaRPr lang="en-US" altLang="en-US" sz="1400" dirty="0">
              <a:solidFill>
                <a:schemeClr val="bg1"/>
              </a:solidFill>
              <a:sym typeface="+mn-lt"/>
            </a:endParaRPr>
          </a:p>
        </p:txBody>
      </p:sp>
      <p:sp>
        <p:nvSpPr>
          <p:cNvPr id="17" name="Rectangle 16">
            <a:extLst>
              <a:ext uri="{FF2B5EF4-FFF2-40B4-BE49-F238E27FC236}">
                <a16:creationId xmlns:a16="http://schemas.microsoft.com/office/drawing/2014/main" id="{83563D81-3EAE-BA15-5066-E4C82CA2BD8F}"/>
              </a:ext>
            </a:extLst>
          </p:cNvPr>
          <p:cNvSpPr>
            <a:spLocks noGrp="1" noChangeArrowheads="1"/>
          </p:cNvSpPr>
          <p:nvPr/>
        </p:nvSpPr>
        <p:spPr bwMode="gray">
          <a:xfrm>
            <a:off x="1928813" y="1708886"/>
            <a:ext cx="4937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5E1078E3-35A0-4488-AD5E-FB90C3F89E32}" type="datetime'''''''''''4'''',''''''''''''''''''0''''''''0''0'''''">
              <a:rPr lang="en-US" altLang="en-US" sz="1400" smtClean="0">
                <a:solidFill>
                  <a:schemeClr val="bg1"/>
                </a:solidFill>
              </a:rPr>
              <a:pPr marL="0" indent="0" algn="ctr">
                <a:spcBef>
                  <a:spcPct val="0"/>
                </a:spcBef>
                <a:buNone/>
              </a:pPr>
              <a:t>4,000</a:t>
            </a:fld>
            <a:endParaRPr lang="en-US" altLang="en-US" sz="1400" dirty="0">
              <a:solidFill>
                <a:schemeClr val="bg1"/>
              </a:solidFill>
              <a:sym typeface="+mn-lt"/>
            </a:endParaRPr>
          </a:p>
        </p:txBody>
      </p:sp>
      <p:sp>
        <p:nvSpPr>
          <p:cNvPr id="18" name="Rectangle 17">
            <a:extLst>
              <a:ext uri="{FF2B5EF4-FFF2-40B4-BE49-F238E27FC236}">
                <a16:creationId xmlns:a16="http://schemas.microsoft.com/office/drawing/2014/main" id="{19846F35-972C-EA47-809C-8E5588926CB3}"/>
              </a:ext>
            </a:extLst>
          </p:cNvPr>
          <p:cNvSpPr>
            <a:spLocks noGrp="1" noChangeArrowheads="1"/>
          </p:cNvSpPr>
          <p:nvPr/>
        </p:nvSpPr>
        <p:spPr bwMode="gray">
          <a:xfrm>
            <a:off x="2727325" y="1708886"/>
            <a:ext cx="4937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20318D70-CF31-4BE8-A159-BBCFFBB7FC88}" type="datetime'''2'''''''''''''''''''''''''''',''''0''0''''''''0'''''''''">
              <a:rPr lang="en-US" altLang="en-US" sz="1400" smtClean="0">
                <a:solidFill>
                  <a:schemeClr val="bg1"/>
                </a:solidFill>
              </a:rPr>
              <a:pPr marL="0" indent="0" algn="ctr">
                <a:spcBef>
                  <a:spcPct val="0"/>
                </a:spcBef>
                <a:buNone/>
              </a:pPr>
              <a:t>2,000</a:t>
            </a:fld>
            <a:endParaRPr lang="en-US" altLang="en-US" sz="1400" dirty="0">
              <a:solidFill>
                <a:schemeClr val="bg1"/>
              </a:solidFill>
              <a:sym typeface="+mn-lt"/>
            </a:endParaRPr>
          </a:p>
        </p:txBody>
      </p:sp>
      <p:sp>
        <p:nvSpPr>
          <p:cNvPr id="19" name="Rectangle 18">
            <a:extLst>
              <a:ext uri="{FF2B5EF4-FFF2-40B4-BE49-F238E27FC236}">
                <a16:creationId xmlns:a16="http://schemas.microsoft.com/office/drawing/2014/main" id="{71067277-DDAC-B0D9-5D26-E22CB58CB92B}"/>
              </a:ext>
            </a:extLst>
          </p:cNvPr>
          <p:cNvSpPr>
            <a:spLocks noGrp="1" noChangeArrowheads="1"/>
          </p:cNvSpPr>
          <p:nvPr/>
        </p:nvSpPr>
        <p:spPr bwMode="gray">
          <a:xfrm>
            <a:off x="3524250" y="1708886"/>
            <a:ext cx="4937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338F8C58-0E01-4773-99AA-09A3F591DE76}" type="datetime'''''''''''''''1'''''''',''0''''0''''''''''''''''0'''''''">
              <a:rPr lang="en-US" altLang="en-US" sz="1400" smtClean="0">
                <a:solidFill>
                  <a:schemeClr val="bg1"/>
                </a:solidFill>
              </a:rPr>
              <a:pPr marL="0" indent="0" algn="ctr">
                <a:spcBef>
                  <a:spcPct val="0"/>
                </a:spcBef>
                <a:buNone/>
              </a:pPr>
              <a:t>1,000</a:t>
            </a:fld>
            <a:endParaRPr lang="en-US" altLang="en-US" sz="1400" dirty="0">
              <a:solidFill>
                <a:schemeClr val="bg1"/>
              </a:solidFill>
              <a:sym typeface="+mn-lt"/>
            </a:endParaRPr>
          </a:p>
        </p:txBody>
      </p:sp>
      <p:cxnSp>
        <p:nvCxnSpPr>
          <p:cNvPr id="20" name="Straight Connector 19">
            <a:extLst>
              <a:ext uri="{FF2B5EF4-FFF2-40B4-BE49-F238E27FC236}">
                <a16:creationId xmlns:a16="http://schemas.microsoft.com/office/drawing/2014/main" id="{1581B253-10C3-349E-0777-4EB9AE9C7825}"/>
              </a:ext>
            </a:extLst>
          </p:cNvPr>
          <p:cNvCxnSpPr/>
          <p:nvPr/>
        </p:nvCxnSpPr>
        <p:spPr bwMode="auto">
          <a:xfrm>
            <a:off x="4703763" y="1300898"/>
            <a:ext cx="0" cy="4733925"/>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21" name="TextBox 23">
            <a:extLst>
              <a:ext uri="{FF2B5EF4-FFF2-40B4-BE49-F238E27FC236}">
                <a16:creationId xmlns:a16="http://schemas.microsoft.com/office/drawing/2014/main" id="{323D6BAB-F26A-2023-68F6-3081B8D7B762}"/>
              </a:ext>
            </a:extLst>
          </p:cNvPr>
          <p:cNvSpPr txBox="1"/>
          <p:nvPr/>
        </p:nvSpPr>
        <p:spPr>
          <a:xfrm>
            <a:off x="788195" y="953921"/>
            <a:ext cx="378142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accent6">
                    <a:lumMod val="20000"/>
                    <a:lumOff val="80000"/>
                  </a:schemeClr>
                </a:solidFill>
              </a:rPr>
              <a:t>Most Planner Activity is at College Three (C3)</a:t>
            </a:r>
          </a:p>
        </p:txBody>
      </p:sp>
      <p:sp>
        <p:nvSpPr>
          <p:cNvPr id="22" name="TextBox 24">
            <a:extLst>
              <a:ext uri="{FF2B5EF4-FFF2-40B4-BE49-F238E27FC236}">
                <a16:creationId xmlns:a16="http://schemas.microsoft.com/office/drawing/2014/main" id="{875DD341-1AEC-7E85-026C-C9E6EA44F6AB}"/>
              </a:ext>
            </a:extLst>
          </p:cNvPr>
          <p:cNvSpPr txBox="1"/>
          <p:nvPr/>
        </p:nvSpPr>
        <p:spPr>
          <a:xfrm>
            <a:off x="5413373" y="1032886"/>
            <a:ext cx="463073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6">
                    <a:lumMod val="20000"/>
                    <a:lumOff val="80000"/>
                  </a:schemeClr>
                </a:solidFill>
              </a:rPr>
              <a:t>Planner </a:t>
            </a:r>
            <a:r>
              <a:rPr lang="en-US" sz="1800" b="1" dirty="0">
                <a:solidFill>
                  <a:schemeClr val="accent6">
                    <a:lumMod val="20000"/>
                    <a:lumOff val="80000"/>
                  </a:schemeClr>
                </a:solidFill>
              </a:rPr>
              <a:t>activity across the Colleges</a:t>
            </a:r>
          </a:p>
        </p:txBody>
      </p:sp>
      <p:graphicFrame>
        <p:nvGraphicFramePr>
          <p:cNvPr id="23" name="Chart 22">
            <a:extLst>
              <a:ext uri="{FF2B5EF4-FFF2-40B4-BE49-F238E27FC236}">
                <a16:creationId xmlns:a16="http://schemas.microsoft.com/office/drawing/2014/main" id="{E1A2C454-2A6A-DD6A-47BB-4571A5CF0D4C}"/>
              </a:ext>
            </a:extLst>
          </p:cNvPr>
          <p:cNvGraphicFramePr/>
          <p:nvPr/>
        </p:nvGraphicFramePr>
        <p:xfrm>
          <a:off x="4849813" y="1864461"/>
          <a:ext cx="5194300" cy="339725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542F45D8-0654-DAC5-DAE4-F1A683862E55}"/>
              </a:ext>
            </a:extLst>
          </p:cNvPr>
          <p:cNvSpPr>
            <a:spLocks noGrp="1" noChangeArrowheads="1"/>
          </p:cNvSpPr>
          <p:nvPr/>
        </p:nvSpPr>
        <p:spPr bwMode="gray">
          <a:xfrm>
            <a:off x="6227763" y="2648686"/>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BB90D049-E2B7-4BF6-9A86-40E057840BC3}" type="datetime'''5''''''''''''''''0.''''''0''''''''''''''''''''''''%'''''''">
              <a:rPr lang="en-US" altLang="en-US" sz="1400" smtClean="0">
                <a:solidFill>
                  <a:schemeClr val="bg1"/>
                </a:solidFill>
              </a:rPr>
              <a:pPr marL="0" indent="0" algn="ctr">
                <a:spcBef>
                  <a:spcPct val="0"/>
                </a:spcBef>
                <a:buNone/>
              </a:pPr>
              <a:t>50.0%</a:t>
            </a:fld>
            <a:endParaRPr lang="en-US" altLang="en-US" sz="1400" dirty="0">
              <a:solidFill>
                <a:schemeClr val="bg1"/>
              </a:solidFill>
              <a:sym typeface="+mn-lt"/>
            </a:endParaRPr>
          </a:p>
        </p:txBody>
      </p:sp>
      <p:sp>
        <p:nvSpPr>
          <p:cNvPr id="25" name="Rectangle 24">
            <a:extLst>
              <a:ext uri="{FF2B5EF4-FFF2-40B4-BE49-F238E27FC236}">
                <a16:creationId xmlns:a16="http://schemas.microsoft.com/office/drawing/2014/main" id="{AC9D70F3-1185-4E24-C4FF-55FF491258BA}"/>
              </a:ext>
            </a:extLst>
          </p:cNvPr>
          <p:cNvSpPr>
            <a:spLocks noGrp="1" noChangeArrowheads="1"/>
          </p:cNvSpPr>
          <p:nvPr/>
        </p:nvSpPr>
        <p:spPr bwMode="auto">
          <a:xfrm>
            <a:off x="5676900" y="5237898"/>
            <a:ext cx="3984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C2</a:t>
            </a:r>
            <a:endParaRPr lang="en-US" altLang="en-US" sz="1400" dirty="0">
              <a:solidFill>
                <a:schemeClr val="bg1"/>
              </a:solidFill>
              <a:sym typeface="+mn-lt"/>
            </a:endParaRPr>
          </a:p>
        </p:txBody>
      </p:sp>
      <p:sp>
        <p:nvSpPr>
          <p:cNvPr id="26" name="Rectangle 25">
            <a:extLst>
              <a:ext uri="{FF2B5EF4-FFF2-40B4-BE49-F238E27FC236}">
                <a16:creationId xmlns:a16="http://schemas.microsoft.com/office/drawing/2014/main" id="{8204565C-C59D-F5AB-BD6D-2D396AD8C80B}"/>
              </a:ext>
            </a:extLst>
          </p:cNvPr>
          <p:cNvSpPr>
            <a:spLocks noGrp="1" noChangeArrowheads="1"/>
          </p:cNvSpPr>
          <p:nvPr/>
        </p:nvSpPr>
        <p:spPr bwMode="gray">
          <a:xfrm>
            <a:off x="5599113" y="4587023"/>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30F7D25A-E2B5-42B0-B65A-CCB77B41F2F0}" type="datetime'3''''''''''''''''''''''''0''.''''''''''''''0''''%'''''''">
              <a:rPr lang="en-US" altLang="en-US" sz="1400" smtClean="0">
                <a:solidFill>
                  <a:srgbClr val="000000"/>
                </a:solidFill>
              </a:rPr>
              <a:pPr marL="0" indent="0" algn="ctr">
                <a:spcBef>
                  <a:spcPct val="0"/>
                </a:spcBef>
                <a:buNone/>
              </a:pPr>
              <a:t>30.0%</a:t>
            </a:fld>
            <a:endParaRPr lang="en-US" altLang="en-US" sz="1400" dirty="0">
              <a:solidFill>
                <a:srgbClr val="000000"/>
              </a:solidFill>
              <a:sym typeface="+mn-lt"/>
            </a:endParaRPr>
          </a:p>
        </p:txBody>
      </p:sp>
      <p:sp>
        <p:nvSpPr>
          <p:cNvPr id="27" name="Rectangle 26">
            <a:extLst>
              <a:ext uri="{FF2B5EF4-FFF2-40B4-BE49-F238E27FC236}">
                <a16:creationId xmlns:a16="http://schemas.microsoft.com/office/drawing/2014/main" id="{E54477DC-EACC-CCDD-825C-CBDF2D122E61}"/>
              </a:ext>
            </a:extLst>
          </p:cNvPr>
          <p:cNvSpPr>
            <a:spLocks noGrp="1" noChangeArrowheads="1"/>
          </p:cNvSpPr>
          <p:nvPr/>
        </p:nvSpPr>
        <p:spPr bwMode="gray">
          <a:xfrm>
            <a:off x="4970463" y="3132873"/>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32EB1D9B-B037-463A-A695-DADA5704AA73}" type="datetime'8''''''''0''''''''''''''''.0''''''%'''''''''''''''''''">
              <a:rPr lang="en-US" altLang="en-US" sz="1400" smtClean="0">
                <a:solidFill>
                  <a:schemeClr val="bg1"/>
                </a:solidFill>
              </a:rPr>
              <a:pPr marL="0" indent="0" algn="ctr">
                <a:spcBef>
                  <a:spcPct val="0"/>
                </a:spcBef>
                <a:buNone/>
              </a:pPr>
              <a:t>80.0%</a:t>
            </a:fld>
            <a:endParaRPr lang="en-US" altLang="en-US" sz="1400" dirty="0">
              <a:solidFill>
                <a:schemeClr val="bg1"/>
              </a:solidFill>
              <a:sym typeface="+mn-lt"/>
            </a:endParaRPr>
          </a:p>
        </p:txBody>
      </p:sp>
      <p:sp>
        <p:nvSpPr>
          <p:cNvPr id="28" name="Rectangle 27">
            <a:extLst>
              <a:ext uri="{FF2B5EF4-FFF2-40B4-BE49-F238E27FC236}">
                <a16:creationId xmlns:a16="http://schemas.microsoft.com/office/drawing/2014/main" id="{FB1C4BC0-445C-48A3-2FFB-EA35D0BA9DD9}"/>
              </a:ext>
            </a:extLst>
          </p:cNvPr>
          <p:cNvSpPr>
            <a:spLocks noGrp="1" noChangeArrowheads="1"/>
          </p:cNvSpPr>
          <p:nvPr/>
        </p:nvSpPr>
        <p:spPr bwMode="gray">
          <a:xfrm>
            <a:off x="8113713" y="2916973"/>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83E4C753-5343-4F08-8C47-E3DD2E1675F7}" type="datetime'''66''''''''''.''''''''''''''''''''''7''''''%'''''''''''''">
              <a:rPr lang="en-US" altLang="en-US" sz="1400" smtClean="0">
                <a:solidFill>
                  <a:schemeClr val="bg1"/>
                </a:solidFill>
              </a:rPr>
              <a:pPr marL="0" indent="0" algn="ctr">
                <a:spcBef>
                  <a:spcPct val="0"/>
                </a:spcBef>
                <a:buNone/>
              </a:pPr>
              <a:t>66.7%</a:t>
            </a:fld>
            <a:endParaRPr lang="en-US" altLang="en-US" sz="1400" dirty="0">
              <a:solidFill>
                <a:schemeClr val="bg1"/>
              </a:solidFill>
              <a:sym typeface="+mn-lt"/>
            </a:endParaRPr>
          </a:p>
        </p:txBody>
      </p:sp>
      <p:sp>
        <p:nvSpPr>
          <p:cNvPr id="29" name="Rectangle 28">
            <a:extLst>
              <a:ext uri="{FF2B5EF4-FFF2-40B4-BE49-F238E27FC236}">
                <a16:creationId xmlns:a16="http://schemas.microsoft.com/office/drawing/2014/main" id="{F4A50B15-4CCF-A292-25C0-8F94F941E78C}"/>
              </a:ext>
            </a:extLst>
          </p:cNvPr>
          <p:cNvSpPr>
            <a:spLocks noGrp="1" noChangeArrowheads="1"/>
          </p:cNvSpPr>
          <p:nvPr/>
        </p:nvSpPr>
        <p:spPr bwMode="gray">
          <a:xfrm>
            <a:off x="4970463" y="4748948"/>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AC1284F9-10C8-40F7-AFC6-2A35C844AD69}" type="datetime'''''''''''''''''2''0''''''''''''''''''''.0''''''%'''">
              <a:rPr lang="en-US" altLang="en-US" sz="1400" smtClean="0">
                <a:solidFill>
                  <a:srgbClr val="000000"/>
                </a:solidFill>
              </a:rPr>
              <a:pPr marL="0" indent="0" algn="ctr">
                <a:spcBef>
                  <a:spcPct val="0"/>
                </a:spcBef>
                <a:buNone/>
              </a:pPr>
              <a:t>20.0%</a:t>
            </a:fld>
            <a:endParaRPr lang="en-US" altLang="en-US" sz="1400" dirty="0">
              <a:solidFill>
                <a:srgbClr val="000000"/>
              </a:solidFill>
              <a:sym typeface="+mn-lt"/>
            </a:endParaRPr>
          </a:p>
        </p:txBody>
      </p:sp>
      <p:sp>
        <p:nvSpPr>
          <p:cNvPr id="30" name="Rectangle 29">
            <a:extLst>
              <a:ext uri="{FF2B5EF4-FFF2-40B4-BE49-F238E27FC236}">
                <a16:creationId xmlns:a16="http://schemas.microsoft.com/office/drawing/2014/main" id="{F05FE6F0-DB4A-6278-5613-740353203DE5}"/>
              </a:ext>
            </a:extLst>
          </p:cNvPr>
          <p:cNvSpPr>
            <a:spLocks noGrp="1" noChangeArrowheads="1"/>
          </p:cNvSpPr>
          <p:nvPr/>
        </p:nvSpPr>
        <p:spPr bwMode="gray">
          <a:xfrm>
            <a:off x="5599113" y="2970948"/>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8B0D1910-672C-4E6D-83AE-91B1D97C0DE0}" type="datetime'''''7''''''''0''''''''''''''''''.''''''''''0''''''''''''%'''">
              <a:rPr lang="en-US" altLang="en-US" sz="1400" smtClean="0">
                <a:solidFill>
                  <a:schemeClr val="bg1"/>
                </a:solidFill>
              </a:rPr>
              <a:pPr marL="0" indent="0" algn="ctr">
                <a:spcBef>
                  <a:spcPct val="0"/>
                </a:spcBef>
                <a:buNone/>
              </a:pPr>
              <a:t>70.0%</a:t>
            </a:fld>
            <a:endParaRPr lang="en-US" altLang="en-US" sz="1400" dirty="0">
              <a:solidFill>
                <a:schemeClr val="bg1"/>
              </a:solidFill>
              <a:sym typeface="+mn-lt"/>
            </a:endParaRPr>
          </a:p>
        </p:txBody>
      </p:sp>
      <p:sp>
        <p:nvSpPr>
          <p:cNvPr id="31" name="Rectangle 30">
            <a:extLst>
              <a:ext uri="{FF2B5EF4-FFF2-40B4-BE49-F238E27FC236}">
                <a16:creationId xmlns:a16="http://schemas.microsoft.com/office/drawing/2014/main" id="{2905B80F-575B-E084-BA27-5FA905F192EF}"/>
              </a:ext>
            </a:extLst>
          </p:cNvPr>
          <p:cNvSpPr>
            <a:spLocks noGrp="1" noChangeArrowheads="1"/>
          </p:cNvSpPr>
          <p:nvPr/>
        </p:nvSpPr>
        <p:spPr bwMode="auto">
          <a:xfrm>
            <a:off x="7553325" y="5237898"/>
            <a:ext cx="4175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C1</a:t>
            </a:r>
            <a:endParaRPr lang="en-US" altLang="en-US" sz="1400" dirty="0">
              <a:solidFill>
                <a:schemeClr val="bg1"/>
              </a:solidFill>
              <a:sym typeface="+mn-lt"/>
            </a:endParaRPr>
          </a:p>
        </p:txBody>
      </p:sp>
      <p:sp>
        <p:nvSpPr>
          <p:cNvPr id="32" name="Rectangle 31">
            <a:extLst>
              <a:ext uri="{FF2B5EF4-FFF2-40B4-BE49-F238E27FC236}">
                <a16:creationId xmlns:a16="http://schemas.microsoft.com/office/drawing/2014/main" id="{154EF4D8-B936-6C47-0D13-BF2990A50F62}"/>
              </a:ext>
            </a:extLst>
          </p:cNvPr>
          <p:cNvSpPr>
            <a:spLocks noGrp="1" noChangeArrowheads="1"/>
          </p:cNvSpPr>
          <p:nvPr/>
        </p:nvSpPr>
        <p:spPr bwMode="auto">
          <a:xfrm>
            <a:off x="5038725" y="5237898"/>
            <a:ext cx="4175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C1</a:t>
            </a:r>
            <a:endParaRPr lang="en-US" altLang="en-US" sz="1400" dirty="0">
              <a:solidFill>
                <a:schemeClr val="bg1"/>
              </a:solidFill>
              <a:sym typeface="+mn-lt"/>
            </a:endParaRPr>
          </a:p>
        </p:txBody>
      </p:sp>
      <p:sp>
        <p:nvSpPr>
          <p:cNvPr id="33" name="Rectangle 32">
            <a:extLst>
              <a:ext uri="{FF2B5EF4-FFF2-40B4-BE49-F238E27FC236}">
                <a16:creationId xmlns:a16="http://schemas.microsoft.com/office/drawing/2014/main" id="{B26FBF34-95F9-1FDB-1945-FA37937CEAEA}"/>
              </a:ext>
            </a:extLst>
          </p:cNvPr>
          <p:cNvSpPr>
            <a:spLocks noGrp="1" noChangeArrowheads="1"/>
          </p:cNvSpPr>
          <p:nvPr/>
        </p:nvSpPr>
        <p:spPr bwMode="auto">
          <a:xfrm>
            <a:off x="6291263" y="5237898"/>
            <a:ext cx="4270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C3</a:t>
            </a:r>
            <a:endParaRPr lang="en-US" altLang="en-US" sz="1400" dirty="0">
              <a:solidFill>
                <a:schemeClr val="bg1"/>
              </a:solidFill>
              <a:sym typeface="+mn-lt"/>
            </a:endParaRPr>
          </a:p>
        </p:txBody>
      </p:sp>
      <p:sp>
        <p:nvSpPr>
          <p:cNvPr id="34" name="Rectangle 33">
            <a:extLst>
              <a:ext uri="{FF2B5EF4-FFF2-40B4-BE49-F238E27FC236}">
                <a16:creationId xmlns:a16="http://schemas.microsoft.com/office/drawing/2014/main" id="{BC5585EC-F360-665E-4880-3DF2B5C2AD89}"/>
              </a:ext>
            </a:extLst>
          </p:cNvPr>
          <p:cNvSpPr>
            <a:spLocks noGrp="1" noChangeArrowheads="1"/>
          </p:cNvSpPr>
          <p:nvPr/>
        </p:nvSpPr>
        <p:spPr bwMode="gray">
          <a:xfrm>
            <a:off x="5000625" y="1708886"/>
            <a:ext cx="4937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3DB5AD68-07BD-4C26-8A69-9D478C620B12}" type="datetime'''''1'''''''''''''''''''''',''0''0''''''''0'''''''''''">
              <a:rPr lang="en-US" altLang="en-US" sz="1400" smtClean="0">
                <a:solidFill>
                  <a:schemeClr val="bg1"/>
                </a:solidFill>
              </a:rPr>
              <a:pPr marL="0" indent="0" algn="ctr">
                <a:spcBef>
                  <a:spcPct val="0"/>
                </a:spcBef>
                <a:buNone/>
              </a:pPr>
              <a:t>1,000</a:t>
            </a:fld>
            <a:endParaRPr lang="en-US" altLang="en-US" sz="1400" dirty="0">
              <a:solidFill>
                <a:schemeClr val="bg1"/>
              </a:solidFill>
              <a:sym typeface="+mn-lt"/>
            </a:endParaRPr>
          </a:p>
        </p:txBody>
      </p:sp>
      <p:sp>
        <p:nvSpPr>
          <p:cNvPr id="35" name="Rectangle 34">
            <a:extLst>
              <a:ext uri="{FF2B5EF4-FFF2-40B4-BE49-F238E27FC236}">
                <a16:creationId xmlns:a16="http://schemas.microsoft.com/office/drawing/2014/main" id="{D457D050-74B3-AF28-8855-1AC40AB79C97}"/>
              </a:ext>
            </a:extLst>
          </p:cNvPr>
          <p:cNvSpPr>
            <a:spLocks noGrp="1" noChangeArrowheads="1"/>
          </p:cNvSpPr>
          <p:nvPr/>
        </p:nvSpPr>
        <p:spPr bwMode="gray">
          <a:xfrm>
            <a:off x="6856413" y="3321786"/>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F8EF41C1-B9A7-424A-B7D8-7AAF923120FE}" type="datetime'9''''''''''1''''''''''''''.''''''''''7''''''''''''%'''''''''">
              <a:rPr lang="en-US" altLang="en-US" sz="1400" smtClean="0">
                <a:solidFill>
                  <a:schemeClr val="bg1"/>
                </a:solidFill>
              </a:rPr>
              <a:pPr marL="0" indent="0" algn="ctr">
                <a:spcBef>
                  <a:spcPct val="0"/>
                </a:spcBef>
                <a:buNone/>
              </a:pPr>
              <a:t>91.7%</a:t>
            </a:fld>
            <a:endParaRPr lang="en-US" altLang="en-US" sz="1400" dirty="0">
              <a:solidFill>
                <a:schemeClr val="bg1"/>
              </a:solidFill>
              <a:sym typeface="+mn-lt"/>
            </a:endParaRPr>
          </a:p>
        </p:txBody>
      </p:sp>
      <p:sp>
        <p:nvSpPr>
          <p:cNvPr id="36" name="Rectangle 35">
            <a:extLst>
              <a:ext uri="{FF2B5EF4-FFF2-40B4-BE49-F238E27FC236}">
                <a16:creationId xmlns:a16="http://schemas.microsoft.com/office/drawing/2014/main" id="{AB0256A6-A7C1-367F-3968-A13FF2107FA2}"/>
              </a:ext>
            </a:extLst>
          </p:cNvPr>
          <p:cNvSpPr>
            <a:spLocks noGrp="1" noChangeArrowheads="1"/>
          </p:cNvSpPr>
          <p:nvPr/>
        </p:nvSpPr>
        <p:spPr bwMode="gray">
          <a:xfrm>
            <a:off x="8742363" y="2648686"/>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7623052C-0BE5-469E-9110-8BD56EC5F784}" type="datetime'''''''''''''''''''''''5''''0.0''''''%'''''''''''''''''">
              <a:rPr lang="en-US" altLang="en-US" sz="1400" smtClean="0">
                <a:solidFill>
                  <a:schemeClr val="bg1"/>
                </a:solidFill>
              </a:rPr>
              <a:pPr marL="0" indent="0" algn="ctr">
                <a:spcBef>
                  <a:spcPct val="0"/>
                </a:spcBef>
                <a:buNone/>
              </a:pPr>
              <a:t>50.0%</a:t>
            </a:fld>
            <a:endParaRPr lang="en-US" altLang="en-US" sz="1400" dirty="0">
              <a:solidFill>
                <a:schemeClr val="bg1"/>
              </a:solidFill>
              <a:sym typeface="+mn-lt"/>
            </a:endParaRPr>
          </a:p>
        </p:txBody>
      </p:sp>
      <p:sp>
        <p:nvSpPr>
          <p:cNvPr id="37" name="Rectangle 36">
            <a:extLst>
              <a:ext uri="{FF2B5EF4-FFF2-40B4-BE49-F238E27FC236}">
                <a16:creationId xmlns:a16="http://schemas.microsoft.com/office/drawing/2014/main" id="{5FFF5EDC-CD1B-32C1-BFCB-A8D88F3A17AF}"/>
              </a:ext>
            </a:extLst>
          </p:cNvPr>
          <p:cNvSpPr>
            <a:spLocks noGrp="1" noChangeArrowheads="1"/>
          </p:cNvSpPr>
          <p:nvPr/>
        </p:nvSpPr>
        <p:spPr bwMode="auto">
          <a:xfrm>
            <a:off x="6840538" y="5237898"/>
            <a:ext cx="58578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C4</a:t>
            </a:r>
            <a:endParaRPr lang="en-US" altLang="en-US" sz="1400" dirty="0">
              <a:solidFill>
                <a:schemeClr val="bg1"/>
              </a:solidFill>
              <a:sym typeface="+mn-lt"/>
            </a:endParaRPr>
          </a:p>
        </p:txBody>
      </p:sp>
      <p:sp>
        <p:nvSpPr>
          <p:cNvPr id="38" name="Rectangle 37">
            <a:extLst>
              <a:ext uri="{FF2B5EF4-FFF2-40B4-BE49-F238E27FC236}">
                <a16:creationId xmlns:a16="http://schemas.microsoft.com/office/drawing/2014/main" id="{569A9C34-FB08-083A-EE3A-29ABC6BCF9FC}"/>
              </a:ext>
            </a:extLst>
          </p:cNvPr>
          <p:cNvSpPr>
            <a:spLocks noGrp="1" noChangeArrowheads="1"/>
          </p:cNvSpPr>
          <p:nvPr/>
        </p:nvSpPr>
        <p:spPr bwMode="gray">
          <a:xfrm>
            <a:off x="7485063" y="3051911"/>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7C53256C-12CB-4404-85AE-7A98B516C8F0}" type="datetime'''''''''7''''''''5.''0''''''''''''''''''''''''''''''%'''''''">
              <a:rPr lang="en-US" altLang="en-US" sz="1400" smtClean="0">
                <a:solidFill>
                  <a:schemeClr val="bg1"/>
                </a:solidFill>
              </a:rPr>
              <a:pPr marL="0" indent="0" algn="ctr">
                <a:spcBef>
                  <a:spcPct val="0"/>
                </a:spcBef>
                <a:buNone/>
              </a:pPr>
              <a:t>75.0%</a:t>
            </a:fld>
            <a:endParaRPr lang="en-US" altLang="en-US" sz="1400" dirty="0">
              <a:solidFill>
                <a:schemeClr val="bg1"/>
              </a:solidFill>
              <a:sym typeface="+mn-lt"/>
            </a:endParaRPr>
          </a:p>
        </p:txBody>
      </p:sp>
      <p:sp>
        <p:nvSpPr>
          <p:cNvPr id="39" name="Rectangle 38">
            <a:extLst>
              <a:ext uri="{FF2B5EF4-FFF2-40B4-BE49-F238E27FC236}">
                <a16:creationId xmlns:a16="http://schemas.microsoft.com/office/drawing/2014/main" id="{1C63A701-E0A8-34CD-AD46-15FE5CE14288}"/>
              </a:ext>
            </a:extLst>
          </p:cNvPr>
          <p:cNvSpPr>
            <a:spLocks noGrp="1" noChangeArrowheads="1"/>
          </p:cNvSpPr>
          <p:nvPr/>
        </p:nvSpPr>
        <p:spPr bwMode="gray">
          <a:xfrm>
            <a:off x="6227763" y="4264761"/>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3F3F1552-96C8-4E88-B227-5D6556405C2D}" type="datetime'''''''''''''5''''''''''''''''''''0.''''''''0%'''''''''''''">
              <a:rPr lang="en-US" altLang="en-US" sz="1400" smtClean="0">
                <a:solidFill>
                  <a:srgbClr val="000000"/>
                </a:solidFill>
              </a:rPr>
              <a:pPr marL="0" indent="0" algn="ctr">
                <a:spcBef>
                  <a:spcPct val="0"/>
                </a:spcBef>
                <a:buNone/>
              </a:pPr>
              <a:t>50.0%</a:t>
            </a:fld>
            <a:endParaRPr lang="en-US" altLang="en-US" sz="1400" dirty="0">
              <a:solidFill>
                <a:srgbClr val="000000"/>
              </a:solidFill>
              <a:sym typeface="+mn-lt"/>
            </a:endParaRPr>
          </a:p>
        </p:txBody>
      </p:sp>
      <p:sp>
        <p:nvSpPr>
          <p:cNvPr id="40" name="Rectangle 39">
            <a:extLst>
              <a:ext uri="{FF2B5EF4-FFF2-40B4-BE49-F238E27FC236}">
                <a16:creationId xmlns:a16="http://schemas.microsoft.com/office/drawing/2014/main" id="{8A35B878-0D0F-A2D2-352C-415378F1D070}"/>
              </a:ext>
            </a:extLst>
          </p:cNvPr>
          <p:cNvSpPr>
            <a:spLocks noGrp="1" noChangeArrowheads="1"/>
          </p:cNvSpPr>
          <p:nvPr/>
        </p:nvSpPr>
        <p:spPr bwMode="gray">
          <a:xfrm>
            <a:off x="8113713" y="4533048"/>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006DE1BD-87DE-45E3-BD89-C02B210A22D8}" type="datetime'''''''3''''''''3''''''''.''''''''''3''''''''%'''''">
              <a:rPr lang="en-US" altLang="en-US" sz="1400" smtClean="0">
                <a:solidFill>
                  <a:srgbClr val="000000"/>
                </a:solidFill>
              </a:rPr>
              <a:pPr marL="0" indent="0" algn="ctr">
                <a:spcBef>
                  <a:spcPct val="0"/>
                </a:spcBef>
                <a:buNone/>
              </a:pPr>
              <a:t>33.3%</a:t>
            </a:fld>
            <a:endParaRPr lang="en-US" altLang="en-US" sz="1400" dirty="0">
              <a:solidFill>
                <a:srgbClr val="000000"/>
              </a:solidFill>
              <a:sym typeface="+mn-lt"/>
            </a:endParaRPr>
          </a:p>
        </p:txBody>
      </p:sp>
      <p:sp>
        <p:nvSpPr>
          <p:cNvPr id="41" name="Rectangle 40">
            <a:extLst>
              <a:ext uri="{FF2B5EF4-FFF2-40B4-BE49-F238E27FC236}">
                <a16:creationId xmlns:a16="http://schemas.microsoft.com/office/drawing/2014/main" id="{51438EAE-3F8C-1E21-B2A0-BF14D9425EBC}"/>
              </a:ext>
            </a:extLst>
          </p:cNvPr>
          <p:cNvSpPr>
            <a:spLocks noGrp="1" noChangeArrowheads="1"/>
          </p:cNvSpPr>
          <p:nvPr/>
        </p:nvSpPr>
        <p:spPr bwMode="auto">
          <a:xfrm>
            <a:off x="8191500" y="5237898"/>
            <a:ext cx="3984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C2</a:t>
            </a:r>
            <a:endParaRPr lang="en-US" altLang="en-US" sz="1400" dirty="0">
              <a:solidFill>
                <a:schemeClr val="bg1"/>
              </a:solidFill>
              <a:sym typeface="+mn-lt"/>
            </a:endParaRPr>
          </a:p>
        </p:txBody>
      </p:sp>
      <p:sp>
        <p:nvSpPr>
          <p:cNvPr id="42" name="Rectangle 41">
            <a:extLst>
              <a:ext uri="{FF2B5EF4-FFF2-40B4-BE49-F238E27FC236}">
                <a16:creationId xmlns:a16="http://schemas.microsoft.com/office/drawing/2014/main" id="{378B1204-27BF-327B-916F-249F2B86A05D}"/>
              </a:ext>
            </a:extLst>
          </p:cNvPr>
          <p:cNvSpPr>
            <a:spLocks noGrp="1" noChangeArrowheads="1"/>
          </p:cNvSpPr>
          <p:nvPr/>
        </p:nvSpPr>
        <p:spPr bwMode="gray">
          <a:xfrm>
            <a:off x="8742363" y="4264761"/>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44741B89-5648-41BD-BFDF-E277FBC03876}" type="datetime'''''''''''''''5''''0''''''''''''''''.0''''''%'''''''''">
              <a:rPr lang="en-US" altLang="en-US" sz="1400" smtClean="0">
                <a:solidFill>
                  <a:srgbClr val="000000"/>
                </a:solidFill>
              </a:rPr>
              <a:pPr marL="0" indent="0" algn="ctr">
                <a:spcBef>
                  <a:spcPct val="0"/>
                </a:spcBef>
                <a:buNone/>
              </a:pPr>
              <a:t>50.0%</a:t>
            </a:fld>
            <a:endParaRPr lang="en-US" altLang="en-US" sz="1400" dirty="0">
              <a:solidFill>
                <a:srgbClr val="000000"/>
              </a:solidFill>
              <a:sym typeface="+mn-lt"/>
            </a:endParaRPr>
          </a:p>
        </p:txBody>
      </p:sp>
      <p:sp>
        <p:nvSpPr>
          <p:cNvPr id="43" name="Rectangle 42">
            <a:extLst>
              <a:ext uri="{FF2B5EF4-FFF2-40B4-BE49-F238E27FC236}">
                <a16:creationId xmlns:a16="http://schemas.microsoft.com/office/drawing/2014/main" id="{75FD74CB-9ACB-DE08-F11C-F48ABF07F4EB}"/>
              </a:ext>
            </a:extLst>
          </p:cNvPr>
          <p:cNvSpPr>
            <a:spLocks noGrp="1" noChangeArrowheads="1"/>
          </p:cNvSpPr>
          <p:nvPr/>
        </p:nvSpPr>
        <p:spPr bwMode="auto">
          <a:xfrm>
            <a:off x="8805863" y="5237898"/>
            <a:ext cx="4270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C3</a:t>
            </a:r>
            <a:endParaRPr lang="en-US" altLang="en-US" sz="1400" dirty="0">
              <a:solidFill>
                <a:schemeClr val="bg1"/>
              </a:solidFill>
              <a:sym typeface="+mn-lt"/>
            </a:endParaRPr>
          </a:p>
        </p:txBody>
      </p:sp>
      <p:sp>
        <p:nvSpPr>
          <p:cNvPr id="44" name="Rectangle 43">
            <a:extLst>
              <a:ext uri="{FF2B5EF4-FFF2-40B4-BE49-F238E27FC236}">
                <a16:creationId xmlns:a16="http://schemas.microsoft.com/office/drawing/2014/main" id="{F3648DC6-E31E-A490-7194-314D89C35DD2}"/>
              </a:ext>
            </a:extLst>
          </p:cNvPr>
          <p:cNvSpPr>
            <a:spLocks noGrp="1" noChangeArrowheads="1"/>
          </p:cNvSpPr>
          <p:nvPr/>
        </p:nvSpPr>
        <p:spPr bwMode="gray">
          <a:xfrm>
            <a:off x="9371013" y="2970948"/>
            <a:ext cx="554038" cy="212725"/>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C1DD943E-45BF-412A-8A83-F348E0EA4E62}" type="datetime'''''''''''7''''''''''''''0''.''0''''''''''''''%'''''">
              <a:rPr lang="en-US" altLang="en-US" sz="1400" smtClean="0">
                <a:solidFill>
                  <a:schemeClr val="bg1"/>
                </a:solidFill>
              </a:rPr>
              <a:pPr marL="0" indent="0" algn="ctr">
                <a:spcBef>
                  <a:spcPct val="0"/>
                </a:spcBef>
                <a:buNone/>
              </a:pPr>
              <a:t>70.0%</a:t>
            </a:fld>
            <a:endParaRPr lang="en-US" altLang="en-US" sz="1400" dirty="0">
              <a:solidFill>
                <a:schemeClr val="bg1"/>
              </a:solidFill>
              <a:sym typeface="+mn-lt"/>
            </a:endParaRPr>
          </a:p>
        </p:txBody>
      </p:sp>
      <p:sp>
        <p:nvSpPr>
          <p:cNvPr id="45" name="Rectangle 44">
            <a:extLst>
              <a:ext uri="{FF2B5EF4-FFF2-40B4-BE49-F238E27FC236}">
                <a16:creationId xmlns:a16="http://schemas.microsoft.com/office/drawing/2014/main" id="{E3DEE0BE-430A-7DD9-A1C0-F381EEF03C52}"/>
              </a:ext>
            </a:extLst>
          </p:cNvPr>
          <p:cNvSpPr>
            <a:spLocks noGrp="1" noChangeArrowheads="1"/>
          </p:cNvSpPr>
          <p:nvPr/>
        </p:nvSpPr>
        <p:spPr bwMode="gray">
          <a:xfrm>
            <a:off x="9371013" y="4587023"/>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23EF584C-67B4-4387-B1F5-B9EE7A8B53D6}" type="datetime'''''''''''''''3''''''''0''''.0''%'''''''''''''''''''''''''''''">
              <a:rPr lang="en-US" altLang="en-US" sz="1400" smtClean="0">
                <a:solidFill>
                  <a:srgbClr val="000000"/>
                </a:solidFill>
              </a:rPr>
              <a:pPr marL="0" indent="0" algn="ctr">
                <a:spcBef>
                  <a:spcPct val="0"/>
                </a:spcBef>
                <a:buNone/>
              </a:pPr>
              <a:t>30.0%</a:t>
            </a:fld>
            <a:endParaRPr lang="en-US" altLang="en-US" sz="1400" dirty="0">
              <a:solidFill>
                <a:srgbClr val="000000"/>
              </a:solidFill>
              <a:sym typeface="+mn-lt"/>
            </a:endParaRPr>
          </a:p>
        </p:txBody>
      </p:sp>
      <p:sp>
        <p:nvSpPr>
          <p:cNvPr id="46" name="Rectangle 45">
            <a:extLst>
              <a:ext uri="{FF2B5EF4-FFF2-40B4-BE49-F238E27FC236}">
                <a16:creationId xmlns:a16="http://schemas.microsoft.com/office/drawing/2014/main" id="{5D7FECBF-7DF3-AD52-8E0A-D4074616249B}"/>
              </a:ext>
            </a:extLst>
          </p:cNvPr>
          <p:cNvSpPr>
            <a:spLocks noGrp="1" noChangeArrowheads="1"/>
          </p:cNvSpPr>
          <p:nvPr/>
        </p:nvSpPr>
        <p:spPr bwMode="auto">
          <a:xfrm>
            <a:off x="9355138" y="5237898"/>
            <a:ext cx="58578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r>
              <a:rPr lang="en-US" altLang="en-US" sz="1400" dirty="0">
                <a:solidFill>
                  <a:schemeClr val="bg1"/>
                </a:solidFill>
              </a:rPr>
              <a:t>C4</a:t>
            </a:r>
            <a:endParaRPr lang="en-US" altLang="en-US" sz="1400" dirty="0">
              <a:solidFill>
                <a:schemeClr val="bg1"/>
              </a:solidFill>
              <a:sym typeface="+mn-lt"/>
            </a:endParaRPr>
          </a:p>
        </p:txBody>
      </p:sp>
      <p:sp>
        <p:nvSpPr>
          <p:cNvPr id="47" name="Rectangle 46">
            <a:extLst>
              <a:ext uri="{FF2B5EF4-FFF2-40B4-BE49-F238E27FC236}">
                <a16:creationId xmlns:a16="http://schemas.microsoft.com/office/drawing/2014/main" id="{2828DC0A-B505-AD72-5CCD-0BA448297AE2}"/>
              </a:ext>
            </a:extLst>
          </p:cNvPr>
          <p:cNvSpPr>
            <a:spLocks noGrp="1" noChangeArrowheads="1"/>
          </p:cNvSpPr>
          <p:nvPr/>
        </p:nvSpPr>
        <p:spPr bwMode="gray">
          <a:xfrm>
            <a:off x="5629275" y="1708886"/>
            <a:ext cx="4937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C7464507-1A2F-459B-9BEC-B65D9DEA029A}" type="datetime'''''''''''''1'',''0''''''''''''''0''''''''''''''''''0'''''''''">
              <a:rPr lang="en-US" altLang="en-US" sz="1400" smtClean="0">
                <a:solidFill>
                  <a:schemeClr val="bg1"/>
                </a:solidFill>
              </a:rPr>
              <a:pPr marL="0" indent="0" algn="ctr">
                <a:spcBef>
                  <a:spcPct val="0"/>
                </a:spcBef>
                <a:buNone/>
              </a:pPr>
              <a:t>1,000</a:t>
            </a:fld>
            <a:endParaRPr lang="en-US" altLang="en-US" sz="1400" dirty="0">
              <a:solidFill>
                <a:schemeClr val="bg1"/>
              </a:solidFill>
              <a:sym typeface="+mn-lt"/>
            </a:endParaRPr>
          </a:p>
        </p:txBody>
      </p:sp>
      <p:sp>
        <p:nvSpPr>
          <p:cNvPr id="48" name="Rectangle 47">
            <a:extLst>
              <a:ext uri="{FF2B5EF4-FFF2-40B4-BE49-F238E27FC236}">
                <a16:creationId xmlns:a16="http://schemas.microsoft.com/office/drawing/2014/main" id="{027529D7-8E1B-3488-FAB2-C209BE3BFAC6}"/>
              </a:ext>
            </a:extLst>
          </p:cNvPr>
          <p:cNvSpPr>
            <a:spLocks noGrp="1" noChangeArrowheads="1"/>
          </p:cNvSpPr>
          <p:nvPr/>
        </p:nvSpPr>
        <p:spPr bwMode="gray">
          <a:xfrm>
            <a:off x="6257925" y="1708886"/>
            <a:ext cx="4937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6F8C49D3-6478-46AE-B730-B22456EABBF7}" type="datetime'''''''2'''''''''''''''''''''''''''',''''0''''''0''''0'''''''''">
              <a:rPr lang="en-US" altLang="en-US" sz="1400" smtClean="0">
                <a:solidFill>
                  <a:schemeClr val="bg1"/>
                </a:solidFill>
              </a:rPr>
              <a:pPr marL="0" indent="0" algn="ctr">
                <a:spcBef>
                  <a:spcPct val="0"/>
                </a:spcBef>
                <a:buNone/>
              </a:pPr>
              <a:t>2,000</a:t>
            </a:fld>
            <a:endParaRPr lang="en-US" altLang="en-US" sz="1400" dirty="0">
              <a:solidFill>
                <a:schemeClr val="bg1"/>
              </a:solidFill>
              <a:sym typeface="+mn-lt"/>
            </a:endParaRPr>
          </a:p>
        </p:txBody>
      </p:sp>
      <p:sp>
        <p:nvSpPr>
          <p:cNvPr id="49" name="Rectangle 48">
            <a:extLst>
              <a:ext uri="{FF2B5EF4-FFF2-40B4-BE49-F238E27FC236}">
                <a16:creationId xmlns:a16="http://schemas.microsoft.com/office/drawing/2014/main" id="{F3A195C0-EFA9-6F07-7111-F2DD571DE3F7}"/>
              </a:ext>
            </a:extLst>
          </p:cNvPr>
          <p:cNvSpPr>
            <a:spLocks noGrp="1" noChangeArrowheads="1"/>
          </p:cNvSpPr>
          <p:nvPr/>
        </p:nvSpPr>
        <p:spPr bwMode="gray">
          <a:xfrm>
            <a:off x="6886575" y="1708886"/>
            <a:ext cx="4937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8DDDCB2F-4CD4-40AF-9029-25D05ACD903F}" type="datetime'''''''1'''''''''''''',''2''0''''0'">
              <a:rPr lang="en-US" altLang="en-US" sz="1400" smtClean="0">
                <a:solidFill>
                  <a:schemeClr val="bg1"/>
                </a:solidFill>
              </a:rPr>
              <a:pPr marL="0" indent="0" algn="ctr">
                <a:spcBef>
                  <a:spcPct val="0"/>
                </a:spcBef>
                <a:buNone/>
              </a:pPr>
              <a:t>1,200</a:t>
            </a:fld>
            <a:endParaRPr lang="en-US" altLang="en-US" sz="1400" dirty="0">
              <a:solidFill>
                <a:schemeClr val="bg1"/>
              </a:solidFill>
              <a:sym typeface="+mn-lt"/>
            </a:endParaRPr>
          </a:p>
        </p:txBody>
      </p:sp>
      <p:sp>
        <p:nvSpPr>
          <p:cNvPr id="50" name="Rectangle 49">
            <a:extLst>
              <a:ext uri="{FF2B5EF4-FFF2-40B4-BE49-F238E27FC236}">
                <a16:creationId xmlns:a16="http://schemas.microsoft.com/office/drawing/2014/main" id="{6EB7182B-DED7-30F4-1301-20C5DAF1BFB2}"/>
              </a:ext>
            </a:extLst>
          </p:cNvPr>
          <p:cNvSpPr>
            <a:spLocks noGrp="1" noChangeArrowheads="1"/>
          </p:cNvSpPr>
          <p:nvPr/>
        </p:nvSpPr>
        <p:spPr bwMode="gray">
          <a:xfrm>
            <a:off x="7588250" y="1708886"/>
            <a:ext cx="34607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AFC86E73-BF5A-4BE5-BEE4-01C7EC839B2F}" type="datetime'''''''''''''''''''''''''''''''''''''''''4''0''''''0'''''''">
              <a:rPr lang="en-US" altLang="en-US" sz="1400" smtClean="0">
                <a:solidFill>
                  <a:schemeClr val="bg1"/>
                </a:solidFill>
              </a:rPr>
              <a:pPr marL="0" indent="0" algn="ctr">
                <a:spcBef>
                  <a:spcPct val="0"/>
                </a:spcBef>
                <a:buNone/>
              </a:pPr>
              <a:t>400</a:t>
            </a:fld>
            <a:endParaRPr lang="en-US" altLang="en-US" sz="1400" dirty="0">
              <a:solidFill>
                <a:schemeClr val="bg1"/>
              </a:solidFill>
              <a:sym typeface="+mn-lt"/>
            </a:endParaRPr>
          </a:p>
        </p:txBody>
      </p:sp>
      <p:sp>
        <p:nvSpPr>
          <p:cNvPr id="51" name="Rectangle 50">
            <a:extLst>
              <a:ext uri="{FF2B5EF4-FFF2-40B4-BE49-F238E27FC236}">
                <a16:creationId xmlns:a16="http://schemas.microsoft.com/office/drawing/2014/main" id="{64D04D28-B3CD-146D-5C63-C35E0D39842F}"/>
              </a:ext>
            </a:extLst>
          </p:cNvPr>
          <p:cNvSpPr>
            <a:spLocks noGrp="1" noChangeArrowheads="1"/>
          </p:cNvSpPr>
          <p:nvPr/>
        </p:nvSpPr>
        <p:spPr bwMode="gray">
          <a:xfrm>
            <a:off x="8216900" y="1708886"/>
            <a:ext cx="34607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962E5EB6-3FED-43DB-BAF9-74FF02D5D57C}" type="datetime'''''''''6''''''''0''''''''''''''''''''''''''''''''''0'''''''">
              <a:rPr lang="en-US" altLang="en-US" sz="1400" smtClean="0">
                <a:solidFill>
                  <a:schemeClr val="bg1"/>
                </a:solidFill>
              </a:rPr>
              <a:pPr marL="0" indent="0" algn="ctr">
                <a:spcBef>
                  <a:spcPct val="0"/>
                </a:spcBef>
                <a:buNone/>
              </a:pPr>
              <a:t>600</a:t>
            </a:fld>
            <a:endParaRPr lang="en-US" altLang="en-US" sz="1400" dirty="0">
              <a:solidFill>
                <a:schemeClr val="bg1"/>
              </a:solidFill>
              <a:sym typeface="+mn-lt"/>
            </a:endParaRPr>
          </a:p>
        </p:txBody>
      </p:sp>
      <p:sp>
        <p:nvSpPr>
          <p:cNvPr id="52" name="Rectangle 51">
            <a:extLst>
              <a:ext uri="{FF2B5EF4-FFF2-40B4-BE49-F238E27FC236}">
                <a16:creationId xmlns:a16="http://schemas.microsoft.com/office/drawing/2014/main" id="{30EA669A-7042-C809-5281-4769547FF31D}"/>
              </a:ext>
            </a:extLst>
          </p:cNvPr>
          <p:cNvSpPr>
            <a:spLocks noGrp="1" noChangeArrowheads="1"/>
          </p:cNvSpPr>
          <p:nvPr/>
        </p:nvSpPr>
        <p:spPr bwMode="gray">
          <a:xfrm>
            <a:off x="8772525" y="1708886"/>
            <a:ext cx="4937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858CB7D1-1563-47AC-9E69-872B05246285}" type="datetime'''''''''''''''''''''''1'',''''''''0''''0''''0'''''''''''">
              <a:rPr lang="en-US" altLang="en-US" sz="1400" smtClean="0">
                <a:solidFill>
                  <a:schemeClr val="bg1"/>
                </a:solidFill>
              </a:rPr>
              <a:pPr marL="0" indent="0" algn="ctr">
                <a:spcBef>
                  <a:spcPct val="0"/>
                </a:spcBef>
                <a:buNone/>
              </a:pPr>
              <a:t>1,000</a:t>
            </a:fld>
            <a:endParaRPr lang="en-US" altLang="en-US" sz="1400" dirty="0">
              <a:solidFill>
                <a:schemeClr val="bg1"/>
              </a:solidFill>
              <a:sym typeface="+mn-lt"/>
            </a:endParaRPr>
          </a:p>
        </p:txBody>
      </p:sp>
      <p:sp>
        <p:nvSpPr>
          <p:cNvPr id="53" name="Rectangle 52">
            <a:extLst>
              <a:ext uri="{FF2B5EF4-FFF2-40B4-BE49-F238E27FC236}">
                <a16:creationId xmlns:a16="http://schemas.microsoft.com/office/drawing/2014/main" id="{49CC1290-FFB1-97AD-CA71-F1B0E727F978}"/>
              </a:ext>
            </a:extLst>
          </p:cNvPr>
          <p:cNvSpPr>
            <a:spLocks noGrp="1" noChangeArrowheads="1"/>
          </p:cNvSpPr>
          <p:nvPr/>
        </p:nvSpPr>
        <p:spPr bwMode="gray">
          <a:xfrm>
            <a:off x="9474200" y="1708886"/>
            <a:ext cx="34607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b"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0ED5E6C7-05B2-40AF-BCA7-C0B23F8C75F2}" type="datetime'''''''''''''''''''''''''''''''5''''''''''''''''0''0'''''''''">
              <a:rPr lang="en-US" altLang="en-US" sz="1400" smtClean="0">
                <a:solidFill>
                  <a:schemeClr val="bg1"/>
                </a:solidFill>
              </a:rPr>
              <a:pPr marL="0" indent="0" algn="ctr">
                <a:spcBef>
                  <a:spcPct val="0"/>
                </a:spcBef>
                <a:buNone/>
              </a:pPr>
              <a:t>500</a:t>
            </a:fld>
            <a:endParaRPr lang="en-US" altLang="en-US" sz="1400" dirty="0">
              <a:solidFill>
                <a:schemeClr val="bg1"/>
              </a:solidFill>
              <a:sym typeface="+mn-lt"/>
            </a:endParaRPr>
          </a:p>
        </p:txBody>
      </p:sp>
      <p:sp>
        <p:nvSpPr>
          <p:cNvPr id="54" name="Text Placeholder 2">
            <a:extLst>
              <a:ext uri="{FF2B5EF4-FFF2-40B4-BE49-F238E27FC236}">
                <a16:creationId xmlns:a16="http://schemas.microsoft.com/office/drawing/2014/main" id="{86ED25FC-37A0-A6F4-D8F0-91C0078AE7A1}"/>
              </a:ext>
            </a:extLst>
          </p:cNvPr>
          <p:cNvSpPr>
            <a:spLocks noGrp="1"/>
          </p:cNvSpPr>
          <p:nvPr/>
        </p:nvSpPr>
        <p:spPr bwMode="gray">
          <a:xfrm>
            <a:off x="6905626" y="4937861"/>
            <a:ext cx="455613" cy="212725"/>
          </a:xfrm>
          <a:prstGeom prst="rect">
            <a:avLst/>
          </a:prstGeom>
          <a:solidFill>
            <a:srgbClr val="FFFFFF"/>
          </a:solidFill>
          <a:ln>
            <a:noFill/>
          </a:ln>
        </p:spPr>
        <p:txBody>
          <a:bodyPr vert="horz" wrap="none" lIns="25400" tIns="0" rIns="25400" bIns="0" numCol="1" spcCol="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spcAft>
                <a:spcPct val="0"/>
              </a:spcAft>
              <a:buNone/>
            </a:pPr>
            <a:fld id="{E69CD94E-ADF2-4A13-BC36-213982F0770A}" type="datetime'''''''''''8''''.3''''''''''''''''''''''''''''''''''%'">
              <a:rPr lang="en-US" altLang="en-US" sz="1400" smtClean="0">
                <a:solidFill>
                  <a:srgbClr val="000000"/>
                </a:solidFill>
                <a:latin typeface="+mn-lt"/>
                <a:ea typeface="+mn-ea"/>
                <a:cs typeface="+mn-cs"/>
                <a:sym typeface="+mn-lt"/>
              </a:rPr>
              <a:pPr marL="0" indent="0" algn="ctr">
                <a:spcBef>
                  <a:spcPct val="0"/>
                </a:spcBef>
                <a:spcAft>
                  <a:spcPct val="0"/>
                </a:spcAft>
                <a:buNone/>
              </a:pPr>
              <a:t>8.3%</a:t>
            </a:fld>
            <a:endParaRPr lang="en-US" sz="1400" dirty="0">
              <a:solidFill>
                <a:srgbClr val="000000"/>
              </a:solidFill>
              <a:latin typeface="+mn-lt"/>
              <a:ea typeface="+mn-ea"/>
              <a:cs typeface="+mn-cs"/>
              <a:sym typeface="+mn-lt"/>
            </a:endParaRPr>
          </a:p>
        </p:txBody>
      </p:sp>
      <p:sp>
        <p:nvSpPr>
          <p:cNvPr id="55" name="Rectangle 54">
            <a:extLst>
              <a:ext uri="{FF2B5EF4-FFF2-40B4-BE49-F238E27FC236}">
                <a16:creationId xmlns:a16="http://schemas.microsoft.com/office/drawing/2014/main" id="{88DBCCD9-BF01-90B7-A8BC-61F09B99B4C1}"/>
              </a:ext>
            </a:extLst>
          </p:cNvPr>
          <p:cNvSpPr>
            <a:spLocks noGrp="1" noChangeArrowheads="1"/>
          </p:cNvSpPr>
          <p:nvPr/>
        </p:nvSpPr>
        <p:spPr bwMode="gray">
          <a:xfrm>
            <a:off x="7485063" y="4667986"/>
            <a:ext cx="554038" cy="212725"/>
          </a:xfrm>
          <a:prstGeom prst="rect">
            <a:avLst/>
          </a:prstGeom>
          <a:solidFill>
            <a:srgbClr val="FFFFFF"/>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400" tIns="0" rIns="25400" bIns="0" numCol="1" spc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ct val="0"/>
              </a:spcBef>
              <a:buNone/>
            </a:pPr>
            <a:fld id="{02E40C20-A4ED-4C62-B834-2416D7FA4EBA}" type="datetime'''2''''''''''''''''''''''''5''''''''''.''''''''''0''''%'">
              <a:rPr lang="en-US" altLang="en-US" sz="1400" smtClean="0">
                <a:solidFill>
                  <a:srgbClr val="000000"/>
                </a:solidFill>
              </a:rPr>
              <a:pPr marL="0" indent="0" algn="ctr">
                <a:spcBef>
                  <a:spcPct val="0"/>
                </a:spcBef>
                <a:buNone/>
              </a:pPr>
              <a:t>25.0%</a:t>
            </a:fld>
            <a:endParaRPr lang="en-US" altLang="en-US" sz="1400" dirty="0">
              <a:solidFill>
                <a:srgbClr val="000000"/>
              </a:solidFill>
              <a:sym typeface="+mn-lt"/>
            </a:endParaRPr>
          </a:p>
        </p:txBody>
      </p:sp>
      <p:sp>
        <p:nvSpPr>
          <p:cNvPr id="56" name="TextBox 58">
            <a:extLst>
              <a:ext uri="{FF2B5EF4-FFF2-40B4-BE49-F238E27FC236}">
                <a16:creationId xmlns:a16="http://schemas.microsoft.com/office/drawing/2014/main" id="{6F5E5B96-C0DD-6322-6C76-FD37B46D9BB1}"/>
              </a:ext>
            </a:extLst>
          </p:cNvPr>
          <p:cNvSpPr txBox="1"/>
          <p:nvPr/>
        </p:nvSpPr>
        <p:spPr>
          <a:xfrm>
            <a:off x="1331912" y="5499836"/>
            <a:ext cx="2582758" cy="369332"/>
          </a:xfrm>
          <a:prstGeom prst="rect">
            <a:avLst/>
          </a:prstGeom>
          <a:solidFill>
            <a:srgbClr val="FFFF00"/>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Dummy data supplied</a:t>
            </a:r>
          </a:p>
        </p:txBody>
      </p:sp>
      <p:sp>
        <p:nvSpPr>
          <p:cNvPr id="57" name="TextBox 68">
            <a:extLst>
              <a:ext uri="{FF2B5EF4-FFF2-40B4-BE49-F238E27FC236}">
                <a16:creationId xmlns:a16="http://schemas.microsoft.com/office/drawing/2014/main" id="{EA687AAF-7CBE-4E45-C97C-49976878B0BE}"/>
              </a:ext>
            </a:extLst>
          </p:cNvPr>
          <p:cNvSpPr txBox="1"/>
          <p:nvPr/>
        </p:nvSpPr>
        <p:spPr>
          <a:xfrm>
            <a:off x="5889957" y="5455433"/>
            <a:ext cx="127650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6">
                    <a:lumMod val="20000"/>
                    <a:lumOff val="80000"/>
                  </a:schemeClr>
                </a:solidFill>
              </a:rPr>
              <a:t>All students</a:t>
            </a:r>
          </a:p>
        </p:txBody>
      </p:sp>
      <p:sp>
        <p:nvSpPr>
          <p:cNvPr id="58" name="TextBox 69">
            <a:extLst>
              <a:ext uri="{FF2B5EF4-FFF2-40B4-BE49-F238E27FC236}">
                <a16:creationId xmlns:a16="http://schemas.microsoft.com/office/drawing/2014/main" id="{EFE23105-3D8C-0C9B-CB2C-5D0EC44602DB}"/>
              </a:ext>
            </a:extLst>
          </p:cNvPr>
          <p:cNvSpPr txBox="1"/>
          <p:nvPr/>
        </p:nvSpPr>
        <p:spPr>
          <a:xfrm>
            <a:off x="7851519" y="5506285"/>
            <a:ext cx="197485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6">
                    <a:lumMod val="20000"/>
                    <a:lumOff val="80000"/>
                  </a:schemeClr>
                </a:solidFill>
              </a:rPr>
              <a:t>First-time to College</a:t>
            </a:r>
          </a:p>
        </p:txBody>
      </p:sp>
    </p:spTree>
    <p:extLst>
      <p:ext uri="{BB962C8B-B14F-4D97-AF65-F5344CB8AC3E}">
        <p14:creationId xmlns:p14="http://schemas.microsoft.com/office/powerpoint/2010/main" val="3801470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1" descr="Picture 1"/>
          <p:cNvPicPr>
            <a:picLocks noChangeAspect="1"/>
          </p:cNvPicPr>
          <p:nvPr/>
        </p:nvPicPr>
        <p:blipFill>
          <a:blip r:embed="rId2"/>
          <a:stretch>
            <a:fillRect/>
          </a:stretch>
        </p:blipFill>
        <p:spPr>
          <a:xfrm>
            <a:off x="0" y="354417"/>
            <a:ext cx="12192000" cy="5954232"/>
          </a:xfrm>
          <a:prstGeom prst="rect">
            <a:avLst/>
          </a:prstGeom>
          <a:ln w="12700">
            <a:miter lim="400000"/>
          </a:ln>
        </p:spPr>
      </p:pic>
    </p:spTree>
    <p:extLst>
      <p:ext uri="{BB962C8B-B14F-4D97-AF65-F5344CB8AC3E}">
        <p14:creationId xmlns:p14="http://schemas.microsoft.com/office/powerpoint/2010/main" val="302949775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0D9F61-00E4-489C-96C5-716B46645E22}"/>
              </a:ext>
            </a:extLst>
          </p:cNvPr>
          <p:cNvGraphicFramePr>
            <a:graphicFrameLocks noChangeAspect="1"/>
          </p:cNvGraphicFramePr>
          <p:nvPr>
            <p:custDataLst>
              <p:tags r:id="rId1"/>
            </p:custDataLst>
            <p:extLst>
              <p:ext uri="{D42A27DB-BD31-4B8C-83A1-F6EECF244321}">
                <p14:modId xmlns:p14="http://schemas.microsoft.com/office/powerpoint/2010/main" val="2782537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15CECD2-C755-BA11-ADE3-1BF6559921A1}"/>
              </a:ext>
            </a:extLst>
          </p:cNvPr>
          <p:cNvSpPr>
            <a:spLocks noGrp="1"/>
          </p:cNvSpPr>
          <p:nvPr>
            <p:ph type="title"/>
          </p:nvPr>
        </p:nvSpPr>
        <p:spPr/>
        <p:txBody>
          <a:bodyPr vert="horz"/>
          <a:lstStyle/>
          <a:p>
            <a:r>
              <a:rPr lang="en-US" dirty="0">
                <a:solidFill>
                  <a:schemeClr val="tx2">
                    <a:lumMod val="75000"/>
                  </a:schemeClr>
                </a:solidFill>
              </a:rPr>
              <a:t>Performance dialogs</a:t>
            </a:r>
          </a:p>
        </p:txBody>
      </p:sp>
      <p:graphicFrame>
        <p:nvGraphicFramePr>
          <p:cNvPr id="3" name="Table 2">
            <a:extLst>
              <a:ext uri="{FF2B5EF4-FFF2-40B4-BE49-F238E27FC236}">
                <a16:creationId xmlns:a16="http://schemas.microsoft.com/office/drawing/2014/main" id="{F6E22CEE-1FFA-9485-BB1A-A10E03CFAC91}"/>
              </a:ext>
            </a:extLst>
          </p:cNvPr>
          <p:cNvGraphicFramePr>
            <a:graphicFrameLocks noGrp="1"/>
          </p:cNvGraphicFramePr>
          <p:nvPr>
            <p:extLst>
              <p:ext uri="{D42A27DB-BD31-4B8C-83A1-F6EECF244321}">
                <p14:modId xmlns:p14="http://schemas.microsoft.com/office/powerpoint/2010/main" val="3047983671"/>
              </p:ext>
            </p:extLst>
          </p:nvPr>
        </p:nvGraphicFramePr>
        <p:xfrm>
          <a:off x="388884" y="1824580"/>
          <a:ext cx="11382705" cy="7724710"/>
        </p:xfrm>
        <a:graphic>
          <a:graphicData uri="http://schemas.openxmlformats.org/drawingml/2006/table">
            <a:tbl>
              <a:tblPr firstRow="1" firstCol="1" bandRow="1"/>
              <a:tblGrid>
                <a:gridCol w="1490360">
                  <a:extLst>
                    <a:ext uri="{9D8B030D-6E8A-4147-A177-3AD203B41FA5}">
                      <a16:colId xmlns:a16="http://schemas.microsoft.com/office/drawing/2014/main" val="1977665976"/>
                    </a:ext>
                  </a:extLst>
                </a:gridCol>
                <a:gridCol w="1490360">
                  <a:extLst>
                    <a:ext uri="{9D8B030D-6E8A-4147-A177-3AD203B41FA5}">
                      <a16:colId xmlns:a16="http://schemas.microsoft.com/office/drawing/2014/main" val="4289684381"/>
                    </a:ext>
                  </a:extLst>
                </a:gridCol>
                <a:gridCol w="1490360">
                  <a:extLst>
                    <a:ext uri="{9D8B030D-6E8A-4147-A177-3AD203B41FA5}">
                      <a16:colId xmlns:a16="http://schemas.microsoft.com/office/drawing/2014/main" val="3669531852"/>
                    </a:ext>
                  </a:extLst>
                </a:gridCol>
                <a:gridCol w="1490360">
                  <a:extLst>
                    <a:ext uri="{9D8B030D-6E8A-4147-A177-3AD203B41FA5}">
                      <a16:colId xmlns:a16="http://schemas.microsoft.com/office/drawing/2014/main" val="2797520543"/>
                    </a:ext>
                  </a:extLst>
                </a:gridCol>
                <a:gridCol w="1804920">
                  <a:extLst>
                    <a:ext uri="{9D8B030D-6E8A-4147-A177-3AD203B41FA5}">
                      <a16:colId xmlns:a16="http://schemas.microsoft.com/office/drawing/2014/main" val="988672590"/>
                    </a:ext>
                  </a:extLst>
                </a:gridCol>
                <a:gridCol w="1810342">
                  <a:extLst>
                    <a:ext uri="{9D8B030D-6E8A-4147-A177-3AD203B41FA5}">
                      <a16:colId xmlns:a16="http://schemas.microsoft.com/office/drawing/2014/main" val="2733310711"/>
                    </a:ext>
                  </a:extLst>
                </a:gridCol>
                <a:gridCol w="1806003">
                  <a:extLst>
                    <a:ext uri="{9D8B030D-6E8A-4147-A177-3AD203B41FA5}">
                      <a16:colId xmlns:a16="http://schemas.microsoft.com/office/drawing/2014/main" val="802625329"/>
                    </a:ext>
                  </a:extLst>
                </a:gridCol>
              </a:tblGrid>
              <a:tr h="201933">
                <a:tc gridSpan="4">
                  <a:txBody>
                    <a:bodyPr/>
                    <a:lstStyle/>
                    <a:p>
                      <a:pPr marL="0" marR="0" algn="ctr">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Performance dialog item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Setup the dialog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a:noFill/>
                    </a:lnR>
                    <a:lnT>
                      <a:noFill/>
                    </a:lnT>
                    <a:lnB w="381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5909782"/>
                  </a:ext>
                </a:extLst>
              </a:tr>
              <a:tr h="817942">
                <a:tc>
                  <a:txBody>
                    <a:bodyPr/>
                    <a:lstStyle/>
                    <a:p>
                      <a:pPr marL="0" marR="0" algn="ctr">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nchor="ctr">
                    <a:lnL>
                      <a:noFill/>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What it leads to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Reforms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Frequency of change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Conversation leader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Tech and length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Kick off</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nchor="ctr">
                    <a:lnL w="12700"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9778364"/>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5088944"/>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163610"/>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390879"/>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2997420"/>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3856337"/>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635010"/>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042570"/>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5392340"/>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934108"/>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471601"/>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654074"/>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2510309"/>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3680097"/>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746558"/>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7390493"/>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479622"/>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862987"/>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881004"/>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9595231"/>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650999"/>
                  </a:ext>
                </a:extLst>
              </a:tr>
              <a:tr h="158641">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013" marR="630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46214395"/>
                  </a:ext>
                </a:extLst>
              </a:tr>
            </a:tbl>
          </a:graphicData>
        </a:graphic>
      </p:graphicFrame>
    </p:spTree>
    <p:extLst>
      <p:ext uri="{BB962C8B-B14F-4D97-AF65-F5344CB8AC3E}">
        <p14:creationId xmlns:p14="http://schemas.microsoft.com/office/powerpoint/2010/main" val="293865531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1D68D836-8843-C6A8-8BB2-F38AA4535B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12" name="Object 11" hidden="1">
                        <a:extLst>
                          <a:ext uri="{FF2B5EF4-FFF2-40B4-BE49-F238E27FC236}">
                            <a16:creationId xmlns:a16="http://schemas.microsoft.com/office/drawing/2014/main" id="{1D68D836-8843-C6A8-8BB2-F38AA4535B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1A010C6-B6CA-1695-3367-0EDE2D9B74A6}"/>
              </a:ext>
            </a:extLst>
          </p:cNvPr>
          <p:cNvSpPr>
            <a:spLocks noGrp="1"/>
          </p:cNvSpPr>
          <p:nvPr>
            <p:ph type="title"/>
          </p:nvPr>
        </p:nvSpPr>
        <p:spPr/>
        <p:txBody>
          <a:bodyPr vert="horz"/>
          <a:lstStyle/>
          <a:p>
            <a:r>
              <a:rPr lang="en-US" dirty="0"/>
              <a:t>Performance dialog discussion points</a:t>
            </a:r>
          </a:p>
        </p:txBody>
      </p:sp>
      <p:sp>
        <p:nvSpPr>
          <p:cNvPr id="4" name="TextBox 3">
            <a:extLst>
              <a:ext uri="{FF2B5EF4-FFF2-40B4-BE49-F238E27FC236}">
                <a16:creationId xmlns:a16="http://schemas.microsoft.com/office/drawing/2014/main" id="{C67484B9-1569-86DC-7F03-1CB0EDDBA5C5}"/>
              </a:ext>
            </a:extLst>
          </p:cNvPr>
          <p:cNvSpPr txBox="1"/>
          <p:nvPr/>
        </p:nvSpPr>
        <p:spPr>
          <a:xfrm>
            <a:off x="470337" y="1690688"/>
            <a:ext cx="11374821" cy="673967"/>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All operational leads – from student service, to finance, to tutoring and admissions – are empowered to know precisely which measures they are accountable for and can access them on-demand.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465CDDA-A463-58D2-9587-DE394DDAED02}"/>
              </a:ext>
            </a:extLst>
          </p:cNvPr>
          <p:cNvSpPr txBox="1"/>
          <p:nvPr/>
        </p:nvSpPr>
        <p:spPr>
          <a:xfrm>
            <a:off x="470338" y="2531086"/>
            <a:ext cx="10681138" cy="970330"/>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Peer accountabilities can review each other’s data. For example, on any given day, one advisor can see their caseload’s retention rate vis a vis an anonymized benchmark of the entire advising department.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37E55D9-FA5C-C55E-AE23-D5B055BFAAED}"/>
              </a:ext>
            </a:extLst>
          </p:cNvPr>
          <p:cNvSpPr txBox="1"/>
          <p:nvPr/>
        </p:nvSpPr>
        <p:spPr>
          <a:xfrm>
            <a:off x="470338" y="3667847"/>
            <a:ext cx="11542986" cy="673967"/>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Results are discussed frequently. For example, the English department meets bi-weekly to discuss homework assignment turn-in rates, attrition rates, and other immediate indicators of student success.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C1F316C-9F3D-3300-5883-A48621F1D2E4}"/>
              </a:ext>
            </a:extLst>
          </p:cNvPr>
          <p:cNvSpPr txBox="1"/>
          <p:nvPr/>
        </p:nvSpPr>
        <p:spPr>
          <a:xfrm>
            <a:off x="470338" y="4493346"/>
            <a:ext cx="11542986" cy="1859420"/>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323E4F"/>
                </a:solidFill>
                <a:effectLst/>
                <a:latin typeface="Gill Sans Nova" panose="020B0602020104020203" pitchFamily="34" charset="0"/>
                <a:ea typeface="Calibri" panose="020F0502020204030204" pitchFamily="34" charset="0"/>
                <a:cs typeface="Times New Roman" panose="02020603050405020304" pitchFamily="18" charset="0"/>
              </a:rPr>
              <a:t>Variation points to areas that require action. to change, areas to act. Variation is central to management.  For example, if disaggregated data shows different outcomes for students of different races/ethnicity has different outcomes on a critical measure, such as a graduation or retention rate for a given cohort, then your college has an institutional performance gap to bridge through the right reform efforts. If one advisor’s caseload is significantly underperforming compared to their peers, there may be an opportunity for professional development, the need to re-examine advising assignments, or both.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763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D30A185-5103-C8DD-95EF-9F87CEA70433}"/>
              </a:ext>
            </a:extLst>
          </p:cNvPr>
          <p:cNvGraphicFramePr>
            <a:graphicFrameLocks noChangeAspect="1"/>
          </p:cNvGraphicFramePr>
          <p:nvPr>
            <p:custDataLst>
              <p:tags r:id="rId1"/>
            </p:custDataLst>
            <p:extLst>
              <p:ext uri="{D42A27DB-BD31-4B8C-83A1-F6EECF244321}">
                <p14:modId xmlns:p14="http://schemas.microsoft.com/office/powerpoint/2010/main" val="2663572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3D30A185-5103-C8DD-95EF-9F87CEA704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B05C04-A885-997D-95E1-9313A13DBA97}"/>
              </a:ext>
            </a:extLst>
          </p:cNvPr>
          <p:cNvSpPr>
            <a:spLocks noGrp="1"/>
          </p:cNvSpPr>
          <p:nvPr>
            <p:ph type="title"/>
          </p:nvPr>
        </p:nvSpPr>
        <p:spPr>
          <a:xfrm>
            <a:off x="368542" y="2886543"/>
            <a:ext cx="4807307" cy="1084912"/>
          </a:xfrm>
        </p:spPr>
        <p:txBody>
          <a:bodyPr vert="horz"/>
          <a:lstStyle/>
          <a:p>
            <a:r>
              <a:rPr lang="en-US" sz="4500" dirty="0"/>
              <a:t>QUESTIONS</a:t>
            </a:r>
          </a:p>
        </p:txBody>
      </p:sp>
    </p:spTree>
    <p:extLst>
      <p:ext uri="{BB962C8B-B14F-4D97-AF65-F5344CB8AC3E}">
        <p14:creationId xmlns:p14="http://schemas.microsoft.com/office/powerpoint/2010/main" val="256811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B15365-7C0A-BAD7-1042-A73BA3D35D53}"/>
              </a:ext>
            </a:extLst>
          </p:cNvPr>
          <p:cNvSpPr txBox="1">
            <a:spLocks/>
          </p:cNvSpPr>
          <p:nvPr/>
        </p:nvSpPr>
        <p:spPr>
          <a:xfrm>
            <a:off x="2401294" y="758720"/>
            <a:ext cx="7587616" cy="5263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3DE470"/>
                </a:solidFill>
                <a:latin typeface="Arial Narrow" panose="020B0604020202020204" pitchFamily="34" charset="0"/>
                <a:ea typeface="+mj-ea"/>
                <a:cs typeface="Arial Narrow" panose="020B0604020202020204" pitchFamily="34" charset="0"/>
              </a:defRPr>
            </a:lvl1pPr>
          </a:lstStyle>
          <a:p>
            <a:pPr algn="ctr" fontAlgn="base"/>
            <a:r>
              <a:rPr lang="en-US" sz="3600" dirty="0">
                <a:solidFill>
                  <a:schemeClr val="accent5">
                    <a:lumMod val="75000"/>
                  </a:schemeClr>
                </a:solidFill>
                <a:latin typeface="Korolev Medium" pitchFamily="2" charset="77"/>
              </a:rPr>
              <a:t>CCA is a bold national advocate for dramatically ​increasing college completion rates and ​closing institutional performance gaps ​by working with states, systems, institutions, and partners to scale highly effective structural reforms and promote policies that improve student success.  ​</a:t>
            </a:r>
          </a:p>
        </p:txBody>
      </p:sp>
      <p:sp>
        <p:nvSpPr>
          <p:cNvPr id="5" name="Text Placeholder 2">
            <a:extLst>
              <a:ext uri="{FF2B5EF4-FFF2-40B4-BE49-F238E27FC236}">
                <a16:creationId xmlns:a16="http://schemas.microsoft.com/office/drawing/2014/main" id="{F13B803F-EBC1-EB54-BD00-66B829CCBD5B}"/>
              </a:ext>
            </a:extLst>
          </p:cNvPr>
          <p:cNvSpPr txBox="1">
            <a:spLocks/>
          </p:cNvSpPr>
          <p:nvPr/>
        </p:nvSpPr>
        <p:spPr>
          <a:xfrm>
            <a:off x="-1293123" y="8333173"/>
            <a:ext cx="8258176" cy="631825"/>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Clr>
                <a:srgbClr val="3DE470"/>
              </a:buClr>
              <a:buSzPct val="80000"/>
              <a:buFont typeface="Courier New" panose="02070309020205020404" pitchFamily="49" charset="0"/>
              <a:buChar char="o"/>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rgbClr val="3DE470"/>
              </a:buClr>
              <a:buSzPct val="80000"/>
              <a:buFont typeface="Courier New" panose="02070309020205020404" pitchFamily="49" charset="0"/>
              <a:buChar char="o"/>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rgbClr val="3DE470"/>
              </a:buClr>
              <a:buSzPct val="80000"/>
              <a:buFont typeface="Courier New" panose="02070309020205020404" pitchFamily="49" charset="0"/>
              <a:buChar char="o"/>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rgbClr val="3DE470"/>
              </a:buClr>
              <a:buSzPct val="80000"/>
              <a:buFont typeface="Courier New" panose="02070309020205020404" pitchFamily="49" charset="0"/>
              <a:buChar char="o"/>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rgbClr val="3DE470"/>
              </a:buClr>
              <a:buSzPct val="8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a:solidFill>
                  <a:schemeClr val="tx1"/>
                </a:solidFill>
                <a:latin typeface="Korolev Medium" panose="02000606000000020004" pitchFamily="2" charset="77"/>
              </a:rPr>
              <a:t>Mission</a:t>
            </a:r>
            <a:endParaRPr lang="en-US" sz="2800" dirty="0">
              <a:solidFill>
                <a:schemeClr val="tx1"/>
              </a:solidFill>
              <a:latin typeface="Korolev Medium" panose="02000606000000020004" pitchFamily="2" charset="77"/>
            </a:endParaRPr>
          </a:p>
        </p:txBody>
      </p:sp>
    </p:spTree>
    <p:extLst>
      <p:ext uri="{BB962C8B-B14F-4D97-AF65-F5344CB8AC3E}">
        <p14:creationId xmlns:p14="http://schemas.microsoft.com/office/powerpoint/2010/main" val="416946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p:cNvSpPr/>
          <p:nvPr/>
        </p:nvSpPr>
        <p:spPr>
          <a:xfrm>
            <a:off x="-581" y="-4323"/>
            <a:ext cx="12192000" cy="6862324"/>
          </a:xfrm>
          <a:prstGeom prst="rect">
            <a:avLst/>
          </a:prstGeom>
          <a:solidFill>
            <a:srgbClr val="2D55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reeform 188"/>
          <p:cNvSpPr>
            <a:spLocks noEditPoints="1"/>
          </p:cNvSpPr>
          <p:nvPr/>
        </p:nvSpPr>
        <p:spPr bwMode="auto">
          <a:xfrm>
            <a:off x="2818071" y="4579827"/>
            <a:ext cx="2339331" cy="1325759"/>
          </a:xfrm>
          <a:custGeom>
            <a:avLst/>
            <a:gdLst>
              <a:gd name="T0" fmla="*/ 1201 w 1788"/>
              <a:gd name="T1" fmla="*/ 578 h 1013"/>
              <a:gd name="T2" fmla="*/ 618 w 1788"/>
              <a:gd name="T3" fmla="*/ 414 h 1013"/>
              <a:gd name="T4" fmla="*/ 1094 w 1788"/>
              <a:gd name="T5" fmla="*/ 714 h 1013"/>
              <a:gd name="T6" fmla="*/ 1710 w 1788"/>
              <a:gd name="T7" fmla="*/ 630 h 1013"/>
              <a:gd name="T8" fmla="*/ 1525 w 1788"/>
              <a:gd name="T9" fmla="*/ 524 h 1013"/>
              <a:gd name="T10" fmla="*/ 1206 w 1788"/>
              <a:gd name="T11" fmla="*/ 34 h 1013"/>
              <a:gd name="T12" fmla="*/ 1052 w 1788"/>
              <a:gd name="T13" fmla="*/ 40 h 1013"/>
              <a:gd name="T14" fmla="*/ 956 w 1788"/>
              <a:gd name="T15" fmla="*/ 9 h 1013"/>
              <a:gd name="T16" fmla="*/ 848 w 1788"/>
              <a:gd name="T17" fmla="*/ 65 h 1013"/>
              <a:gd name="T18" fmla="*/ 804 w 1788"/>
              <a:gd name="T19" fmla="*/ 232 h 1013"/>
              <a:gd name="T20" fmla="*/ 839 w 1788"/>
              <a:gd name="T21" fmla="*/ 263 h 1013"/>
              <a:gd name="T22" fmla="*/ 774 w 1788"/>
              <a:gd name="T23" fmla="*/ 265 h 1013"/>
              <a:gd name="T24" fmla="*/ 733 w 1788"/>
              <a:gd name="T25" fmla="*/ 347 h 1013"/>
              <a:gd name="T26" fmla="*/ 846 w 1788"/>
              <a:gd name="T27" fmla="*/ 381 h 1013"/>
              <a:gd name="T28" fmla="*/ 761 w 1788"/>
              <a:gd name="T29" fmla="*/ 482 h 1013"/>
              <a:gd name="T30" fmla="*/ 750 w 1788"/>
              <a:gd name="T31" fmla="*/ 562 h 1013"/>
              <a:gd name="T32" fmla="*/ 756 w 1788"/>
              <a:gd name="T33" fmla="*/ 602 h 1013"/>
              <a:gd name="T34" fmla="*/ 833 w 1788"/>
              <a:gd name="T35" fmla="*/ 649 h 1013"/>
              <a:gd name="T36" fmla="*/ 922 w 1788"/>
              <a:gd name="T37" fmla="*/ 669 h 1013"/>
              <a:gd name="T38" fmla="*/ 951 w 1788"/>
              <a:gd name="T39" fmla="*/ 755 h 1013"/>
              <a:gd name="T40" fmla="*/ 828 w 1788"/>
              <a:gd name="T41" fmla="*/ 848 h 1013"/>
              <a:gd name="T42" fmla="*/ 839 w 1788"/>
              <a:gd name="T43" fmla="*/ 864 h 1013"/>
              <a:gd name="T44" fmla="*/ 929 w 1788"/>
              <a:gd name="T45" fmla="*/ 830 h 1013"/>
              <a:gd name="T46" fmla="*/ 1018 w 1788"/>
              <a:gd name="T47" fmla="*/ 738 h 1013"/>
              <a:gd name="T48" fmla="*/ 1064 w 1788"/>
              <a:gd name="T49" fmla="*/ 635 h 1013"/>
              <a:gd name="T50" fmla="*/ 1152 w 1788"/>
              <a:gd name="T51" fmla="*/ 520 h 1013"/>
              <a:gd name="T52" fmla="*/ 1102 w 1788"/>
              <a:gd name="T53" fmla="*/ 648 h 1013"/>
              <a:gd name="T54" fmla="*/ 1191 w 1788"/>
              <a:gd name="T55" fmla="*/ 597 h 1013"/>
              <a:gd name="T56" fmla="*/ 1196 w 1788"/>
              <a:gd name="T57" fmla="*/ 540 h 1013"/>
              <a:gd name="T58" fmla="*/ 1271 w 1788"/>
              <a:gd name="T59" fmla="*/ 561 h 1013"/>
              <a:gd name="T60" fmla="*/ 1447 w 1788"/>
              <a:gd name="T61" fmla="*/ 544 h 1013"/>
              <a:gd name="T62" fmla="*/ 1536 w 1788"/>
              <a:gd name="T63" fmla="*/ 592 h 1013"/>
              <a:gd name="T64" fmla="*/ 1568 w 1788"/>
              <a:gd name="T65" fmla="*/ 570 h 1013"/>
              <a:gd name="T66" fmla="*/ 1610 w 1788"/>
              <a:gd name="T67" fmla="*/ 586 h 1013"/>
              <a:gd name="T68" fmla="*/ 1680 w 1788"/>
              <a:gd name="T69" fmla="*/ 631 h 1013"/>
              <a:gd name="T70" fmla="*/ 1753 w 1788"/>
              <a:gd name="T71" fmla="*/ 692 h 1013"/>
              <a:gd name="T72" fmla="*/ 28 w 1788"/>
              <a:gd name="T73" fmla="*/ 861 h 1013"/>
              <a:gd name="T74" fmla="*/ 275 w 1788"/>
              <a:gd name="T75" fmla="*/ 987 h 1013"/>
              <a:gd name="T76" fmla="*/ 331 w 1788"/>
              <a:gd name="T77" fmla="*/ 1008 h 1013"/>
              <a:gd name="T78" fmla="*/ 429 w 1788"/>
              <a:gd name="T79" fmla="*/ 1013 h 1013"/>
              <a:gd name="T80" fmla="*/ 578 w 1788"/>
              <a:gd name="T81" fmla="*/ 759 h 1013"/>
              <a:gd name="T82" fmla="*/ 623 w 1788"/>
              <a:gd name="T83" fmla="*/ 403 h 1013"/>
              <a:gd name="T84" fmla="*/ 674 w 1788"/>
              <a:gd name="T85" fmla="*/ 946 h 1013"/>
              <a:gd name="T86" fmla="*/ 680 w 1788"/>
              <a:gd name="T87" fmla="*/ 959 h 1013"/>
              <a:gd name="T88" fmla="*/ 702 w 1788"/>
              <a:gd name="T89" fmla="*/ 934 h 1013"/>
              <a:gd name="T90" fmla="*/ 798 w 1788"/>
              <a:gd name="T91" fmla="*/ 930 h 1013"/>
              <a:gd name="T92" fmla="*/ 871 w 1788"/>
              <a:gd name="T93" fmla="*/ 883 h 1013"/>
              <a:gd name="T94" fmla="*/ 1040 w 1788"/>
              <a:gd name="T95" fmla="*/ 807 h 1013"/>
              <a:gd name="T96" fmla="*/ 1064 w 1788"/>
              <a:gd name="T97" fmla="*/ 731 h 1013"/>
              <a:gd name="T98" fmla="*/ 1064 w 1788"/>
              <a:gd name="T99" fmla="*/ 780 h 1013"/>
              <a:gd name="T100" fmla="*/ 1097 w 1788"/>
              <a:gd name="T101" fmla="*/ 688 h 1013"/>
              <a:gd name="T102" fmla="*/ 1247 w 1788"/>
              <a:gd name="T103" fmla="*/ 566 h 1013"/>
              <a:gd name="T104" fmla="*/ 1563 w 1788"/>
              <a:gd name="T105" fmla="*/ 606 h 1013"/>
              <a:gd name="T106" fmla="*/ 1604 w 1788"/>
              <a:gd name="T107" fmla="*/ 633 h 1013"/>
              <a:gd name="T108" fmla="*/ 1601 w 1788"/>
              <a:gd name="T109" fmla="*/ 587 h 1013"/>
              <a:gd name="T110" fmla="*/ 1620 w 1788"/>
              <a:gd name="T111" fmla="*/ 681 h 1013"/>
              <a:gd name="T112" fmla="*/ 1649 w 1788"/>
              <a:gd name="T113" fmla="*/ 686 h 1013"/>
              <a:gd name="T114" fmla="*/ 1728 w 1788"/>
              <a:gd name="T115" fmla="*/ 718 h 1013"/>
              <a:gd name="T116" fmla="*/ 1670 w 1788"/>
              <a:gd name="T117" fmla="*/ 676 h 1013"/>
              <a:gd name="T118" fmla="*/ 1679 w 1788"/>
              <a:gd name="T119" fmla="*/ 646 h 1013"/>
              <a:gd name="T120" fmla="*/ 1683 w 1788"/>
              <a:gd name="T121" fmla="*/ 709 h 1013"/>
              <a:gd name="T122" fmla="*/ 1712 w 1788"/>
              <a:gd name="T123" fmla="*/ 740 h 1013"/>
              <a:gd name="T124" fmla="*/ 1725 w 1788"/>
              <a:gd name="T125" fmla="*/ 677 h 10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88"/>
              <a:gd name="T190" fmla="*/ 0 h 1013"/>
              <a:gd name="T191" fmla="*/ 1788 w 1788"/>
              <a:gd name="T192" fmla="*/ 1013 h 10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88" h="1013">
                <a:moveTo>
                  <a:pt x="727" y="286"/>
                </a:moveTo>
                <a:lnTo>
                  <a:pt x="722" y="289"/>
                </a:lnTo>
                <a:lnTo>
                  <a:pt x="727" y="287"/>
                </a:lnTo>
                <a:lnTo>
                  <a:pt x="727" y="286"/>
                </a:lnTo>
                <a:close/>
                <a:moveTo>
                  <a:pt x="745" y="276"/>
                </a:moveTo>
                <a:lnTo>
                  <a:pt x="740" y="278"/>
                </a:lnTo>
                <a:lnTo>
                  <a:pt x="735" y="282"/>
                </a:lnTo>
                <a:lnTo>
                  <a:pt x="745" y="277"/>
                </a:lnTo>
                <a:lnTo>
                  <a:pt x="745" y="276"/>
                </a:lnTo>
                <a:close/>
                <a:moveTo>
                  <a:pt x="769" y="265"/>
                </a:moveTo>
                <a:lnTo>
                  <a:pt x="764" y="267"/>
                </a:lnTo>
                <a:lnTo>
                  <a:pt x="777" y="262"/>
                </a:lnTo>
                <a:lnTo>
                  <a:pt x="769" y="265"/>
                </a:lnTo>
                <a:close/>
                <a:moveTo>
                  <a:pt x="1192" y="554"/>
                </a:moveTo>
                <a:lnTo>
                  <a:pt x="1196" y="559"/>
                </a:lnTo>
                <a:lnTo>
                  <a:pt x="1195" y="554"/>
                </a:lnTo>
                <a:lnTo>
                  <a:pt x="1192" y="554"/>
                </a:lnTo>
                <a:close/>
                <a:moveTo>
                  <a:pt x="1195" y="545"/>
                </a:moveTo>
                <a:lnTo>
                  <a:pt x="1195" y="547"/>
                </a:lnTo>
                <a:lnTo>
                  <a:pt x="1195" y="552"/>
                </a:lnTo>
                <a:lnTo>
                  <a:pt x="1200" y="549"/>
                </a:lnTo>
                <a:lnTo>
                  <a:pt x="1195" y="545"/>
                </a:lnTo>
                <a:close/>
                <a:moveTo>
                  <a:pt x="1200" y="594"/>
                </a:moveTo>
                <a:lnTo>
                  <a:pt x="1202" y="589"/>
                </a:lnTo>
                <a:lnTo>
                  <a:pt x="1202" y="585"/>
                </a:lnTo>
                <a:lnTo>
                  <a:pt x="1201" y="585"/>
                </a:lnTo>
                <a:lnTo>
                  <a:pt x="1198" y="589"/>
                </a:lnTo>
                <a:lnTo>
                  <a:pt x="1200" y="594"/>
                </a:lnTo>
                <a:close/>
                <a:moveTo>
                  <a:pt x="1200" y="599"/>
                </a:moveTo>
                <a:lnTo>
                  <a:pt x="1205" y="594"/>
                </a:lnTo>
                <a:lnTo>
                  <a:pt x="1203" y="594"/>
                </a:lnTo>
                <a:lnTo>
                  <a:pt x="1200" y="599"/>
                </a:lnTo>
                <a:close/>
                <a:moveTo>
                  <a:pt x="1202" y="573"/>
                </a:moveTo>
                <a:lnTo>
                  <a:pt x="1201" y="573"/>
                </a:lnTo>
                <a:lnTo>
                  <a:pt x="1201" y="578"/>
                </a:lnTo>
                <a:lnTo>
                  <a:pt x="1202" y="573"/>
                </a:lnTo>
                <a:close/>
                <a:moveTo>
                  <a:pt x="1203" y="593"/>
                </a:moveTo>
                <a:lnTo>
                  <a:pt x="1207" y="588"/>
                </a:lnTo>
                <a:lnTo>
                  <a:pt x="1202" y="591"/>
                </a:lnTo>
                <a:lnTo>
                  <a:pt x="1201" y="596"/>
                </a:lnTo>
                <a:lnTo>
                  <a:pt x="1203" y="593"/>
                </a:lnTo>
                <a:close/>
                <a:moveTo>
                  <a:pt x="1205" y="594"/>
                </a:moveTo>
                <a:lnTo>
                  <a:pt x="1208" y="593"/>
                </a:lnTo>
                <a:lnTo>
                  <a:pt x="1208" y="589"/>
                </a:lnTo>
                <a:lnTo>
                  <a:pt x="1205" y="594"/>
                </a:lnTo>
                <a:close/>
                <a:moveTo>
                  <a:pt x="1250" y="555"/>
                </a:moveTo>
                <a:lnTo>
                  <a:pt x="1248" y="560"/>
                </a:lnTo>
                <a:lnTo>
                  <a:pt x="1258" y="552"/>
                </a:lnTo>
                <a:lnTo>
                  <a:pt x="1255" y="551"/>
                </a:lnTo>
                <a:lnTo>
                  <a:pt x="1250" y="555"/>
                </a:lnTo>
                <a:close/>
                <a:moveTo>
                  <a:pt x="1276" y="557"/>
                </a:moveTo>
                <a:lnTo>
                  <a:pt x="1278" y="562"/>
                </a:lnTo>
                <a:lnTo>
                  <a:pt x="1278" y="557"/>
                </a:lnTo>
                <a:lnTo>
                  <a:pt x="1276" y="557"/>
                </a:lnTo>
                <a:close/>
                <a:moveTo>
                  <a:pt x="1301" y="577"/>
                </a:moveTo>
                <a:lnTo>
                  <a:pt x="1300" y="582"/>
                </a:lnTo>
                <a:lnTo>
                  <a:pt x="1306" y="573"/>
                </a:lnTo>
                <a:lnTo>
                  <a:pt x="1305" y="573"/>
                </a:lnTo>
                <a:lnTo>
                  <a:pt x="1301" y="577"/>
                </a:lnTo>
                <a:close/>
                <a:moveTo>
                  <a:pt x="1783" y="690"/>
                </a:moveTo>
                <a:lnTo>
                  <a:pt x="1780" y="699"/>
                </a:lnTo>
                <a:lnTo>
                  <a:pt x="1783" y="704"/>
                </a:lnTo>
                <a:lnTo>
                  <a:pt x="1784" y="694"/>
                </a:lnTo>
                <a:lnTo>
                  <a:pt x="1783" y="691"/>
                </a:lnTo>
                <a:lnTo>
                  <a:pt x="1783" y="690"/>
                </a:lnTo>
                <a:close/>
                <a:moveTo>
                  <a:pt x="1786" y="703"/>
                </a:moveTo>
                <a:lnTo>
                  <a:pt x="1785" y="708"/>
                </a:lnTo>
                <a:lnTo>
                  <a:pt x="1788" y="703"/>
                </a:lnTo>
                <a:lnTo>
                  <a:pt x="1786" y="703"/>
                </a:lnTo>
                <a:close/>
                <a:moveTo>
                  <a:pt x="618" y="414"/>
                </a:moveTo>
                <a:lnTo>
                  <a:pt x="617" y="414"/>
                </a:lnTo>
                <a:lnTo>
                  <a:pt x="622" y="417"/>
                </a:lnTo>
                <a:lnTo>
                  <a:pt x="618" y="414"/>
                </a:lnTo>
                <a:close/>
                <a:moveTo>
                  <a:pt x="623" y="418"/>
                </a:moveTo>
                <a:lnTo>
                  <a:pt x="622" y="417"/>
                </a:lnTo>
                <a:lnTo>
                  <a:pt x="628" y="421"/>
                </a:lnTo>
                <a:lnTo>
                  <a:pt x="623" y="418"/>
                </a:lnTo>
                <a:close/>
                <a:moveTo>
                  <a:pt x="703" y="298"/>
                </a:moveTo>
                <a:lnTo>
                  <a:pt x="701" y="300"/>
                </a:lnTo>
                <a:lnTo>
                  <a:pt x="706" y="298"/>
                </a:lnTo>
                <a:lnTo>
                  <a:pt x="703" y="298"/>
                </a:lnTo>
                <a:close/>
                <a:moveTo>
                  <a:pt x="745" y="158"/>
                </a:moveTo>
                <a:lnTo>
                  <a:pt x="748" y="158"/>
                </a:lnTo>
                <a:lnTo>
                  <a:pt x="750" y="156"/>
                </a:lnTo>
                <a:lnTo>
                  <a:pt x="745" y="158"/>
                </a:lnTo>
                <a:close/>
                <a:moveTo>
                  <a:pt x="1106" y="707"/>
                </a:moveTo>
                <a:lnTo>
                  <a:pt x="1106" y="702"/>
                </a:lnTo>
                <a:lnTo>
                  <a:pt x="1101" y="699"/>
                </a:lnTo>
                <a:lnTo>
                  <a:pt x="1096" y="701"/>
                </a:lnTo>
                <a:lnTo>
                  <a:pt x="1091" y="696"/>
                </a:lnTo>
                <a:lnTo>
                  <a:pt x="1087" y="698"/>
                </a:lnTo>
                <a:lnTo>
                  <a:pt x="1087" y="708"/>
                </a:lnTo>
                <a:lnTo>
                  <a:pt x="1082" y="707"/>
                </a:lnTo>
                <a:lnTo>
                  <a:pt x="1079" y="708"/>
                </a:lnTo>
                <a:lnTo>
                  <a:pt x="1082" y="712"/>
                </a:lnTo>
                <a:lnTo>
                  <a:pt x="1079" y="712"/>
                </a:lnTo>
                <a:lnTo>
                  <a:pt x="1077" y="717"/>
                </a:lnTo>
                <a:lnTo>
                  <a:pt x="1074" y="715"/>
                </a:lnTo>
                <a:lnTo>
                  <a:pt x="1074" y="719"/>
                </a:lnTo>
                <a:lnTo>
                  <a:pt x="1079" y="723"/>
                </a:lnTo>
                <a:lnTo>
                  <a:pt x="1084" y="722"/>
                </a:lnTo>
                <a:lnTo>
                  <a:pt x="1081" y="720"/>
                </a:lnTo>
                <a:lnTo>
                  <a:pt x="1087" y="723"/>
                </a:lnTo>
                <a:lnTo>
                  <a:pt x="1089" y="718"/>
                </a:lnTo>
                <a:lnTo>
                  <a:pt x="1094" y="714"/>
                </a:lnTo>
                <a:lnTo>
                  <a:pt x="1094" y="710"/>
                </a:lnTo>
                <a:lnTo>
                  <a:pt x="1095" y="714"/>
                </a:lnTo>
                <a:lnTo>
                  <a:pt x="1098" y="714"/>
                </a:lnTo>
                <a:lnTo>
                  <a:pt x="1101" y="709"/>
                </a:lnTo>
                <a:lnTo>
                  <a:pt x="1106" y="712"/>
                </a:lnTo>
                <a:lnTo>
                  <a:pt x="1110" y="707"/>
                </a:lnTo>
                <a:lnTo>
                  <a:pt x="1110" y="702"/>
                </a:lnTo>
                <a:lnTo>
                  <a:pt x="1106" y="707"/>
                </a:lnTo>
                <a:close/>
                <a:moveTo>
                  <a:pt x="1777" y="707"/>
                </a:moveTo>
                <a:lnTo>
                  <a:pt x="1777" y="709"/>
                </a:lnTo>
                <a:lnTo>
                  <a:pt x="1778" y="709"/>
                </a:lnTo>
                <a:lnTo>
                  <a:pt x="1779" y="704"/>
                </a:lnTo>
                <a:lnTo>
                  <a:pt x="1777" y="707"/>
                </a:lnTo>
                <a:close/>
                <a:moveTo>
                  <a:pt x="1780" y="683"/>
                </a:moveTo>
                <a:lnTo>
                  <a:pt x="1781" y="676"/>
                </a:lnTo>
                <a:lnTo>
                  <a:pt x="1780" y="672"/>
                </a:lnTo>
                <a:lnTo>
                  <a:pt x="1779" y="672"/>
                </a:lnTo>
                <a:lnTo>
                  <a:pt x="1777" y="667"/>
                </a:lnTo>
                <a:lnTo>
                  <a:pt x="1772" y="664"/>
                </a:lnTo>
                <a:lnTo>
                  <a:pt x="1770" y="659"/>
                </a:lnTo>
                <a:lnTo>
                  <a:pt x="1767" y="654"/>
                </a:lnTo>
                <a:lnTo>
                  <a:pt x="1767" y="645"/>
                </a:lnTo>
                <a:lnTo>
                  <a:pt x="1765" y="644"/>
                </a:lnTo>
                <a:lnTo>
                  <a:pt x="1763" y="639"/>
                </a:lnTo>
                <a:lnTo>
                  <a:pt x="1759" y="635"/>
                </a:lnTo>
                <a:lnTo>
                  <a:pt x="1753" y="638"/>
                </a:lnTo>
                <a:lnTo>
                  <a:pt x="1749" y="638"/>
                </a:lnTo>
                <a:lnTo>
                  <a:pt x="1744" y="634"/>
                </a:lnTo>
                <a:lnTo>
                  <a:pt x="1739" y="634"/>
                </a:lnTo>
                <a:lnTo>
                  <a:pt x="1733" y="631"/>
                </a:lnTo>
                <a:lnTo>
                  <a:pt x="1725" y="633"/>
                </a:lnTo>
                <a:lnTo>
                  <a:pt x="1720" y="631"/>
                </a:lnTo>
                <a:lnTo>
                  <a:pt x="1710" y="630"/>
                </a:lnTo>
                <a:lnTo>
                  <a:pt x="1705" y="631"/>
                </a:lnTo>
                <a:lnTo>
                  <a:pt x="1700" y="633"/>
                </a:lnTo>
                <a:lnTo>
                  <a:pt x="1699" y="630"/>
                </a:lnTo>
                <a:lnTo>
                  <a:pt x="1695" y="625"/>
                </a:lnTo>
                <a:lnTo>
                  <a:pt x="1690" y="624"/>
                </a:lnTo>
                <a:lnTo>
                  <a:pt x="1685" y="618"/>
                </a:lnTo>
                <a:lnTo>
                  <a:pt x="1680" y="614"/>
                </a:lnTo>
                <a:lnTo>
                  <a:pt x="1675" y="615"/>
                </a:lnTo>
                <a:lnTo>
                  <a:pt x="1675" y="609"/>
                </a:lnTo>
                <a:lnTo>
                  <a:pt x="1673" y="606"/>
                </a:lnTo>
                <a:lnTo>
                  <a:pt x="1668" y="601"/>
                </a:lnTo>
                <a:lnTo>
                  <a:pt x="1658" y="596"/>
                </a:lnTo>
                <a:lnTo>
                  <a:pt x="1644" y="583"/>
                </a:lnTo>
                <a:lnTo>
                  <a:pt x="1634" y="577"/>
                </a:lnTo>
                <a:lnTo>
                  <a:pt x="1631" y="572"/>
                </a:lnTo>
                <a:lnTo>
                  <a:pt x="1621" y="566"/>
                </a:lnTo>
                <a:lnTo>
                  <a:pt x="1618" y="561"/>
                </a:lnTo>
                <a:lnTo>
                  <a:pt x="1609" y="556"/>
                </a:lnTo>
                <a:lnTo>
                  <a:pt x="1602" y="551"/>
                </a:lnTo>
                <a:lnTo>
                  <a:pt x="1597" y="549"/>
                </a:lnTo>
                <a:lnTo>
                  <a:pt x="1589" y="547"/>
                </a:lnTo>
                <a:lnTo>
                  <a:pt x="1584" y="545"/>
                </a:lnTo>
                <a:lnTo>
                  <a:pt x="1575" y="536"/>
                </a:lnTo>
                <a:lnTo>
                  <a:pt x="1570" y="535"/>
                </a:lnTo>
                <a:lnTo>
                  <a:pt x="1565" y="533"/>
                </a:lnTo>
                <a:lnTo>
                  <a:pt x="1560" y="534"/>
                </a:lnTo>
                <a:lnTo>
                  <a:pt x="1553" y="524"/>
                </a:lnTo>
                <a:lnTo>
                  <a:pt x="1552" y="519"/>
                </a:lnTo>
                <a:lnTo>
                  <a:pt x="1548" y="518"/>
                </a:lnTo>
                <a:lnTo>
                  <a:pt x="1544" y="514"/>
                </a:lnTo>
                <a:lnTo>
                  <a:pt x="1539" y="514"/>
                </a:lnTo>
                <a:lnTo>
                  <a:pt x="1533" y="514"/>
                </a:lnTo>
                <a:lnTo>
                  <a:pt x="1530" y="519"/>
                </a:lnTo>
                <a:lnTo>
                  <a:pt x="1525" y="524"/>
                </a:lnTo>
                <a:lnTo>
                  <a:pt x="1520" y="528"/>
                </a:lnTo>
                <a:lnTo>
                  <a:pt x="1521" y="533"/>
                </a:lnTo>
                <a:lnTo>
                  <a:pt x="1518" y="543"/>
                </a:lnTo>
                <a:lnTo>
                  <a:pt x="1521" y="547"/>
                </a:lnTo>
                <a:lnTo>
                  <a:pt x="1520" y="552"/>
                </a:lnTo>
                <a:lnTo>
                  <a:pt x="1516" y="557"/>
                </a:lnTo>
                <a:lnTo>
                  <a:pt x="1507" y="566"/>
                </a:lnTo>
                <a:lnTo>
                  <a:pt x="1504" y="572"/>
                </a:lnTo>
                <a:lnTo>
                  <a:pt x="1502" y="576"/>
                </a:lnTo>
                <a:lnTo>
                  <a:pt x="1492" y="561"/>
                </a:lnTo>
                <a:lnTo>
                  <a:pt x="1458" y="544"/>
                </a:lnTo>
                <a:lnTo>
                  <a:pt x="1453" y="539"/>
                </a:lnTo>
                <a:lnTo>
                  <a:pt x="1447" y="535"/>
                </a:lnTo>
                <a:lnTo>
                  <a:pt x="1441" y="534"/>
                </a:lnTo>
                <a:lnTo>
                  <a:pt x="1436" y="531"/>
                </a:lnTo>
                <a:lnTo>
                  <a:pt x="1436" y="526"/>
                </a:lnTo>
                <a:lnTo>
                  <a:pt x="1434" y="520"/>
                </a:lnTo>
                <a:lnTo>
                  <a:pt x="1429" y="518"/>
                </a:lnTo>
                <a:lnTo>
                  <a:pt x="1420" y="522"/>
                </a:lnTo>
                <a:lnTo>
                  <a:pt x="1413" y="531"/>
                </a:lnTo>
                <a:lnTo>
                  <a:pt x="1412" y="533"/>
                </a:lnTo>
                <a:lnTo>
                  <a:pt x="1404" y="530"/>
                </a:lnTo>
                <a:lnTo>
                  <a:pt x="1399" y="535"/>
                </a:lnTo>
                <a:lnTo>
                  <a:pt x="1387" y="534"/>
                </a:lnTo>
                <a:lnTo>
                  <a:pt x="1384" y="529"/>
                </a:lnTo>
                <a:lnTo>
                  <a:pt x="1252" y="83"/>
                </a:lnTo>
                <a:lnTo>
                  <a:pt x="1242" y="46"/>
                </a:lnTo>
                <a:lnTo>
                  <a:pt x="1240" y="44"/>
                </a:lnTo>
                <a:lnTo>
                  <a:pt x="1234" y="45"/>
                </a:lnTo>
                <a:lnTo>
                  <a:pt x="1232" y="45"/>
                </a:lnTo>
                <a:lnTo>
                  <a:pt x="1226" y="41"/>
                </a:lnTo>
                <a:lnTo>
                  <a:pt x="1221" y="40"/>
                </a:lnTo>
                <a:lnTo>
                  <a:pt x="1221" y="41"/>
                </a:lnTo>
                <a:lnTo>
                  <a:pt x="1211" y="37"/>
                </a:lnTo>
                <a:lnTo>
                  <a:pt x="1206" y="34"/>
                </a:lnTo>
                <a:lnTo>
                  <a:pt x="1202" y="32"/>
                </a:lnTo>
                <a:lnTo>
                  <a:pt x="1198" y="32"/>
                </a:lnTo>
                <a:lnTo>
                  <a:pt x="1194" y="35"/>
                </a:lnTo>
                <a:lnTo>
                  <a:pt x="1189" y="34"/>
                </a:lnTo>
                <a:lnTo>
                  <a:pt x="1184" y="34"/>
                </a:lnTo>
                <a:lnTo>
                  <a:pt x="1179" y="36"/>
                </a:lnTo>
                <a:lnTo>
                  <a:pt x="1180" y="41"/>
                </a:lnTo>
                <a:lnTo>
                  <a:pt x="1175" y="40"/>
                </a:lnTo>
                <a:lnTo>
                  <a:pt x="1169" y="45"/>
                </a:lnTo>
                <a:lnTo>
                  <a:pt x="1164" y="46"/>
                </a:lnTo>
                <a:lnTo>
                  <a:pt x="1156" y="46"/>
                </a:lnTo>
                <a:lnTo>
                  <a:pt x="1155" y="45"/>
                </a:lnTo>
                <a:lnTo>
                  <a:pt x="1150" y="44"/>
                </a:lnTo>
                <a:lnTo>
                  <a:pt x="1145" y="40"/>
                </a:lnTo>
                <a:lnTo>
                  <a:pt x="1142" y="41"/>
                </a:lnTo>
                <a:lnTo>
                  <a:pt x="1137" y="40"/>
                </a:lnTo>
                <a:lnTo>
                  <a:pt x="1132" y="41"/>
                </a:lnTo>
                <a:lnTo>
                  <a:pt x="1127" y="42"/>
                </a:lnTo>
                <a:lnTo>
                  <a:pt x="1122" y="45"/>
                </a:lnTo>
                <a:lnTo>
                  <a:pt x="1113" y="44"/>
                </a:lnTo>
                <a:lnTo>
                  <a:pt x="1108" y="42"/>
                </a:lnTo>
                <a:lnTo>
                  <a:pt x="1106" y="40"/>
                </a:lnTo>
                <a:lnTo>
                  <a:pt x="1102" y="40"/>
                </a:lnTo>
                <a:lnTo>
                  <a:pt x="1100" y="39"/>
                </a:lnTo>
                <a:lnTo>
                  <a:pt x="1095" y="41"/>
                </a:lnTo>
                <a:lnTo>
                  <a:pt x="1091" y="37"/>
                </a:lnTo>
                <a:lnTo>
                  <a:pt x="1085" y="35"/>
                </a:lnTo>
                <a:lnTo>
                  <a:pt x="1081" y="35"/>
                </a:lnTo>
                <a:lnTo>
                  <a:pt x="1076" y="35"/>
                </a:lnTo>
                <a:lnTo>
                  <a:pt x="1071" y="35"/>
                </a:lnTo>
                <a:lnTo>
                  <a:pt x="1068" y="35"/>
                </a:lnTo>
                <a:lnTo>
                  <a:pt x="1064" y="40"/>
                </a:lnTo>
                <a:lnTo>
                  <a:pt x="1059" y="40"/>
                </a:lnTo>
                <a:lnTo>
                  <a:pt x="1056" y="39"/>
                </a:lnTo>
                <a:lnTo>
                  <a:pt x="1052" y="40"/>
                </a:lnTo>
                <a:lnTo>
                  <a:pt x="1048" y="41"/>
                </a:lnTo>
                <a:lnTo>
                  <a:pt x="1045" y="42"/>
                </a:lnTo>
                <a:lnTo>
                  <a:pt x="1044" y="46"/>
                </a:lnTo>
                <a:lnTo>
                  <a:pt x="1039" y="44"/>
                </a:lnTo>
                <a:lnTo>
                  <a:pt x="1031" y="42"/>
                </a:lnTo>
                <a:lnTo>
                  <a:pt x="1032" y="37"/>
                </a:lnTo>
                <a:lnTo>
                  <a:pt x="1027" y="37"/>
                </a:lnTo>
                <a:lnTo>
                  <a:pt x="1023" y="39"/>
                </a:lnTo>
                <a:lnTo>
                  <a:pt x="1018" y="37"/>
                </a:lnTo>
                <a:lnTo>
                  <a:pt x="1023" y="36"/>
                </a:lnTo>
                <a:lnTo>
                  <a:pt x="1018" y="31"/>
                </a:lnTo>
                <a:lnTo>
                  <a:pt x="1021" y="27"/>
                </a:lnTo>
                <a:lnTo>
                  <a:pt x="1019" y="23"/>
                </a:lnTo>
                <a:lnTo>
                  <a:pt x="1014" y="24"/>
                </a:lnTo>
                <a:lnTo>
                  <a:pt x="1010" y="24"/>
                </a:lnTo>
                <a:lnTo>
                  <a:pt x="1005" y="20"/>
                </a:lnTo>
                <a:lnTo>
                  <a:pt x="1001" y="23"/>
                </a:lnTo>
                <a:lnTo>
                  <a:pt x="996" y="24"/>
                </a:lnTo>
                <a:lnTo>
                  <a:pt x="986" y="29"/>
                </a:lnTo>
                <a:lnTo>
                  <a:pt x="981" y="27"/>
                </a:lnTo>
                <a:lnTo>
                  <a:pt x="976" y="25"/>
                </a:lnTo>
                <a:lnTo>
                  <a:pt x="979" y="20"/>
                </a:lnTo>
                <a:lnTo>
                  <a:pt x="976" y="15"/>
                </a:lnTo>
                <a:lnTo>
                  <a:pt x="971" y="14"/>
                </a:lnTo>
                <a:lnTo>
                  <a:pt x="971" y="19"/>
                </a:lnTo>
                <a:lnTo>
                  <a:pt x="966" y="15"/>
                </a:lnTo>
                <a:lnTo>
                  <a:pt x="965" y="20"/>
                </a:lnTo>
                <a:lnTo>
                  <a:pt x="959" y="29"/>
                </a:lnTo>
                <a:lnTo>
                  <a:pt x="954" y="30"/>
                </a:lnTo>
                <a:lnTo>
                  <a:pt x="950" y="25"/>
                </a:lnTo>
                <a:lnTo>
                  <a:pt x="951" y="23"/>
                </a:lnTo>
                <a:lnTo>
                  <a:pt x="956" y="21"/>
                </a:lnTo>
                <a:lnTo>
                  <a:pt x="960" y="16"/>
                </a:lnTo>
                <a:lnTo>
                  <a:pt x="960" y="13"/>
                </a:lnTo>
                <a:lnTo>
                  <a:pt x="956" y="9"/>
                </a:lnTo>
                <a:lnTo>
                  <a:pt x="950" y="11"/>
                </a:lnTo>
                <a:lnTo>
                  <a:pt x="948" y="6"/>
                </a:lnTo>
                <a:lnTo>
                  <a:pt x="943" y="5"/>
                </a:lnTo>
                <a:lnTo>
                  <a:pt x="945" y="0"/>
                </a:lnTo>
                <a:lnTo>
                  <a:pt x="940" y="4"/>
                </a:lnTo>
                <a:lnTo>
                  <a:pt x="934" y="13"/>
                </a:lnTo>
                <a:lnTo>
                  <a:pt x="932" y="18"/>
                </a:lnTo>
                <a:lnTo>
                  <a:pt x="928" y="23"/>
                </a:lnTo>
                <a:lnTo>
                  <a:pt x="918" y="31"/>
                </a:lnTo>
                <a:lnTo>
                  <a:pt x="905" y="35"/>
                </a:lnTo>
                <a:lnTo>
                  <a:pt x="900" y="35"/>
                </a:lnTo>
                <a:lnTo>
                  <a:pt x="895" y="39"/>
                </a:lnTo>
                <a:lnTo>
                  <a:pt x="893" y="35"/>
                </a:lnTo>
                <a:lnTo>
                  <a:pt x="895" y="30"/>
                </a:lnTo>
                <a:lnTo>
                  <a:pt x="891" y="32"/>
                </a:lnTo>
                <a:lnTo>
                  <a:pt x="881" y="41"/>
                </a:lnTo>
                <a:lnTo>
                  <a:pt x="881" y="42"/>
                </a:lnTo>
                <a:lnTo>
                  <a:pt x="884" y="47"/>
                </a:lnTo>
                <a:lnTo>
                  <a:pt x="888" y="50"/>
                </a:lnTo>
                <a:lnTo>
                  <a:pt x="893" y="48"/>
                </a:lnTo>
                <a:lnTo>
                  <a:pt x="884" y="52"/>
                </a:lnTo>
                <a:lnTo>
                  <a:pt x="884" y="62"/>
                </a:lnTo>
                <a:lnTo>
                  <a:pt x="881" y="57"/>
                </a:lnTo>
                <a:lnTo>
                  <a:pt x="880" y="58"/>
                </a:lnTo>
                <a:lnTo>
                  <a:pt x="881" y="53"/>
                </a:lnTo>
                <a:lnTo>
                  <a:pt x="881" y="45"/>
                </a:lnTo>
                <a:lnTo>
                  <a:pt x="876" y="47"/>
                </a:lnTo>
                <a:lnTo>
                  <a:pt x="866" y="57"/>
                </a:lnTo>
                <a:lnTo>
                  <a:pt x="859" y="62"/>
                </a:lnTo>
                <a:lnTo>
                  <a:pt x="858" y="62"/>
                </a:lnTo>
                <a:lnTo>
                  <a:pt x="853" y="63"/>
                </a:lnTo>
                <a:lnTo>
                  <a:pt x="848" y="66"/>
                </a:lnTo>
                <a:lnTo>
                  <a:pt x="843" y="66"/>
                </a:lnTo>
                <a:lnTo>
                  <a:pt x="848" y="65"/>
                </a:lnTo>
                <a:lnTo>
                  <a:pt x="848" y="61"/>
                </a:lnTo>
                <a:lnTo>
                  <a:pt x="844" y="61"/>
                </a:lnTo>
                <a:lnTo>
                  <a:pt x="834" y="76"/>
                </a:lnTo>
                <a:lnTo>
                  <a:pt x="834" y="77"/>
                </a:lnTo>
                <a:lnTo>
                  <a:pt x="827" y="87"/>
                </a:lnTo>
                <a:lnTo>
                  <a:pt x="823" y="94"/>
                </a:lnTo>
                <a:lnTo>
                  <a:pt x="821" y="95"/>
                </a:lnTo>
                <a:lnTo>
                  <a:pt x="821" y="102"/>
                </a:lnTo>
                <a:lnTo>
                  <a:pt x="821" y="105"/>
                </a:lnTo>
                <a:lnTo>
                  <a:pt x="816" y="114"/>
                </a:lnTo>
                <a:lnTo>
                  <a:pt x="809" y="124"/>
                </a:lnTo>
                <a:lnTo>
                  <a:pt x="804" y="128"/>
                </a:lnTo>
                <a:lnTo>
                  <a:pt x="800" y="130"/>
                </a:lnTo>
                <a:lnTo>
                  <a:pt x="795" y="132"/>
                </a:lnTo>
                <a:lnTo>
                  <a:pt x="772" y="134"/>
                </a:lnTo>
                <a:lnTo>
                  <a:pt x="762" y="132"/>
                </a:lnTo>
                <a:lnTo>
                  <a:pt x="758" y="135"/>
                </a:lnTo>
                <a:lnTo>
                  <a:pt x="756" y="150"/>
                </a:lnTo>
                <a:lnTo>
                  <a:pt x="754" y="153"/>
                </a:lnTo>
                <a:lnTo>
                  <a:pt x="749" y="158"/>
                </a:lnTo>
                <a:lnTo>
                  <a:pt x="748" y="158"/>
                </a:lnTo>
                <a:lnTo>
                  <a:pt x="745" y="160"/>
                </a:lnTo>
                <a:lnTo>
                  <a:pt x="750" y="161"/>
                </a:lnTo>
                <a:lnTo>
                  <a:pt x="755" y="165"/>
                </a:lnTo>
                <a:lnTo>
                  <a:pt x="762" y="174"/>
                </a:lnTo>
                <a:lnTo>
                  <a:pt x="767" y="176"/>
                </a:lnTo>
                <a:lnTo>
                  <a:pt x="771" y="179"/>
                </a:lnTo>
                <a:lnTo>
                  <a:pt x="783" y="193"/>
                </a:lnTo>
                <a:lnTo>
                  <a:pt x="787" y="195"/>
                </a:lnTo>
                <a:lnTo>
                  <a:pt x="791" y="200"/>
                </a:lnTo>
                <a:lnTo>
                  <a:pt x="796" y="204"/>
                </a:lnTo>
                <a:lnTo>
                  <a:pt x="797" y="209"/>
                </a:lnTo>
                <a:lnTo>
                  <a:pt x="801" y="219"/>
                </a:lnTo>
                <a:lnTo>
                  <a:pt x="801" y="228"/>
                </a:lnTo>
                <a:lnTo>
                  <a:pt x="804" y="232"/>
                </a:lnTo>
                <a:lnTo>
                  <a:pt x="814" y="235"/>
                </a:lnTo>
                <a:lnTo>
                  <a:pt x="824" y="236"/>
                </a:lnTo>
                <a:lnTo>
                  <a:pt x="828" y="236"/>
                </a:lnTo>
                <a:lnTo>
                  <a:pt x="829" y="230"/>
                </a:lnTo>
                <a:lnTo>
                  <a:pt x="833" y="235"/>
                </a:lnTo>
                <a:lnTo>
                  <a:pt x="833" y="239"/>
                </a:lnTo>
                <a:lnTo>
                  <a:pt x="838" y="237"/>
                </a:lnTo>
                <a:lnTo>
                  <a:pt x="843" y="237"/>
                </a:lnTo>
                <a:lnTo>
                  <a:pt x="844" y="241"/>
                </a:lnTo>
                <a:lnTo>
                  <a:pt x="840" y="250"/>
                </a:lnTo>
                <a:lnTo>
                  <a:pt x="842" y="256"/>
                </a:lnTo>
                <a:lnTo>
                  <a:pt x="846" y="263"/>
                </a:lnTo>
                <a:lnTo>
                  <a:pt x="853" y="265"/>
                </a:lnTo>
                <a:lnTo>
                  <a:pt x="856" y="258"/>
                </a:lnTo>
                <a:lnTo>
                  <a:pt x="861" y="258"/>
                </a:lnTo>
                <a:lnTo>
                  <a:pt x="866" y="262"/>
                </a:lnTo>
                <a:lnTo>
                  <a:pt x="870" y="260"/>
                </a:lnTo>
                <a:lnTo>
                  <a:pt x="875" y="263"/>
                </a:lnTo>
                <a:lnTo>
                  <a:pt x="876" y="268"/>
                </a:lnTo>
                <a:lnTo>
                  <a:pt x="876" y="273"/>
                </a:lnTo>
                <a:lnTo>
                  <a:pt x="866" y="274"/>
                </a:lnTo>
                <a:lnTo>
                  <a:pt x="861" y="272"/>
                </a:lnTo>
                <a:lnTo>
                  <a:pt x="856" y="267"/>
                </a:lnTo>
                <a:lnTo>
                  <a:pt x="851" y="268"/>
                </a:lnTo>
                <a:lnTo>
                  <a:pt x="846" y="270"/>
                </a:lnTo>
                <a:lnTo>
                  <a:pt x="843" y="267"/>
                </a:lnTo>
                <a:lnTo>
                  <a:pt x="839" y="262"/>
                </a:lnTo>
                <a:lnTo>
                  <a:pt x="837" y="257"/>
                </a:lnTo>
                <a:lnTo>
                  <a:pt x="838" y="252"/>
                </a:lnTo>
                <a:lnTo>
                  <a:pt x="834" y="247"/>
                </a:lnTo>
                <a:lnTo>
                  <a:pt x="829" y="244"/>
                </a:lnTo>
                <a:lnTo>
                  <a:pt x="824" y="245"/>
                </a:lnTo>
                <a:lnTo>
                  <a:pt x="827" y="249"/>
                </a:lnTo>
                <a:lnTo>
                  <a:pt x="835" y="258"/>
                </a:lnTo>
                <a:lnTo>
                  <a:pt x="839" y="263"/>
                </a:lnTo>
                <a:lnTo>
                  <a:pt x="840" y="267"/>
                </a:lnTo>
                <a:lnTo>
                  <a:pt x="839" y="277"/>
                </a:lnTo>
                <a:lnTo>
                  <a:pt x="843" y="272"/>
                </a:lnTo>
                <a:lnTo>
                  <a:pt x="848" y="272"/>
                </a:lnTo>
                <a:lnTo>
                  <a:pt x="858" y="277"/>
                </a:lnTo>
                <a:lnTo>
                  <a:pt x="859" y="282"/>
                </a:lnTo>
                <a:lnTo>
                  <a:pt x="856" y="287"/>
                </a:lnTo>
                <a:lnTo>
                  <a:pt x="855" y="282"/>
                </a:lnTo>
                <a:lnTo>
                  <a:pt x="851" y="279"/>
                </a:lnTo>
                <a:lnTo>
                  <a:pt x="846" y="281"/>
                </a:lnTo>
                <a:lnTo>
                  <a:pt x="845" y="286"/>
                </a:lnTo>
                <a:lnTo>
                  <a:pt x="842" y="291"/>
                </a:lnTo>
                <a:lnTo>
                  <a:pt x="843" y="291"/>
                </a:lnTo>
                <a:lnTo>
                  <a:pt x="839" y="294"/>
                </a:lnTo>
                <a:lnTo>
                  <a:pt x="835" y="291"/>
                </a:lnTo>
                <a:lnTo>
                  <a:pt x="830" y="291"/>
                </a:lnTo>
                <a:lnTo>
                  <a:pt x="827" y="291"/>
                </a:lnTo>
                <a:lnTo>
                  <a:pt x="822" y="292"/>
                </a:lnTo>
                <a:lnTo>
                  <a:pt x="819" y="287"/>
                </a:lnTo>
                <a:lnTo>
                  <a:pt x="811" y="289"/>
                </a:lnTo>
                <a:lnTo>
                  <a:pt x="806" y="288"/>
                </a:lnTo>
                <a:lnTo>
                  <a:pt x="801" y="288"/>
                </a:lnTo>
                <a:lnTo>
                  <a:pt x="796" y="286"/>
                </a:lnTo>
                <a:lnTo>
                  <a:pt x="795" y="281"/>
                </a:lnTo>
                <a:lnTo>
                  <a:pt x="790" y="281"/>
                </a:lnTo>
                <a:lnTo>
                  <a:pt x="795" y="279"/>
                </a:lnTo>
                <a:lnTo>
                  <a:pt x="797" y="270"/>
                </a:lnTo>
                <a:lnTo>
                  <a:pt x="800" y="265"/>
                </a:lnTo>
                <a:lnTo>
                  <a:pt x="797" y="260"/>
                </a:lnTo>
                <a:lnTo>
                  <a:pt x="802" y="261"/>
                </a:lnTo>
                <a:lnTo>
                  <a:pt x="797" y="258"/>
                </a:lnTo>
                <a:lnTo>
                  <a:pt x="787" y="258"/>
                </a:lnTo>
                <a:lnTo>
                  <a:pt x="783" y="260"/>
                </a:lnTo>
                <a:lnTo>
                  <a:pt x="779" y="262"/>
                </a:lnTo>
                <a:lnTo>
                  <a:pt x="774" y="265"/>
                </a:lnTo>
                <a:lnTo>
                  <a:pt x="772" y="267"/>
                </a:lnTo>
                <a:lnTo>
                  <a:pt x="762" y="267"/>
                </a:lnTo>
                <a:lnTo>
                  <a:pt x="758" y="270"/>
                </a:lnTo>
                <a:lnTo>
                  <a:pt x="754" y="273"/>
                </a:lnTo>
                <a:lnTo>
                  <a:pt x="756" y="278"/>
                </a:lnTo>
                <a:lnTo>
                  <a:pt x="756" y="283"/>
                </a:lnTo>
                <a:lnTo>
                  <a:pt x="753" y="283"/>
                </a:lnTo>
                <a:lnTo>
                  <a:pt x="743" y="278"/>
                </a:lnTo>
                <a:lnTo>
                  <a:pt x="728" y="287"/>
                </a:lnTo>
                <a:lnTo>
                  <a:pt x="727" y="292"/>
                </a:lnTo>
                <a:lnTo>
                  <a:pt x="722" y="294"/>
                </a:lnTo>
                <a:lnTo>
                  <a:pt x="717" y="292"/>
                </a:lnTo>
                <a:lnTo>
                  <a:pt x="713" y="295"/>
                </a:lnTo>
                <a:lnTo>
                  <a:pt x="711" y="300"/>
                </a:lnTo>
                <a:lnTo>
                  <a:pt x="706" y="302"/>
                </a:lnTo>
                <a:lnTo>
                  <a:pt x="701" y="300"/>
                </a:lnTo>
                <a:lnTo>
                  <a:pt x="698" y="303"/>
                </a:lnTo>
                <a:lnTo>
                  <a:pt x="712" y="315"/>
                </a:lnTo>
                <a:lnTo>
                  <a:pt x="717" y="318"/>
                </a:lnTo>
                <a:lnTo>
                  <a:pt x="720" y="319"/>
                </a:lnTo>
                <a:lnTo>
                  <a:pt x="725" y="321"/>
                </a:lnTo>
                <a:lnTo>
                  <a:pt x="730" y="323"/>
                </a:lnTo>
                <a:lnTo>
                  <a:pt x="724" y="320"/>
                </a:lnTo>
                <a:lnTo>
                  <a:pt x="739" y="325"/>
                </a:lnTo>
                <a:lnTo>
                  <a:pt x="744" y="330"/>
                </a:lnTo>
                <a:lnTo>
                  <a:pt x="740" y="329"/>
                </a:lnTo>
                <a:lnTo>
                  <a:pt x="735" y="329"/>
                </a:lnTo>
                <a:lnTo>
                  <a:pt x="733" y="334"/>
                </a:lnTo>
                <a:lnTo>
                  <a:pt x="728" y="335"/>
                </a:lnTo>
                <a:lnTo>
                  <a:pt x="723" y="333"/>
                </a:lnTo>
                <a:lnTo>
                  <a:pt x="723" y="329"/>
                </a:lnTo>
                <a:lnTo>
                  <a:pt x="723" y="334"/>
                </a:lnTo>
                <a:lnTo>
                  <a:pt x="727" y="337"/>
                </a:lnTo>
                <a:lnTo>
                  <a:pt x="728" y="342"/>
                </a:lnTo>
                <a:lnTo>
                  <a:pt x="733" y="347"/>
                </a:lnTo>
                <a:lnTo>
                  <a:pt x="734" y="347"/>
                </a:lnTo>
                <a:lnTo>
                  <a:pt x="730" y="357"/>
                </a:lnTo>
                <a:lnTo>
                  <a:pt x="733" y="362"/>
                </a:lnTo>
                <a:lnTo>
                  <a:pt x="738" y="366"/>
                </a:lnTo>
                <a:lnTo>
                  <a:pt x="751" y="370"/>
                </a:lnTo>
                <a:lnTo>
                  <a:pt x="761" y="375"/>
                </a:lnTo>
                <a:lnTo>
                  <a:pt x="765" y="372"/>
                </a:lnTo>
                <a:lnTo>
                  <a:pt x="770" y="373"/>
                </a:lnTo>
                <a:lnTo>
                  <a:pt x="780" y="370"/>
                </a:lnTo>
                <a:lnTo>
                  <a:pt x="793" y="370"/>
                </a:lnTo>
                <a:lnTo>
                  <a:pt x="798" y="371"/>
                </a:lnTo>
                <a:lnTo>
                  <a:pt x="808" y="378"/>
                </a:lnTo>
                <a:lnTo>
                  <a:pt x="807" y="375"/>
                </a:lnTo>
                <a:lnTo>
                  <a:pt x="803" y="370"/>
                </a:lnTo>
                <a:lnTo>
                  <a:pt x="808" y="368"/>
                </a:lnTo>
                <a:lnTo>
                  <a:pt x="812" y="373"/>
                </a:lnTo>
                <a:lnTo>
                  <a:pt x="817" y="382"/>
                </a:lnTo>
                <a:lnTo>
                  <a:pt x="822" y="373"/>
                </a:lnTo>
                <a:lnTo>
                  <a:pt x="827" y="370"/>
                </a:lnTo>
                <a:lnTo>
                  <a:pt x="832" y="366"/>
                </a:lnTo>
                <a:lnTo>
                  <a:pt x="837" y="363"/>
                </a:lnTo>
                <a:lnTo>
                  <a:pt x="842" y="358"/>
                </a:lnTo>
                <a:lnTo>
                  <a:pt x="846" y="362"/>
                </a:lnTo>
                <a:lnTo>
                  <a:pt x="850" y="357"/>
                </a:lnTo>
                <a:lnTo>
                  <a:pt x="854" y="352"/>
                </a:lnTo>
                <a:lnTo>
                  <a:pt x="859" y="352"/>
                </a:lnTo>
                <a:lnTo>
                  <a:pt x="855" y="355"/>
                </a:lnTo>
                <a:lnTo>
                  <a:pt x="860" y="358"/>
                </a:lnTo>
                <a:lnTo>
                  <a:pt x="863" y="365"/>
                </a:lnTo>
                <a:lnTo>
                  <a:pt x="863" y="368"/>
                </a:lnTo>
                <a:lnTo>
                  <a:pt x="859" y="373"/>
                </a:lnTo>
                <a:lnTo>
                  <a:pt x="854" y="376"/>
                </a:lnTo>
                <a:lnTo>
                  <a:pt x="849" y="375"/>
                </a:lnTo>
                <a:lnTo>
                  <a:pt x="848" y="376"/>
                </a:lnTo>
                <a:lnTo>
                  <a:pt x="846" y="381"/>
                </a:lnTo>
                <a:lnTo>
                  <a:pt x="851" y="382"/>
                </a:lnTo>
                <a:lnTo>
                  <a:pt x="859" y="391"/>
                </a:lnTo>
                <a:lnTo>
                  <a:pt x="859" y="400"/>
                </a:lnTo>
                <a:lnTo>
                  <a:pt x="863" y="415"/>
                </a:lnTo>
                <a:lnTo>
                  <a:pt x="861" y="419"/>
                </a:lnTo>
                <a:lnTo>
                  <a:pt x="854" y="429"/>
                </a:lnTo>
                <a:lnTo>
                  <a:pt x="850" y="433"/>
                </a:lnTo>
                <a:lnTo>
                  <a:pt x="840" y="433"/>
                </a:lnTo>
                <a:lnTo>
                  <a:pt x="835" y="434"/>
                </a:lnTo>
                <a:lnTo>
                  <a:pt x="830" y="430"/>
                </a:lnTo>
                <a:lnTo>
                  <a:pt x="827" y="431"/>
                </a:lnTo>
                <a:lnTo>
                  <a:pt x="822" y="435"/>
                </a:lnTo>
                <a:lnTo>
                  <a:pt x="816" y="445"/>
                </a:lnTo>
                <a:lnTo>
                  <a:pt x="806" y="454"/>
                </a:lnTo>
                <a:lnTo>
                  <a:pt x="801" y="455"/>
                </a:lnTo>
                <a:lnTo>
                  <a:pt x="797" y="452"/>
                </a:lnTo>
                <a:lnTo>
                  <a:pt x="792" y="454"/>
                </a:lnTo>
                <a:lnTo>
                  <a:pt x="787" y="457"/>
                </a:lnTo>
                <a:lnTo>
                  <a:pt x="792" y="450"/>
                </a:lnTo>
                <a:lnTo>
                  <a:pt x="790" y="445"/>
                </a:lnTo>
                <a:lnTo>
                  <a:pt x="781" y="442"/>
                </a:lnTo>
                <a:lnTo>
                  <a:pt x="776" y="442"/>
                </a:lnTo>
                <a:lnTo>
                  <a:pt x="771" y="446"/>
                </a:lnTo>
                <a:lnTo>
                  <a:pt x="770" y="451"/>
                </a:lnTo>
                <a:lnTo>
                  <a:pt x="775" y="455"/>
                </a:lnTo>
                <a:lnTo>
                  <a:pt x="769" y="454"/>
                </a:lnTo>
                <a:lnTo>
                  <a:pt x="764" y="456"/>
                </a:lnTo>
                <a:lnTo>
                  <a:pt x="761" y="461"/>
                </a:lnTo>
                <a:lnTo>
                  <a:pt x="764" y="466"/>
                </a:lnTo>
                <a:lnTo>
                  <a:pt x="760" y="468"/>
                </a:lnTo>
                <a:lnTo>
                  <a:pt x="765" y="473"/>
                </a:lnTo>
                <a:lnTo>
                  <a:pt x="770" y="468"/>
                </a:lnTo>
                <a:lnTo>
                  <a:pt x="765" y="476"/>
                </a:lnTo>
                <a:lnTo>
                  <a:pt x="760" y="478"/>
                </a:lnTo>
                <a:lnTo>
                  <a:pt x="761" y="482"/>
                </a:lnTo>
                <a:lnTo>
                  <a:pt x="760" y="481"/>
                </a:lnTo>
                <a:lnTo>
                  <a:pt x="755" y="480"/>
                </a:lnTo>
                <a:lnTo>
                  <a:pt x="750" y="483"/>
                </a:lnTo>
                <a:lnTo>
                  <a:pt x="737" y="502"/>
                </a:lnTo>
                <a:lnTo>
                  <a:pt x="734" y="507"/>
                </a:lnTo>
                <a:lnTo>
                  <a:pt x="735" y="512"/>
                </a:lnTo>
                <a:lnTo>
                  <a:pt x="734" y="515"/>
                </a:lnTo>
                <a:lnTo>
                  <a:pt x="725" y="518"/>
                </a:lnTo>
                <a:lnTo>
                  <a:pt x="727" y="522"/>
                </a:lnTo>
                <a:lnTo>
                  <a:pt x="732" y="525"/>
                </a:lnTo>
                <a:lnTo>
                  <a:pt x="727" y="526"/>
                </a:lnTo>
                <a:lnTo>
                  <a:pt x="722" y="524"/>
                </a:lnTo>
                <a:lnTo>
                  <a:pt x="722" y="529"/>
                </a:lnTo>
                <a:lnTo>
                  <a:pt x="723" y="534"/>
                </a:lnTo>
                <a:lnTo>
                  <a:pt x="727" y="531"/>
                </a:lnTo>
                <a:lnTo>
                  <a:pt x="732" y="535"/>
                </a:lnTo>
                <a:lnTo>
                  <a:pt x="728" y="540"/>
                </a:lnTo>
                <a:lnTo>
                  <a:pt x="729" y="545"/>
                </a:lnTo>
                <a:lnTo>
                  <a:pt x="734" y="549"/>
                </a:lnTo>
                <a:lnTo>
                  <a:pt x="734" y="554"/>
                </a:lnTo>
                <a:lnTo>
                  <a:pt x="737" y="559"/>
                </a:lnTo>
                <a:lnTo>
                  <a:pt x="741" y="556"/>
                </a:lnTo>
                <a:lnTo>
                  <a:pt x="741" y="550"/>
                </a:lnTo>
                <a:lnTo>
                  <a:pt x="746" y="541"/>
                </a:lnTo>
                <a:lnTo>
                  <a:pt x="756" y="535"/>
                </a:lnTo>
                <a:lnTo>
                  <a:pt x="759" y="530"/>
                </a:lnTo>
                <a:lnTo>
                  <a:pt x="759" y="533"/>
                </a:lnTo>
                <a:lnTo>
                  <a:pt x="754" y="538"/>
                </a:lnTo>
                <a:lnTo>
                  <a:pt x="745" y="545"/>
                </a:lnTo>
                <a:lnTo>
                  <a:pt x="744" y="550"/>
                </a:lnTo>
                <a:lnTo>
                  <a:pt x="744" y="554"/>
                </a:lnTo>
                <a:lnTo>
                  <a:pt x="748" y="552"/>
                </a:lnTo>
                <a:lnTo>
                  <a:pt x="746" y="557"/>
                </a:lnTo>
                <a:lnTo>
                  <a:pt x="755" y="559"/>
                </a:lnTo>
                <a:lnTo>
                  <a:pt x="750" y="562"/>
                </a:lnTo>
                <a:lnTo>
                  <a:pt x="746" y="564"/>
                </a:lnTo>
                <a:lnTo>
                  <a:pt x="749" y="568"/>
                </a:lnTo>
                <a:lnTo>
                  <a:pt x="754" y="567"/>
                </a:lnTo>
                <a:lnTo>
                  <a:pt x="759" y="568"/>
                </a:lnTo>
                <a:lnTo>
                  <a:pt x="764" y="572"/>
                </a:lnTo>
                <a:lnTo>
                  <a:pt x="772" y="573"/>
                </a:lnTo>
                <a:lnTo>
                  <a:pt x="777" y="572"/>
                </a:lnTo>
                <a:lnTo>
                  <a:pt x="782" y="568"/>
                </a:lnTo>
                <a:lnTo>
                  <a:pt x="785" y="573"/>
                </a:lnTo>
                <a:lnTo>
                  <a:pt x="781" y="575"/>
                </a:lnTo>
                <a:lnTo>
                  <a:pt x="785" y="576"/>
                </a:lnTo>
                <a:lnTo>
                  <a:pt x="790" y="581"/>
                </a:lnTo>
                <a:lnTo>
                  <a:pt x="787" y="586"/>
                </a:lnTo>
                <a:lnTo>
                  <a:pt x="783" y="588"/>
                </a:lnTo>
                <a:lnTo>
                  <a:pt x="780" y="587"/>
                </a:lnTo>
                <a:lnTo>
                  <a:pt x="780" y="582"/>
                </a:lnTo>
                <a:lnTo>
                  <a:pt x="776" y="577"/>
                </a:lnTo>
                <a:lnTo>
                  <a:pt x="772" y="582"/>
                </a:lnTo>
                <a:lnTo>
                  <a:pt x="767" y="585"/>
                </a:lnTo>
                <a:lnTo>
                  <a:pt x="762" y="588"/>
                </a:lnTo>
                <a:lnTo>
                  <a:pt x="769" y="581"/>
                </a:lnTo>
                <a:lnTo>
                  <a:pt x="767" y="577"/>
                </a:lnTo>
                <a:lnTo>
                  <a:pt x="762" y="575"/>
                </a:lnTo>
                <a:lnTo>
                  <a:pt x="758" y="573"/>
                </a:lnTo>
                <a:lnTo>
                  <a:pt x="758" y="570"/>
                </a:lnTo>
                <a:lnTo>
                  <a:pt x="753" y="572"/>
                </a:lnTo>
                <a:lnTo>
                  <a:pt x="749" y="577"/>
                </a:lnTo>
                <a:lnTo>
                  <a:pt x="745" y="582"/>
                </a:lnTo>
                <a:lnTo>
                  <a:pt x="741" y="585"/>
                </a:lnTo>
                <a:lnTo>
                  <a:pt x="738" y="589"/>
                </a:lnTo>
                <a:lnTo>
                  <a:pt x="746" y="592"/>
                </a:lnTo>
                <a:lnTo>
                  <a:pt x="745" y="597"/>
                </a:lnTo>
                <a:lnTo>
                  <a:pt x="749" y="601"/>
                </a:lnTo>
                <a:lnTo>
                  <a:pt x="754" y="603"/>
                </a:lnTo>
                <a:lnTo>
                  <a:pt x="756" y="602"/>
                </a:lnTo>
                <a:lnTo>
                  <a:pt x="756" y="606"/>
                </a:lnTo>
                <a:lnTo>
                  <a:pt x="760" y="609"/>
                </a:lnTo>
                <a:lnTo>
                  <a:pt x="761" y="612"/>
                </a:lnTo>
                <a:lnTo>
                  <a:pt x="765" y="617"/>
                </a:lnTo>
                <a:lnTo>
                  <a:pt x="770" y="620"/>
                </a:lnTo>
                <a:lnTo>
                  <a:pt x="767" y="624"/>
                </a:lnTo>
                <a:lnTo>
                  <a:pt x="769" y="629"/>
                </a:lnTo>
                <a:lnTo>
                  <a:pt x="779" y="631"/>
                </a:lnTo>
                <a:lnTo>
                  <a:pt x="788" y="631"/>
                </a:lnTo>
                <a:lnTo>
                  <a:pt x="797" y="629"/>
                </a:lnTo>
                <a:lnTo>
                  <a:pt x="802" y="627"/>
                </a:lnTo>
                <a:lnTo>
                  <a:pt x="807" y="623"/>
                </a:lnTo>
                <a:lnTo>
                  <a:pt x="808" y="623"/>
                </a:lnTo>
                <a:lnTo>
                  <a:pt x="813" y="623"/>
                </a:lnTo>
                <a:lnTo>
                  <a:pt x="814" y="620"/>
                </a:lnTo>
                <a:lnTo>
                  <a:pt x="814" y="612"/>
                </a:lnTo>
                <a:lnTo>
                  <a:pt x="809" y="609"/>
                </a:lnTo>
                <a:lnTo>
                  <a:pt x="812" y="604"/>
                </a:lnTo>
                <a:lnTo>
                  <a:pt x="817" y="601"/>
                </a:lnTo>
                <a:lnTo>
                  <a:pt x="821" y="592"/>
                </a:lnTo>
                <a:lnTo>
                  <a:pt x="824" y="587"/>
                </a:lnTo>
                <a:lnTo>
                  <a:pt x="823" y="582"/>
                </a:lnTo>
                <a:lnTo>
                  <a:pt x="827" y="586"/>
                </a:lnTo>
                <a:lnTo>
                  <a:pt x="832" y="585"/>
                </a:lnTo>
                <a:lnTo>
                  <a:pt x="828" y="588"/>
                </a:lnTo>
                <a:lnTo>
                  <a:pt x="823" y="589"/>
                </a:lnTo>
                <a:lnTo>
                  <a:pt x="822" y="594"/>
                </a:lnTo>
                <a:lnTo>
                  <a:pt x="817" y="604"/>
                </a:lnTo>
                <a:lnTo>
                  <a:pt x="817" y="608"/>
                </a:lnTo>
                <a:lnTo>
                  <a:pt x="821" y="613"/>
                </a:lnTo>
                <a:lnTo>
                  <a:pt x="821" y="618"/>
                </a:lnTo>
                <a:lnTo>
                  <a:pt x="822" y="623"/>
                </a:lnTo>
                <a:lnTo>
                  <a:pt x="824" y="625"/>
                </a:lnTo>
                <a:lnTo>
                  <a:pt x="824" y="630"/>
                </a:lnTo>
                <a:lnTo>
                  <a:pt x="833" y="649"/>
                </a:lnTo>
                <a:lnTo>
                  <a:pt x="824" y="664"/>
                </a:lnTo>
                <a:lnTo>
                  <a:pt x="825" y="667"/>
                </a:lnTo>
                <a:lnTo>
                  <a:pt x="834" y="675"/>
                </a:lnTo>
                <a:lnTo>
                  <a:pt x="830" y="678"/>
                </a:lnTo>
                <a:lnTo>
                  <a:pt x="832" y="687"/>
                </a:lnTo>
                <a:lnTo>
                  <a:pt x="830" y="692"/>
                </a:lnTo>
                <a:lnTo>
                  <a:pt x="828" y="697"/>
                </a:lnTo>
                <a:lnTo>
                  <a:pt x="823" y="698"/>
                </a:lnTo>
                <a:lnTo>
                  <a:pt x="828" y="698"/>
                </a:lnTo>
                <a:lnTo>
                  <a:pt x="833" y="702"/>
                </a:lnTo>
                <a:lnTo>
                  <a:pt x="843" y="694"/>
                </a:lnTo>
                <a:lnTo>
                  <a:pt x="845" y="690"/>
                </a:lnTo>
                <a:lnTo>
                  <a:pt x="850" y="688"/>
                </a:lnTo>
                <a:lnTo>
                  <a:pt x="855" y="686"/>
                </a:lnTo>
                <a:lnTo>
                  <a:pt x="859" y="683"/>
                </a:lnTo>
                <a:lnTo>
                  <a:pt x="869" y="676"/>
                </a:lnTo>
                <a:lnTo>
                  <a:pt x="874" y="678"/>
                </a:lnTo>
                <a:lnTo>
                  <a:pt x="876" y="683"/>
                </a:lnTo>
                <a:lnTo>
                  <a:pt x="881" y="686"/>
                </a:lnTo>
                <a:lnTo>
                  <a:pt x="882" y="690"/>
                </a:lnTo>
                <a:lnTo>
                  <a:pt x="887" y="687"/>
                </a:lnTo>
                <a:lnTo>
                  <a:pt x="892" y="682"/>
                </a:lnTo>
                <a:lnTo>
                  <a:pt x="892" y="687"/>
                </a:lnTo>
                <a:lnTo>
                  <a:pt x="897" y="691"/>
                </a:lnTo>
                <a:lnTo>
                  <a:pt x="908" y="709"/>
                </a:lnTo>
                <a:lnTo>
                  <a:pt x="909" y="710"/>
                </a:lnTo>
                <a:lnTo>
                  <a:pt x="914" y="710"/>
                </a:lnTo>
                <a:lnTo>
                  <a:pt x="918" y="706"/>
                </a:lnTo>
                <a:lnTo>
                  <a:pt x="914" y="702"/>
                </a:lnTo>
                <a:lnTo>
                  <a:pt x="913" y="694"/>
                </a:lnTo>
                <a:lnTo>
                  <a:pt x="916" y="690"/>
                </a:lnTo>
                <a:lnTo>
                  <a:pt x="914" y="680"/>
                </a:lnTo>
                <a:lnTo>
                  <a:pt x="919" y="682"/>
                </a:lnTo>
                <a:lnTo>
                  <a:pt x="924" y="673"/>
                </a:lnTo>
                <a:lnTo>
                  <a:pt x="922" y="669"/>
                </a:lnTo>
                <a:lnTo>
                  <a:pt x="926" y="675"/>
                </a:lnTo>
                <a:lnTo>
                  <a:pt x="935" y="678"/>
                </a:lnTo>
                <a:lnTo>
                  <a:pt x="938" y="683"/>
                </a:lnTo>
                <a:lnTo>
                  <a:pt x="935" y="682"/>
                </a:lnTo>
                <a:lnTo>
                  <a:pt x="933" y="678"/>
                </a:lnTo>
                <a:lnTo>
                  <a:pt x="929" y="676"/>
                </a:lnTo>
                <a:lnTo>
                  <a:pt x="924" y="680"/>
                </a:lnTo>
                <a:lnTo>
                  <a:pt x="922" y="690"/>
                </a:lnTo>
                <a:lnTo>
                  <a:pt x="928" y="692"/>
                </a:lnTo>
                <a:lnTo>
                  <a:pt x="928" y="697"/>
                </a:lnTo>
                <a:lnTo>
                  <a:pt x="930" y="698"/>
                </a:lnTo>
                <a:lnTo>
                  <a:pt x="935" y="698"/>
                </a:lnTo>
                <a:lnTo>
                  <a:pt x="944" y="692"/>
                </a:lnTo>
                <a:lnTo>
                  <a:pt x="959" y="686"/>
                </a:lnTo>
                <a:lnTo>
                  <a:pt x="964" y="682"/>
                </a:lnTo>
                <a:lnTo>
                  <a:pt x="968" y="677"/>
                </a:lnTo>
                <a:lnTo>
                  <a:pt x="969" y="672"/>
                </a:lnTo>
                <a:lnTo>
                  <a:pt x="969" y="676"/>
                </a:lnTo>
                <a:lnTo>
                  <a:pt x="965" y="681"/>
                </a:lnTo>
                <a:lnTo>
                  <a:pt x="965" y="686"/>
                </a:lnTo>
                <a:lnTo>
                  <a:pt x="968" y="691"/>
                </a:lnTo>
                <a:lnTo>
                  <a:pt x="960" y="697"/>
                </a:lnTo>
                <a:lnTo>
                  <a:pt x="956" y="702"/>
                </a:lnTo>
                <a:lnTo>
                  <a:pt x="953" y="706"/>
                </a:lnTo>
                <a:lnTo>
                  <a:pt x="950" y="710"/>
                </a:lnTo>
                <a:lnTo>
                  <a:pt x="950" y="715"/>
                </a:lnTo>
                <a:lnTo>
                  <a:pt x="954" y="720"/>
                </a:lnTo>
                <a:lnTo>
                  <a:pt x="958" y="719"/>
                </a:lnTo>
                <a:lnTo>
                  <a:pt x="964" y="723"/>
                </a:lnTo>
                <a:lnTo>
                  <a:pt x="960" y="722"/>
                </a:lnTo>
                <a:lnTo>
                  <a:pt x="954" y="723"/>
                </a:lnTo>
                <a:lnTo>
                  <a:pt x="950" y="727"/>
                </a:lnTo>
                <a:lnTo>
                  <a:pt x="949" y="741"/>
                </a:lnTo>
                <a:lnTo>
                  <a:pt x="948" y="750"/>
                </a:lnTo>
                <a:lnTo>
                  <a:pt x="951" y="755"/>
                </a:lnTo>
                <a:lnTo>
                  <a:pt x="953" y="760"/>
                </a:lnTo>
                <a:lnTo>
                  <a:pt x="958" y="756"/>
                </a:lnTo>
                <a:lnTo>
                  <a:pt x="954" y="761"/>
                </a:lnTo>
                <a:lnTo>
                  <a:pt x="949" y="761"/>
                </a:lnTo>
                <a:lnTo>
                  <a:pt x="949" y="756"/>
                </a:lnTo>
                <a:lnTo>
                  <a:pt x="944" y="759"/>
                </a:lnTo>
                <a:lnTo>
                  <a:pt x="930" y="772"/>
                </a:lnTo>
                <a:lnTo>
                  <a:pt x="927" y="776"/>
                </a:lnTo>
                <a:lnTo>
                  <a:pt x="921" y="786"/>
                </a:lnTo>
                <a:lnTo>
                  <a:pt x="921" y="790"/>
                </a:lnTo>
                <a:lnTo>
                  <a:pt x="921" y="796"/>
                </a:lnTo>
                <a:lnTo>
                  <a:pt x="917" y="799"/>
                </a:lnTo>
                <a:lnTo>
                  <a:pt x="912" y="796"/>
                </a:lnTo>
                <a:lnTo>
                  <a:pt x="907" y="801"/>
                </a:lnTo>
                <a:lnTo>
                  <a:pt x="905" y="804"/>
                </a:lnTo>
                <a:lnTo>
                  <a:pt x="895" y="808"/>
                </a:lnTo>
                <a:lnTo>
                  <a:pt x="886" y="813"/>
                </a:lnTo>
                <a:lnTo>
                  <a:pt x="881" y="819"/>
                </a:lnTo>
                <a:lnTo>
                  <a:pt x="879" y="820"/>
                </a:lnTo>
                <a:lnTo>
                  <a:pt x="870" y="829"/>
                </a:lnTo>
                <a:lnTo>
                  <a:pt x="867" y="834"/>
                </a:lnTo>
                <a:lnTo>
                  <a:pt x="865" y="844"/>
                </a:lnTo>
                <a:lnTo>
                  <a:pt x="867" y="848"/>
                </a:lnTo>
                <a:lnTo>
                  <a:pt x="872" y="850"/>
                </a:lnTo>
                <a:lnTo>
                  <a:pt x="872" y="855"/>
                </a:lnTo>
                <a:lnTo>
                  <a:pt x="867" y="854"/>
                </a:lnTo>
                <a:lnTo>
                  <a:pt x="863" y="850"/>
                </a:lnTo>
                <a:lnTo>
                  <a:pt x="858" y="853"/>
                </a:lnTo>
                <a:lnTo>
                  <a:pt x="859" y="856"/>
                </a:lnTo>
                <a:lnTo>
                  <a:pt x="854" y="854"/>
                </a:lnTo>
                <a:lnTo>
                  <a:pt x="850" y="850"/>
                </a:lnTo>
                <a:lnTo>
                  <a:pt x="851" y="845"/>
                </a:lnTo>
                <a:lnTo>
                  <a:pt x="846" y="845"/>
                </a:lnTo>
                <a:lnTo>
                  <a:pt x="842" y="844"/>
                </a:lnTo>
                <a:lnTo>
                  <a:pt x="828" y="848"/>
                </a:lnTo>
                <a:lnTo>
                  <a:pt x="813" y="859"/>
                </a:lnTo>
                <a:lnTo>
                  <a:pt x="804" y="867"/>
                </a:lnTo>
                <a:lnTo>
                  <a:pt x="804" y="872"/>
                </a:lnTo>
                <a:lnTo>
                  <a:pt x="801" y="877"/>
                </a:lnTo>
                <a:lnTo>
                  <a:pt x="791" y="881"/>
                </a:lnTo>
                <a:lnTo>
                  <a:pt x="791" y="886"/>
                </a:lnTo>
                <a:lnTo>
                  <a:pt x="786" y="883"/>
                </a:lnTo>
                <a:lnTo>
                  <a:pt x="781" y="886"/>
                </a:lnTo>
                <a:lnTo>
                  <a:pt x="777" y="891"/>
                </a:lnTo>
                <a:lnTo>
                  <a:pt x="779" y="896"/>
                </a:lnTo>
                <a:lnTo>
                  <a:pt x="777" y="901"/>
                </a:lnTo>
                <a:lnTo>
                  <a:pt x="776" y="906"/>
                </a:lnTo>
                <a:lnTo>
                  <a:pt x="781" y="902"/>
                </a:lnTo>
                <a:lnTo>
                  <a:pt x="786" y="897"/>
                </a:lnTo>
                <a:lnTo>
                  <a:pt x="781" y="893"/>
                </a:lnTo>
                <a:lnTo>
                  <a:pt x="781" y="890"/>
                </a:lnTo>
                <a:lnTo>
                  <a:pt x="786" y="890"/>
                </a:lnTo>
                <a:lnTo>
                  <a:pt x="790" y="895"/>
                </a:lnTo>
                <a:lnTo>
                  <a:pt x="791" y="899"/>
                </a:lnTo>
                <a:lnTo>
                  <a:pt x="801" y="896"/>
                </a:lnTo>
                <a:lnTo>
                  <a:pt x="798" y="892"/>
                </a:lnTo>
                <a:lnTo>
                  <a:pt x="800" y="887"/>
                </a:lnTo>
                <a:lnTo>
                  <a:pt x="797" y="882"/>
                </a:lnTo>
                <a:lnTo>
                  <a:pt x="802" y="880"/>
                </a:lnTo>
                <a:lnTo>
                  <a:pt x="803" y="890"/>
                </a:lnTo>
                <a:lnTo>
                  <a:pt x="806" y="895"/>
                </a:lnTo>
                <a:lnTo>
                  <a:pt x="811" y="896"/>
                </a:lnTo>
                <a:lnTo>
                  <a:pt x="814" y="891"/>
                </a:lnTo>
                <a:lnTo>
                  <a:pt x="819" y="888"/>
                </a:lnTo>
                <a:lnTo>
                  <a:pt x="819" y="883"/>
                </a:lnTo>
                <a:lnTo>
                  <a:pt x="823" y="881"/>
                </a:lnTo>
                <a:lnTo>
                  <a:pt x="827" y="876"/>
                </a:lnTo>
                <a:lnTo>
                  <a:pt x="829" y="867"/>
                </a:lnTo>
                <a:lnTo>
                  <a:pt x="834" y="862"/>
                </a:lnTo>
                <a:lnTo>
                  <a:pt x="839" y="864"/>
                </a:lnTo>
                <a:lnTo>
                  <a:pt x="843" y="869"/>
                </a:lnTo>
                <a:lnTo>
                  <a:pt x="837" y="867"/>
                </a:lnTo>
                <a:lnTo>
                  <a:pt x="835" y="872"/>
                </a:lnTo>
                <a:lnTo>
                  <a:pt x="837" y="877"/>
                </a:lnTo>
                <a:lnTo>
                  <a:pt x="842" y="878"/>
                </a:lnTo>
                <a:lnTo>
                  <a:pt x="846" y="876"/>
                </a:lnTo>
                <a:lnTo>
                  <a:pt x="851" y="871"/>
                </a:lnTo>
                <a:lnTo>
                  <a:pt x="855" y="872"/>
                </a:lnTo>
                <a:lnTo>
                  <a:pt x="860" y="872"/>
                </a:lnTo>
                <a:lnTo>
                  <a:pt x="858" y="867"/>
                </a:lnTo>
                <a:lnTo>
                  <a:pt x="863" y="866"/>
                </a:lnTo>
                <a:lnTo>
                  <a:pt x="865" y="871"/>
                </a:lnTo>
                <a:lnTo>
                  <a:pt x="870" y="862"/>
                </a:lnTo>
                <a:lnTo>
                  <a:pt x="875" y="862"/>
                </a:lnTo>
                <a:lnTo>
                  <a:pt x="879" y="860"/>
                </a:lnTo>
                <a:lnTo>
                  <a:pt x="881" y="855"/>
                </a:lnTo>
                <a:lnTo>
                  <a:pt x="887" y="851"/>
                </a:lnTo>
                <a:lnTo>
                  <a:pt x="892" y="853"/>
                </a:lnTo>
                <a:lnTo>
                  <a:pt x="891" y="857"/>
                </a:lnTo>
                <a:lnTo>
                  <a:pt x="891" y="862"/>
                </a:lnTo>
                <a:lnTo>
                  <a:pt x="890" y="866"/>
                </a:lnTo>
                <a:lnTo>
                  <a:pt x="895" y="862"/>
                </a:lnTo>
                <a:lnTo>
                  <a:pt x="897" y="853"/>
                </a:lnTo>
                <a:lnTo>
                  <a:pt x="907" y="848"/>
                </a:lnTo>
                <a:lnTo>
                  <a:pt x="911" y="849"/>
                </a:lnTo>
                <a:lnTo>
                  <a:pt x="914" y="844"/>
                </a:lnTo>
                <a:lnTo>
                  <a:pt x="919" y="840"/>
                </a:lnTo>
                <a:lnTo>
                  <a:pt x="922" y="836"/>
                </a:lnTo>
                <a:lnTo>
                  <a:pt x="927" y="833"/>
                </a:lnTo>
                <a:lnTo>
                  <a:pt x="924" y="839"/>
                </a:lnTo>
                <a:lnTo>
                  <a:pt x="927" y="843"/>
                </a:lnTo>
                <a:lnTo>
                  <a:pt x="929" y="843"/>
                </a:lnTo>
                <a:lnTo>
                  <a:pt x="929" y="833"/>
                </a:lnTo>
                <a:lnTo>
                  <a:pt x="934" y="832"/>
                </a:lnTo>
                <a:lnTo>
                  <a:pt x="929" y="830"/>
                </a:lnTo>
                <a:lnTo>
                  <a:pt x="933" y="825"/>
                </a:lnTo>
                <a:lnTo>
                  <a:pt x="928" y="824"/>
                </a:lnTo>
                <a:lnTo>
                  <a:pt x="923" y="825"/>
                </a:lnTo>
                <a:lnTo>
                  <a:pt x="930" y="817"/>
                </a:lnTo>
                <a:lnTo>
                  <a:pt x="935" y="817"/>
                </a:lnTo>
                <a:lnTo>
                  <a:pt x="940" y="814"/>
                </a:lnTo>
                <a:lnTo>
                  <a:pt x="945" y="817"/>
                </a:lnTo>
                <a:lnTo>
                  <a:pt x="945" y="812"/>
                </a:lnTo>
                <a:lnTo>
                  <a:pt x="942" y="809"/>
                </a:lnTo>
                <a:lnTo>
                  <a:pt x="945" y="806"/>
                </a:lnTo>
                <a:lnTo>
                  <a:pt x="950" y="808"/>
                </a:lnTo>
                <a:lnTo>
                  <a:pt x="955" y="804"/>
                </a:lnTo>
                <a:lnTo>
                  <a:pt x="958" y="801"/>
                </a:lnTo>
                <a:lnTo>
                  <a:pt x="956" y="796"/>
                </a:lnTo>
                <a:lnTo>
                  <a:pt x="961" y="797"/>
                </a:lnTo>
                <a:lnTo>
                  <a:pt x="966" y="796"/>
                </a:lnTo>
                <a:lnTo>
                  <a:pt x="965" y="794"/>
                </a:lnTo>
                <a:lnTo>
                  <a:pt x="970" y="792"/>
                </a:lnTo>
                <a:lnTo>
                  <a:pt x="971" y="787"/>
                </a:lnTo>
                <a:lnTo>
                  <a:pt x="976" y="791"/>
                </a:lnTo>
                <a:lnTo>
                  <a:pt x="989" y="777"/>
                </a:lnTo>
                <a:lnTo>
                  <a:pt x="986" y="772"/>
                </a:lnTo>
                <a:lnTo>
                  <a:pt x="989" y="769"/>
                </a:lnTo>
                <a:lnTo>
                  <a:pt x="984" y="767"/>
                </a:lnTo>
                <a:lnTo>
                  <a:pt x="992" y="759"/>
                </a:lnTo>
                <a:lnTo>
                  <a:pt x="997" y="760"/>
                </a:lnTo>
                <a:lnTo>
                  <a:pt x="996" y="756"/>
                </a:lnTo>
                <a:lnTo>
                  <a:pt x="1001" y="754"/>
                </a:lnTo>
                <a:lnTo>
                  <a:pt x="1006" y="754"/>
                </a:lnTo>
                <a:lnTo>
                  <a:pt x="1005" y="750"/>
                </a:lnTo>
                <a:lnTo>
                  <a:pt x="1008" y="745"/>
                </a:lnTo>
                <a:lnTo>
                  <a:pt x="1008" y="741"/>
                </a:lnTo>
                <a:lnTo>
                  <a:pt x="1013" y="743"/>
                </a:lnTo>
                <a:lnTo>
                  <a:pt x="1018" y="743"/>
                </a:lnTo>
                <a:lnTo>
                  <a:pt x="1018" y="738"/>
                </a:lnTo>
                <a:lnTo>
                  <a:pt x="1022" y="735"/>
                </a:lnTo>
                <a:lnTo>
                  <a:pt x="1023" y="730"/>
                </a:lnTo>
                <a:lnTo>
                  <a:pt x="1028" y="727"/>
                </a:lnTo>
                <a:lnTo>
                  <a:pt x="1033" y="724"/>
                </a:lnTo>
                <a:lnTo>
                  <a:pt x="1038" y="725"/>
                </a:lnTo>
                <a:lnTo>
                  <a:pt x="1037" y="720"/>
                </a:lnTo>
                <a:lnTo>
                  <a:pt x="1042" y="720"/>
                </a:lnTo>
                <a:lnTo>
                  <a:pt x="1047" y="718"/>
                </a:lnTo>
                <a:lnTo>
                  <a:pt x="1048" y="713"/>
                </a:lnTo>
                <a:lnTo>
                  <a:pt x="1047" y="709"/>
                </a:lnTo>
                <a:lnTo>
                  <a:pt x="1043" y="710"/>
                </a:lnTo>
                <a:lnTo>
                  <a:pt x="1047" y="707"/>
                </a:lnTo>
                <a:lnTo>
                  <a:pt x="1052" y="704"/>
                </a:lnTo>
                <a:lnTo>
                  <a:pt x="1048" y="699"/>
                </a:lnTo>
                <a:lnTo>
                  <a:pt x="1053" y="696"/>
                </a:lnTo>
                <a:lnTo>
                  <a:pt x="1055" y="692"/>
                </a:lnTo>
                <a:lnTo>
                  <a:pt x="1060" y="691"/>
                </a:lnTo>
                <a:lnTo>
                  <a:pt x="1064" y="686"/>
                </a:lnTo>
                <a:lnTo>
                  <a:pt x="1070" y="676"/>
                </a:lnTo>
                <a:lnTo>
                  <a:pt x="1066" y="672"/>
                </a:lnTo>
                <a:lnTo>
                  <a:pt x="1061" y="671"/>
                </a:lnTo>
                <a:lnTo>
                  <a:pt x="1058" y="666"/>
                </a:lnTo>
                <a:lnTo>
                  <a:pt x="1052" y="667"/>
                </a:lnTo>
                <a:lnTo>
                  <a:pt x="1048" y="667"/>
                </a:lnTo>
                <a:lnTo>
                  <a:pt x="1043" y="669"/>
                </a:lnTo>
                <a:lnTo>
                  <a:pt x="1042" y="665"/>
                </a:lnTo>
                <a:lnTo>
                  <a:pt x="1044" y="660"/>
                </a:lnTo>
                <a:lnTo>
                  <a:pt x="1044" y="655"/>
                </a:lnTo>
                <a:lnTo>
                  <a:pt x="1044" y="651"/>
                </a:lnTo>
                <a:lnTo>
                  <a:pt x="1054" y="645"/>
                </a:lnTo>
                <a:lnTo>
                  <a:pt x="1053" y="640"/>
                </a:lnTo>
                <a:lnTo>
                  <a:pt x="1054" y="635"/>
                </a:lnTo>
                <a:lnTo>
                  <a:pt x="1059" y="635"/>
                </a:lnTo>
                <a:lnTo>
                  <a:pt x="1063" y="630"/>
                </a:lnTo>
                <a:lnTo>
                  <a:pt x="1064" y="635"/>
                </a:lnTo>
                <a:lnTo>
                  <a:pt x="1068" y="633"/>
                </a:lnTo>
                <a:lnTo>
                  <a:pt x="1071" y="628"/>
                </a:lnTo>
                <a:lnTo>
                  <a:pt x="1070" y="623"/>
                </a:lnTo>
                <a:lnTo>
                  <a:pt x="1065" y="623"/>
                </a:lnTo>
                <a:lnTo>
                  <a:pt x="1070" y="620"/>
                </a:lnTo>
                <a:lnTo>
                  <a:pt x="1074" y="620"/>
                </a:lnTo>
                <a:lnTo>
                  <a:pt x="1079" y="617"/>
                </a:lnTo>
                <a:lnTo>
                  <a:pt x="1081" y="608"/>
                </a:lnTo>
                <a:lnTo>
                  <a:pt x="1077" y="603"/>
                </a:lnTo>
                <a:lnTo>
                  <a:pt x="1071" y="601"/>
                </a:lnTo>
                <a:lnTo>
                  <a:pt x="1068" y="597"/>
                </a:lnTo>
                <a:lnTo>
                  <a:pt x="1071" y="597"/>
                </a:lnTo>
                <a:lnTo>
                  <a:pt x="1076" y="599"/>
                </a:lnTo>
                <a:lnTo>
                  <a:pt x="1081" y="599"/>
                </a:lnTo>
                <a:lnTo>
                  <a:pt x="1089" y="591"/>
                </a:lnTo>
                <a:lnTo>
                  <a:pt x="1086" y="586"/>
                </a:lnTo>
                <a:lnTo>
                  <a:pt x="1087" y="581"/>
                </a:lnTo>
                <a:lnTo>
                  <a:pt x="1095" y="572"/>
                </a:lnTo>
                <a:lnTo>
                  <a:pt x="1100" y="568"/>
                </a:lnTo>
                <a:lnTo>
                  <a:pt x="1097" y="564"/>
                </a:lnTo>
                <a:lnTo>
                  <a:pt x="1101" y="559"/>
                </a:lnTo>
                <a:lnTo>
                  <a:pt x="1105" y="554"/>
                </a:lnTo>
                <a:lnTo>
                  <a:pt x="1110" y="552"/>
                </a:lnTo>
                <a:lnTo>
                  <a:pt x="1113" y="547"/>
                </a:lnTo>
                <a:lnTo>
                  <a:pt x="1116" y="543"/>
                </a:lnTo>
                <a:lnTo>
                  <a:pt x="1126" y="535"/>
                </a:lnTo>
                <a:lnTo>
                  <a:pt x="1126" y="531"/>
                </a:lnTo>
                <a:lnTo>
                  <a:pt x="1127" y="531"/>
                </a:lnTo>
                <a:lnTo>
                  <a:pt x="1128" y="536"/>
                </a:lnTo>
                <a:lnTo>
                  <a:pt x="1132" y="538"/>
                </a:lnTo>
                <a:lnTo>
                  <a:pt x="1137" y="535"/>
                </a:lnTo>
                <a:lnTo>
                  <a:pt x="1142" y="535"/>
                </a:lnTo>
                <a:lnTo>
                  <a:pt x="1144" y="526"/>
                </a:lnTo>
                <a:lnTo>
                  <a:pt x="1148" y="523"/>
                </a:lnTo>
                <a:lnTo>
                  <a:pt x="1152" y="520"/>
                </a:lnTo>
                <a:lnTo>
                  <a:pt x="1156" y="520"/>
                </a:lnTo>
                <a:lnTo>
                  <a:pt x="1152" y="524"/>
                </a:lnTo>
                <a:lnTo>
                  <a:pt x="1144" y="534"/>
                </a:lnTo>
                <a:lnTo>
                  <a:pt x="1142" y="538"/>
                </a:lnTo>
                <a:lnTo>
                  <a:pt x="1142" y="541"/>
                </a:lnTo>
                <a:lnTo>
                  <a:pt x="1153" y="547"/>
                </a:lnTo>
                <a:lnTo>
                  <a:pt x="1163" y="549"/>
                </a:lnTo>
                <a:lnTo>
                  <a:pt x="1168" y="552"/>
                </a:lnTo>
                <a:lnTo>
                  <a:pt x="1153" y="551"/>
                </a:lnTo>
                <a:lnTo>
                  <a:pt x="1149" y="550"/>
                </a:lnTo>
                <a:lnTo>
                  <a:pt x="1144" y="552"/>
                </a:lnTo>
                <a:lnTo>
                  <a:pt x="1140" y="554"/>
                </a:lnTo>
                <a:lnTo>
                  <a:pt x="1131" y="550"/>
                </a:lnTo>
                <a:lnTo>
                  <a:pt x="1126" y="554"/>
                </a:lnTo>
                <a:lnTo>
                  <a:pt x="1118" y="562"/>
                </a:lnTo>
                <a:lnTo>
                  <a:pt x="1108" y="568"/>
                </a:lnTo>
                <a:lnTo>
                  <a:pt x="1113" y="578"/>
                </a:lnTo>
                <a:lnTo>
                  <a:pt x="1113" y="588"/>
                </a:lnTo>
                <a:lnTo>
                  <a:pt x="1112" y="591"/>
                </a:lnTo>
                <a:lnTo>
                  <a:pt x="1112" y="596"/>
                </a:lnTo>
                <a:lnTo>
                  <a:pt x="1107" y="606"/>
                </a:lnTo>
                <a:lnTo>
                  <a:pt x="1105" y="609"/>
                </a:lnTo>
                <a:lnTo>
                  <a:pt x="1102" y="623"/>
                </a:lnTo>
                <a:lnTo>
                  <a:pt x="1107" y="628"/>
                </a:lnTo>
                <a:lnTo>
                  <a:pt x="1111" y="628"/>
                </a:lnTo>
                <a:lnTo>
                  <a:pt x="1116" y="627"/>
                </a:lnTo>
                <a:lnTo>
                  <a:pt x="1121" y="623"/>
                </a:lnTo>
                <a:lnTo>
                  <a:pt x="1126" y="620"/>
                </a:lnTo>
                <a:lnTo>
                  <a:pt x="1121" y="630"/>
                </a:lnTo>
                <a:lnTo>
                  <a:pt x="1116" y="634"/>
                </a:lnTo>
                <a:lnTo>
                  <a:pt x="1118" y="639"/>
                </a:lnTo>
                <a:lnTo>
                  <a:pt x="1113" y="638"/>
                </a:lnTo>
                <a:lnTo>
                  <a:pt x="1110" y="640"/>
                </a:lnTo>
                <a:lnTo>
                  <a:pt x="1105" y="644"/>
                </a:lnTo>
                <a:lnTo>
                  <a:pt x="1102" y="648"/>
                </a:lnTo>
                <a:lnTo>
                  <a:pt x="1106" y="652"/>
                </a:lnTo>
                <a:lnTo>
                  <a:pt x="1111" y="655"/>
                </a:lnTo>
                <a:lnTo>
                  <a:pt x="1114" y="655"/>
                </a:lnTo>
                <a:lnTo>
                  <a:pt x="1118" y="649"/>
                </a:lnTo>
                <a:lnTo>
                  <a:pt x="1123" y="650"/>
                </a:lnTo>
                <a:lnTo>
                  <a:pt x="1128" y="650"/>
                </a:lnTo>
                <a:lnTo>
                  <a:pt x="1124" y="645"/>
                </a:lnTo>
                <a:lnTo>
                  <a:pt x="1133" y="648"/>
                </a:lnTo>
                <a:lnTo>
                  <a:pt x="1133" y="643"/>
                </a:lnTo>
                <a:lnTo>
                  <a:pt x="1140" y="634"/>
                </a:lnTo>
                <a:lnTo>
                  <a:pt x="1139" y="629"/>
                </a:lnTo>
                <a:lnTo>
                  <a:pt x="1144" y="631"/>
                </a:lnTo>
                <a:lnTo>
                  <a:pt x="1148" y="622"/>
                </a:lnTo>
                <a:lnTo>
                  <a:pt x="1147" y="625"/>
                </a:lnTo>
                <a:lnTo>
                  <a:pt x="1149" y="631"/>
                </a:lnTo>
                <a:lnTo>
                  <a:pt x="1150" y="625"/>
                </a:lnTo>
                <a:lnTo>
                  <a:pt x="1154" y="623"/>
                </a:lnTo>
                <a:lnTo>
                  <a:pt x="1155" y="622"/>
                </a:lnTo>
                <a:lnTo>
                  <a:pt x="1153" y="614"/>
                </a:lnTo>
                <a:lnTo>
                  <a:pt x="1156" y="615"/>
                </a:lnTo>
                <a:lnTo>
                  <a:pt x="1161" y="620"/>
                </a:lnTo>
                <a:lnTo>
                  <a:pt x="1160" y="615"/>
                </a:lnTo>
                <a:lnTo>
                  <a:pt x="1160" y="610"/>
                </a:lnTo>
                <a:lnTo>
                  <a:pt x="1161" y="606"/>
                </a:lnTo>
                <a:lnTo>
                  <a:pt x="1161" y="610"/>
                </a:lnTo>
                <a:lnTo>
                  <a:pt x="1165" y="615"/>
                </a:lnTo>
                <a:lnTo>
                  <a:pt x="1164" y="610"/>
                </a:lnTo>
                <a:lnTo>
                  <a:pt x="1165" y="606"/>
                </a:lnTo>
                <a:lnTo>
                  <a:pt x="1168" y="601"/>
                </a:lnTo>
                <a:lnTo>
                  <a:pt x="1168" y="596"/>
                </a:lnTo>
                <a:lnTo>
                  <a:pt x="1173" y="604"/>
                </a:lnTo>
                <a:lnTo>
                  <a:pt x="1173" y="599"/>
                </a:lnTo>
                <a:lnTo>
                  <a:pt x="1176" y="599"/>
                </a:lnTo>
                <a:lnTo>
                  <a:pt x="1189" y="602"/>
                </a:lnTo>
                <a:lnTo>
                  <a:pt x="1191" y="597"/>
                </a:lnTo>
                <a:lnTo>
                  <a:pt x="1195" y="596"/>
                </a:lnTo>
                <a:lnTo>
                  <a:pt x="1195" y="591"/>
                </a:lnTo>
                <a:lnTo>
                  <a:pt x="1198" y="586"/>
                </a:lnTo>
                <a:lnTo>
                  <a:pt x="1197" y="582"/>
                </a:lnTo>
                <a:lnTo>
                  <a:pt x="1192" y="582"/>
                </a:lnTo>
                <a:lnTo>
                  <a:pt x="1196" y="577"/>
                </a:lnTo>
                <a:lnTo>
                  <a:pt x="1197" y="573"/>
                </a:lnTo>
                <a:lnTo>
                  <a:pt x="1202" y="571"/>
                </a:lnTo>
                <a:lnTo>
                  <a:pt x="1201" y="566"/>
                </a:lnTo>
                <a:lnTo>
                  <a:pt x="1196" y="565"/>
                </a:lnTo>
                <a:lnTo>
                  <a:pt x="1194" y="568"/>
                </a:lnTo>
                <a:lnTo>
                  <a:pt x="1189" y="567"/>
                </a:lnTo>
                <a:lnTo>
                  <a:pt x="1184" y="570"/>
                </a:lnTo>
                <a:lnTo>
                  <a:pt x="1187" y="565"/>
                </a:lnTo>
                <a:lnTo>
                  <a:pt x="1192" y="565"/>
                </a:lnTo>
                <a:lnTo>
                  <a:pt x="1194" y="560"/>
                </a:lnTo>
                <a:lnTo>
                  <a:pt x="1191" y="555"/>
                </a:lnTo>
                <a:lnTo>
                  <a:pt x="1187" y="560"/>
                </a:lnTo>
                <a:lnTo>
                  <a:pt x="1185" y="555"/>
                </a:lnTo>
                <a:lnTo>
                  <a:pt x="1181" y="557"/>
                </a:lnTo>
                <a:lnTo>
                  <a:pt x="1184" y="554"/>
                </a:lnTo>
                <a:lnTo>
                  <a:pt x="1179" y="555"/>
                </a:lnTo>
                <a:lnTo>
                  <a:pt x="1189" y="549"/>
                </a:lnTo>
                <a:lnTo>
                  <a:pt x="1190" y="543"/>
                </a:lnTo>
                <a:lnTo>
                  <a:pt x="1187" y="539"/>
                </a:lnTo>
                <a:lnTo>
                  <a:pt x="1184" y="543"/>
                </a:lnTo>
                <a:lnTo>
                  <a:pt x="1185" y="539"/>
                </a:lnTo>
                <a:lnTo>
                  <a:pt x="1190" y="535"/>
                </a:lnTo>
                <a:lnTo>
                  <a:pt x="1195" y="538"/>
                </a:lnTo>
                <a:lnTo>
                  <a:pt x="1195" y="534"/>
                </a:lnTo>
                <a:lnTo>
                  <a:pt x="1198" y="529"/>
                </a:lnTo>
                <a:lnTo>
                  <a:pt x="1200" y="524"/>
                </a:lnTo>
                <a:lnTo>
                  <a:pt x="1198" y="530"/>
                </a:lnTo>
                <a:lnTo>
                  <a:pt x="1196" y="535"/>
                </a:lnTo>
                <a:lnTo>
                  <a:pt x="1196" y="540"/>
                </a:lnTo>
                <a:lnTo>
                  <a:pt x="1197" y="545"/>
                </a:lnTo>
                <a:lnTo>
                  <a:pt x="1201" y="546"/>
                </a:lnTo>
                <a:lnTo>
                  <a:pt x="1203" y="541"/>
                </a:lnTo>
                <a:lnTo>
                  <a:pt x="1206" y="546"/>
                </a:lnTo>
                <a:lnTo>
                  <a:pt x="1205" y="538"/>
                </a:lnTo>
                <a:lnTo>
                  <a:pt x="1207" y="533"/>
                </a:lnTo>
                <a:lnTo>
                  <a:pt x="1208" y="541"/>
                </a:lnTo>
                <a:lnTo>
                  <a:pt x="1210" y="538"/>
                </a:lnTo>
                <a:lnTo>
                  <a:pt x="1215" y="541"/>
                </a:lnTo>
                <a:lnTo>
                  <a:pt x="1216" y="536"/>
                </a:lnTo>
                <a:lnTo>
                  <a:pt x="1219" y="538"/>
                </a:lnTo>
                <a:lnTo>
                  <a:pt x="1224" y="535"/>
                </a:lnTo>
                <a:lnTo>
                  <a:pt x="1231" y="526"/>
                </a:lnTo>
                <a:lnTo>
                  <a:pt x="1234" y="525"/>
                </a:lnTo>
                <a:lnTo>
                  <a:pt x="1239" y="526"/>
                </a:lnTo>
                <a:lnTo>
                  <a:pt x="1231" y="529"/>
                </a:lnTo>
                <a:lnTo>
                  <a:pt x="1229" y="534"/>
                </a:lnTo>
                <a:lnTo>
                  <a:pt x="1229" y="539"/>
                </a:lnTo>
                <a:lnTo>
                  <a:pt x="1234" y="541"/>
                </a:lnTo>
                <a:lnTo>
                  <a:pt x="1239" y="543"/>
                </a:lnTo>
                <a:lnTo>
                  <a:pt x="1242" y="538"/>
                </a:lnTo>
                <a:lnTo>
                  <a:pt x="1247" y="539"/>
                </a:lnTo>
                <a:lnTo>
                  <a:pt x="1237" y="545"/>
                </a:lnTo>
                <a:lnTo>
                  <a:pt x="1234" y="550"/>
                </a:lnTo>
                <a:lnTo>
                  <a:pt x="1239" y="549"/>
                </a:lnTo>
                <a:lnTo>
                  <a:pt x="1248" y="541"/>
                </a:lnTo>
                <a:lnTo>
                  <a:pt x="1245" y="551"/>
                </a:lnTo>
                <a:lnTo>
                  <a:pt x="1250" y="547"/>
                </a:lnTo>
                <a:lnTo>
                  <a:pt x="1255" y="550"/>
                </a:lnTo>
                <a:lnTo>
                  <a:pt x="1260" y="549"/>
                </a:lnTo>
                <a:lnTo>
                  <a:pt x="1258" y="554"/>
                </a:lnTo>
                <a:lnTo>
                  <a:pt x="1258" y="557"/>
                </a:lnTo>
                <a:lnTo>
                  <a:pt x="1263" y="557"/>
                </a:lnTo>
                <a:lnTo>
                  <a:pt x="1268" y="560"/>
                </a:lnTo>
                <a:lnTo>
                  <a:pt x="1271" y="561"/>
                </a:lnTo>
                <a:lnTo>
                  <a:pt x="1276" y="556"/>
                </a:lnTo>
                <a:lnTo>
                  <a:pt x="1278" y="551"/>
                </a:lnTo>
                <a:lnTo>
                  <a:pt x="1281" y="546"/>
                </a:lnTo>
                <a:lnTo>
                  <a:pt x="1282" y="541"/>
                </a:lnTo>
                <a:lnTo>
                  <a:pt x="1286" y="538"/>
                </a:lnTo>
                <a:lnTo>
                  <a:pt x="1284" y="543"/>
                </a:lnTo>
                <a:lnTo>
                  <a:pt x="1282" y="546"/>
                </a:lnTo>
                <a:lnTo>
                  <a:pt x="1285" y="551"/>
                </a:lnTo>
                <a:lnTo>
                  <a:pt x="1282" y="556"/>
                </a:lnTo>
                <a:lnTo>
                  <a:pt x="1286" y="561"/>
                </a:lnTo>
                <a:lnTo>
                  <a:pt x="1290" y="564"/>
                </a:lnTo>
                <a:lnTo>
                  <a:pt x="1301" y="562"/>
                </a:lnTo>
                <a:lnTo>
                  <a:pt x="1305" y="566"/>
                </a:lnTo>
                <a:lnTo>
                  <a:pt x="1308" y="571"/>
                </a:lnTo>
                <a:lnTo>
                  <a:pt x="1313" y="571"/>
                </a:lnTo>
                <a:lnTo>
                  <a:pt x="1316" y="570"/>
                </a:lnTo>
                <a:lnTo>
                  <a:pt x="1321" y="567"/>
                </a:lnTo>
                <a:lnTo>
                  <a:pt x="1336" y="561"/>
                </a:lnTo>
                <a:lnTo>
                  <a:pt x="1344" y="557"/>
                </a:lnTo>
                <a:lnTo>
                  <a:pt x="1368" y="556"/>
                </a:lnTo>
                <a:lnTo>
                  <a:pt x="1373" y="557"/>
                </a:lnTo>
                <a:lnTo>
                  <a:pt x="1379" y="552"/>
                </a:lnTo>
                <a:lnTo>
                  <a:pt x="1379" y="547"/>
                </a:lnTo>
                <a:lnTo>
                  <a:pt x="1384" y="552"/>
                </a:lnTo>
                <a:lnTo>
                  <a:pt x="1384" y="556"/>
                </a:lnTo>
                <a:lnTo>
                  <a:pt x="1381" y="560"/>
                </a:lnTo>
                <a:lnTo>
                  <a:pt x="1396" y="562"/>
                </a:lnTo>
                <a:lnTo>
                  <a:pt x="1411" y="561"/>
                </a:lnTo>
                <a:lnTo>
                  <a:pt x="1415" y="559"/>
                </a:lnTo>
                <a:lnTo>
                  <a:pt x="1423" y="549"/>
                </a:lnTo>
                <a:lnTo>
                  <a:pt x="1427" y="539"/>
                </a:lnTo>
                <a:lnTo>
                  <a:pt x="1431" y="538"/>
                </a:lnTo>
                <a:lnTo>
                  <a:pt x="1438" y="543"/>
                </a:lnTo>
                <a:lnTo>
                  <a:pt x="1442" y="543"/>
                </a:lnTo>
                <a:lnTo>
                  <a:pt x="1447" y="544"/>
                </a:lnTo>
                <a:lnTo>
                  <a:pt x="1442" y="543"/>
                </a:lnTo>
                <a:lnTo>
                  <a:pt x="1437" y="545"/>
                </a:lnTo>
                <a:lnTo>
                  <a:pt x="1438" y="550"/>
                </a:lnTo>
                <a:lnTo>
                  <a:pt x="1441" y="555"/>
                </a:lnTo>
                <a:lnTo>
                  <a:pt x="1438" y="550"/>
                </a:lnTo>
                <a:lnTo>
                  <a:pt x="1436" y="545"/>
                </a:lnTo>
                <a:lnTo>
                  <a:pt x="1433" y="541"/>
                </a:lnTo>
                <a:lnTo>
                  <a:pt x="1428" y="543"/>
                </a:lnTo>
                <a:lnTo>
                  <a:pt x="1429" y="547"/>
                </a:lnTo>
                <a:lnTo>
                  <a:pt x="1433" y="552"/>
                </a:lnTo>
                <a:lnTo>
                  <a:pt x="1433" y="557"/>
                </a:lnTo>
                <a:lnTo>
                  <a:pt x="1432" y="562"/>
                </a:lnTo>
                <a:lnTo>
                  <a:pt x="1427" y="565"/>
                </a:lnTo>
                <a:lnTo>
                  <a:pt x="1437" y="567"/>
                </a:lnTo>
                <a:lnTo>
                  <a:pt x="1442" y="570"/>
                </a:lnTo>
                <a:lnTo>
                  <a:pt x="1447" y="570"/>
                </a:lnTo>
                <a:lnTo>
                  <a:pt x="1452" y="572"/>
                </a:lnTo>
                <a:lnTo>
                  <a:pt x="1455" y="572"/>
                </a:lnTo>
                <a:lnTo>
                  <a:pt x="1465" y="575"/>
                </a:lnTo>
                <a:lnTo>
                  <a:pt x="1470" y="572"/>
                </a:lnTo>
                <a:lnTo>
                  <a:pt x="1470" y="576"/>
                </a:lnTo>
                <a:lnTo>
                  <a:pt x="1475" y="576"/>
                </a:lnTo>
                <a:lnTo>
                  <a:pt x="1480" y="577"/>
                </a:lnTo>
                <a:lnTo>
                  <a:pt x="1489" y="583"/>
                </a:lnTo>
                <a:lnTo>
                  <a:pt x="1492" y="588"/>
                </a:lnTo>
                <a:lnTo>
                  <a:pt x="1502" y="592"/>
                </a:lnTo>
                <a:lnTo>
                  <a:pt x="1506" y="589"/>
                </a:lnTo>
                <a:lnTo>
                  <a:pt x="1502" y="594"/>
                </a:lnTo>
                <a:lnTo>
                  <a:pt x="1517" y="599"/>
                </a:lnTo>
                <a:lnTo>
                  <a:pt x="1526" y="599"/>
                </a:lnTo>
                <a:lnTo>
                  <a:pt x="1531" y="602"/>
                </a:lnTo>
                <a:lnTo>
                  <a:pt x="1536" y="606"/>
                </a:lnTo>
                <a:lnTo>
                  <a:pt x="1537" y="602"/>
                </a:lnTo>
                <a:lnTo>
                  <a:pt x="1537" y="597"/>
                </a:lnTo>
                <a:lnTo>
                  <a:pt x="1536" y="592"/>
                </a:lnTo>
                <a:lnTo>
                  <a:pt x="1546" y="596"/>
                </a:lnTo>
                <a:lnTo>
                  <a:pt x="1549" y="591"/>
                </a:lnTo>
                <a:lnTo>
                  <a:pt x="1547" y="586"/>
                </a:lnTo>
                <a:lnTo>
                  <a:pt x="1543" y="582"/>
                </a:lnTo>
                <a:lnTo>
                  <a:pt x="1538" y="578"/>
                </a:lnTo>
                <a:lnTo>
                  <a:pt x="1533" y="582"/>
                </a:lnTo>
                <a:lnTo>
                  <a:pt x="1534" y="577"/>
                </a:lnTo>
                <a:lnTo>
                  <a:pt x="1530" y="577"/>
                </a:lnTo>
                <a:lnTo>
                  <a:pt x="1527" y="572"/>
                </a:lnTo>
                <a:lnTo>
                  <a:pt x="1517" y="573"/>
                </a:lnTo>
                <a:lnTo>
                  <a:pt x="1512" y="576"/>
                </a:lnTo>
                <a:lnTo>
                  <a:pt x="1516" y="571"/>
                </a:lnTo>
                <a:lnTo>
                  <a:pt x="1512" y="566"/>
                </a:lnTo>
                <a:lnTo>
                  <a:pt x="1517" y="568"/>
                </a:lnTo>
                <a:lnTo>
                  <a:pt x="1521" y="566"/>
                </a:lnTo>
                <a:lnTo>
                  <a:pt x="1526" y="567"/>
                </a:lnTo>
                <a:lnTo>
                  <a:pt x="1530" y="572"/>
                </a:lnTo>
                <a:lnTo>
                  <a:pt x="1534" y="572"/>
                </a:lnTo>
                <a:lnTo>
                  <a:pt x="1538" y="571"/>
                </a:lnTo>
                <a:lnTo>
                  <a:pt x="1538" y="566"/>
                </a:lnTo>
                <a:lnTo>
                  <a:pt x="1536" y="561"/>
                </a:lnTo>
                <a:lnTo>
                  <a:pt x="1546" y="562"/>
                </a:lnTo>
                <a:lnTo>
                  <a:pt x="1541" y="566"/>
                </a:lnTo>
                <a:lnTo>
                  <a:pt x="1543" y="572"/>
                </a:lnTo>
                <a:lnTo>
                  <a:pt x="1552" y="581"/>
                </a:lnTo>
                <a:lnTo>
                  <a:pt x="1549" y="586"/>
                </a:lnTo>
                <a:lnTo>
                  <a:pt x="1554" y="588"/>
                </a:lnTo>
                <a:lnTo>
                  <a:pt x="1559" y="585"/>
                </a:lnTo>
                <a:lnTo>
                  <a:pt x="1564" y="582"/>
                </a:lnTo>
                <a:lnTo>
                  <a:pt x="1568" y="587"/>
                </a:lnTo>
                <a:lnTo>
                  <a:pt x="1573" y="589"/>
                </a:lnTo>
                <a:lnTo>
                  <a:pt x="1576" y="588"/>
                </a:lnTo>
                <a:lnTo>
                  <a:pt x="1576" y="583"/>
                </a:lnTo>
                <a:lnTo>
                  <a:pt x="1569" y="575"/>
                </a:lnTo>
                <a:lnTo>
                  <a:pt x="1568" y="570"/>
                </a:lnTo>
                <a:lnTo>
                  <a:pt x="1569" y="570"/>
                </a:lnTo>
                <a:lnTo>
                  <a:pt x="1564" y="566"/>
                </a:lnTo>
                <a:lnTo>
                  <a:pt x="1554" y="552"/>
                </a:lnTo>
                <a:lnTo>
                  <a:pt x="1552" y="546"/>
                </a:lnTo>
                <a:lnTo>
                  <a:pt x="1549" y="543"/>
                </a:lnTo>
                <a:lnTo>
                  <a:pt x="1554" y="545"/>
                </a:lnTo>
                <a:lnTo>
                  <a:pt x="1549" y="541"/>
                </a:lnTo>
                <a:lnTo>
                  <a:pt x="1544" y="538"/>
                </a:lnTo>
                <a:lnTo>
                  <a:pt x="1546" y="538"/>
                </a:lnTo>
                <a:lnTo>
                  <a:pt x="1546" y="528"/>
                </a:lnTo>
                <a:lnTo>
                  <a:pt x="1548" y="536"/>
                </a:lnTo>
                <a:lnTo>
                  <a:pt x="1553" y="541"/>
                </a:lnTo>
                <a:lnTo>
                  <a:pt x="1560" y="550"/>
                </a:lnTo>
                <a:lnTo>
                  <a:pt x="1563" y="555"/>
                </a:lnTo>
                <a:lnTo>
                  <a:pt x="1567" y="560"/>
                </a:lnTo>
                <a:lnTo>
                  <a:pt x="1572" y="560"/>
                </a:lnTo>
                <a:lnTo>
                  <a:pt x="1572" y="565"/>
                </a:lnTo>
                <a:lnTo>
                  <a:pt x="1580" y="572"/>
                </a:lnTo>
                <a:lnTo>
                  <a:pt x="1584" y="577"/>
                </a:lnTo>
                <a:lnTo>
                  <a:pt x="1589" y="577"/>
                </a:lnTo>
                <a:lnTo>
                  <a:pt x="1590" y="577"/>
                </a:lnTo>
                <a:lnTo>
                  <a:pt x="1588" y="578"/>
                </a:lnTo>
                <a:lnTo>
                  <a:pt x="1590" y="583"/>
                </a:lnTo>
                <a:lnTo>
                  <a:pt x="1600" y="581"/>
                </a:lnTo>
                <a:lnTo>
                  <a:pt x="1592" y="577"/>
                </a:lnTo>
                <a:lnTo>
                  <a:pt x="1597" y="578"/>
                </a:lnTo>
                <a:lnTo>
                  <a:pt x="1602" y="576"/>
                </a:lnTo>
                <a:lnTo>
                  <a:pt x="1601" y="562"/>
                </a:lnTo>
                <a:lnTo>
                  <a:pt x="1606" y="560"/>
                </a:lnTo>
                <a:lnTo>
                  <a:pt x="1602" y="562"/>
                </a:lnTo>
                <a:lnTo>
                  <a:pt x="1602" y="567"/>
                </a:lnTo>
                <a:lnTo>
                  <a:pt x="1605" y="572"/>
                </a:lnTo>
                <a:lnTo>
                  <a:pt x="1605" y="577"/>
                </a:lnTo>
                <a:lnTo>
                  <a:pt x="1606" y="582"/>
                </a:lnTo>
                <a:lnTo>
                  <a:pt x="1610" y="586"/>
                </a:lnTo>
                <a:lnTo>
                  <a:pt x="1615" y="587"/>
                </a:lnTo>
                <a:lnTo>
                  <a:pt x="1615" y="582"/>
                </a:lnTo>
                <a:lnTo>
                  <a:pt x="1616" y="577"/>
                </a:lnTo>
                <a:lnTo>
                  <a:pt x="1616" y="587"/>
                </a:lnTo>
                <a:lnTo>
                  <a:pt x="1620" y="592"/>
                </a:lnTo>
                <a:lnTo>
                  <a:pt x="1623" y="592"/>
                </a:lnTo>
                <a:lnTo>
                  <a:pt x="1625" y="587"/>
                </a:lnTo>
                <a:lnTo>
                  <a:pt x="1634" y="586"/>
                </a:lnTo>
                <a:lnTo>
                  <a:pt x="1625" y="588"/>
                </a:lnTo>
                <a:lnTo>
                  <a:pt x="1627" y="593"/>
                </a:lnTo>
                <a:lnTo>
                  <a:pt x="1631" y="596"/>
                </a:lnTo>
                <a:lnTo>
                  <a:pt x="1636" y="598"/>
                </a:lnTo>
                <a:lnTo>
                  <a:pt x="1641" y="598"/>
                </a:lnTo>
                <a:lnTo>
                  <a:pt x="1646" y="602"/>
                </a:lnTo>
                <a:lnTo>
                  <a:pt x="1636" y="599"/>
                </a:lnTo>
                <a:lnTo>
                  <a:pt x="1627" y="599"/>
                </a:lnTo>
                <a:lnTo>
                  <a:pt x="1630" y="604"/>
                </a:lnTo>
                <a:lnTo>
                  <a:pt x="1634" y="606"/>
                </a:lnTo>
                <a:lnTo>
                  <a:pt x="1636" y="610"/>
                </a:lnTo>
                <a:lnTo>
                  <a:pt x="1641" y="610"/>
                </a:lnTo>
                <a:lnTo>
                  <a:pt x="1639" y="615"/>
                </a:lnTo>
                <a:lnTo>
                  <a:pt x="1649" y="613"/>
                </a:lnTo>
                <a:lnTo>
                  <a:pt x="1646" y="617"/>
                </a:lnTo>
                <a:lnTo>
                  <a:pt x="1639" y="620"/>
                </a:lnTo>
                <a:lnTo>
                  <a:pt x="1641" y="625"/>
                </a:lnTo>
                <a:lnTo>
                  <a:pt x="1646" y="625"/>
                </a:lnTo>
                <a:lnTo>
                  <a:pt x="1649" y="622"/>
                </a:lnTo>
                <a:lnTo>
                  <a:pt x="1654" y="624"/>
                </a:lnTo>
                <a:lnTo>
                  <a:pt x="1659" y="625"/>
                </a:lnTo>
                <a:lnTo>
                  <a:pt x="1663" y="620"/>
                </a:lnTo>
                <a:lnTo>
                  <a:pt x="1665" y="625"/>
                </a:lnTo>
                <a:lnTo>
                  <a:pt x="1665" y="630"/>
                </a:lnTo>
                <a:lnTo>
                  <a:pt x="1670" y="633"/>
                </a:lnTo>
                <a:lnTo>
                  <a:pt x="1675" y="634"/>
                </a:lnTo>
                <a:lnTo>
                  <a:pt x="1680" y="631"/>
                </a:lnTo>
                <a:lnTo>
                  <a:pt x="1678" y="636"/>
                </a:lnTo>
                <a:lnTo>
                  <a:pt x="1681" y="641"/>
                </a:lnTo>
                <a:lnTo>
                  <a:pt x="1686" y="638"/>
                </a:lnTo>
                <a:lnTo>
                  <a:pt x="1688" y="644"/>
                </a:lnTo>
                <a:lnTo>
                  <a:pt x="1693" y="645"/>
                </a:lnTo>
                <a:lnTo>
                  <a:pt x="1697" y="649"/>
                </a:lnTo>
                <a:lnTo>
                  <a:pt x="1702" y="649"/>
                </a:lnTo>
                <a:lnTo>
                  <a:pt x="1706" y="652"/>
                </a:lnTo>
                <a:lnTo>
                  <a:pt x="1712" y="651"/>
                </a:lnTo>
                <a:lnTo>
                  <a:pt x="1715" y="651"/>
                </a:lnTo>
                <a:lnTo>
                  <a:pt x="1710" y="654"/>
                </a:lnTo>
                <a:lnTo>
                  <a:pt x="1706" y="659"/>
                </a:lnTo>
                <a:lnTo>
                  <a:pt x="1709" y="662"/>
                </a:lnTo>
                <a:lnTo>
                  <a:pt x="1710" y="672"/>
                </a:lnTo>
                <a:lnTo>
                  <a:pt x="1710" y="676"/>
                </a:lnTo>
                <a:lnTo>
                  <a:pt x="1707" y="682"/>
                </a:lnTo>
                <a:lnTo>
                  <a:pt x="1711" y="686"/>
                </a:lnTo>
                <a:lnTo>
                  <a:pt x="1716" y="690"/>
                </a:lnTo>
                <a:lnTo>
                  <a:pt x="1721" y="687"/>
                </a:lnTo>
                <a:lnTo>
                  <a:pt x="1716" y="682"/>
                </a:lnTo>
                <a:lnTo>
                  <a:pt x="1721" y="683"/>
                </a:lnTo>
                <a:lnTo>
                  <a:pt x="1720" y="675"/>
                </a:lnTo>
                <a:lnTo>
                  <a:pt x="1716" y="670"/>
                </a:lnTo>
                <a:lnTo>
                  <a:pt x="1723" y="660"/>
                </a:lnTo>
                <a:lnTo>
                  <a:pt x="1728" y="659"/>
                </a:lnTo>
                <a:lnTo>
                  <a:pt x="1733" y="649"/>
                </a:lnTo>
                <a:lnTo>
                  <a:pt x="1732" y="654"/>
                </a:lnTo>
                <a:lnTo>
                  <a:pt x="1735" y="659"/>
                </a:lnTo>
                <a:lnTo>
                  <a:pt x="1744" y="664"/>
                </a:lnTo>
                <a:lnTo>
                  <a:pt x="1748" y="669"/>
                </a:lnTo>
                <a:lnTo>
                  <a:pt x="1752" y="678"/>
                </a:lnTo>
                <a:lnTo>
                  <a:pt x="1756" y="683"/>
                </a:lnTo>
                <a:lnTo>
                  <a:pt x="1759" y="685"/>
                </a:lnTo>
                <a:lnTo>
                  <a:pt x="1756" y="687"/>
                </a:lnTo>
                <a:lnTo>
                  <a:pt x="1753" y="692"/>
                </a:lnTo>
                <a:lnTo>
                  <a:pt x="1754" y="696"/>
                </a:lnTo>
                <a:lnTo>
                  <a:pt x="1759" y="697"/>
                </a:lnTo>
                <a:lnTo>
                  <a:pt x="1764" y="694"/>
                </a:lnTo>
                <a:lnTo>
                  <a:pt x="1764" y="690"/>
                </a:lnTo>
                <a:lnTo>
                  <a:pt x="1768" y="680"/>
                </a:lnTo>
                <a:lnTo>
                  <a:pt x="1765" y="690"/>
                </a:lnTo>
                <a:lnTo>
                  <a:pt x="1765" y="694"/>
                </a:lnTo>
                <a:lnTo>
                  <a:pt x="1760" y="696"/>
                </a:lnTo>
                <a:lnTo>
                  <a:pt x="1759" y="701"/>
                </a:lnTo>
                <a:lnTo>
                  <a:pt x="1765" y="710"/>
                </a:lnTo>
                <a:lnTo>
                  <a:pt x="1770" y="709"/>
                </a:lnTo>
                <a:lnTo>
                  <a:pt x="1768" y="701"/>
                </a:lnTo>
                <a:lnTo>
                  <a:pt x="1774" y="709"/>
                </a:lnTo>
                <a:lnTo>
                  <a:pt x="1774" y="708"/>
                </a:lnTo>
                <a:lnTo>
                  <a:pt x="1778" y="703"/>
                </a:lnTo>
                <a:lnTo>
                  <a:pt x="1779" y="698"/>
                </a:lnTo>
                <a:lnTo>
                  <a:pt x="1781" y="692"/>
                </a:lnTo>
                <a:lnTo>
                  <a:pt x="1780" y="683"/>
                </a:lnTo>
                <a:close/>
                <a:moveTo>
                  <a:pt x="23" y="839"/>
                </a:moveTo>
                <a:lnTo>
                  <a:pt x="20" y="834"/>
                </a:lnTo>
                <a:lnTo>
                  <a:pt x="19" y="829"/>
                </a:lnTo>
                <a:lnTo>
                  <a:pt x="15" y="828"/>
                </a:lnTo>
                <a:lnTo>
                  <a:pt x="10" y="824"/>
                </a:lnTo>
                <a:lnTo>
                  <a:pt x="5" y="823"/>
                </a:lnTo>
                <a:lnTo>
                  <a:pt x="0" y="825"/>
                </a:lnTo>
                <a:lnTo>
                  <a:pt x="5" y="830"/>
                </a:lnTo>
                <a:lnTo>
                  <a:pt x="5" y="835"/>
                </a:lnTo>
                <a:lnTo>
                  <a:pt x="9" y="840"/>
                </a:lnTo>
                <a:lnTo>
                  <a:pt x="14" y="838"/>
                </a:lnTo>
                <a:lnTo>
                  <a:pt x="19" y="839"/>
                </a:lnTo>
                <a:lnTo>
                  <a:pt x="23" y="839"/>
                </a:lnTo>
                <a:close/>
                <a:moveTo>
                  <a:pt x="19" y="865"/>
                </a:moveTo>
                <a:lnTo>
                  <a:pt x="23" y="869"/>
                </a:lnTo>
                <a:lnTo>
                  <a:pt x="26" y="866"/>
                </a:lnTo>
                <a:lnTo>
                  <a:pt x="28" y="861"/>
                </a:lnTo>
                <a:lnTo>
                  <a:pt x="23" y="862"/>
                </a:lnTo>
                <a:lnTo>
                  <a:pt x="19" y="865"/>
                </a:lnTo>
                <a:close/>
                <a:moveTo>
                  <a:pt x="125" y="935"/>
                </a:moveTo>
                <a:lnTo>
                  <a:pt x="128" y="940"/>
                </a:lnTo>
                <a:lnTo>
                  <a:pt x="129" y="938"/>
                </a:lnTo>
                <a:lnTo>
                  <a:pt x="139" y="934"/>
                </a:lnTo>
                <a:lnTo>
                  <a:pt x="140" y="929"/>
                </a:lnTo>
                <a:lnTo>
                  <a:pt x="135" y="933"/>
                </a:lnTo>
                <a:lnTo>
                  <a:pt x="125" y="935"/>
                </a:lnTo>
                <a:close/>
                <a:moveTo>
                  <a:pt x="168" y="950"/>
                </a:moveTo>
                <a:lnTo>
                  <a:pt x="167" y="945"/>
                </a:lnTo>
                <a:lnTo>
                  <a:pt x="167" y="950"/>
                </a:lnTo>
                <a:lnTo>
                  <a:pt x="168" y="950"/>
                </a:lnTo>
                <a:close/>
                <a:moveTo>
                  <a:pt x="178" y="976"/>
                </a:moveTo>
                <a:lnTo>
                  <a:pt x="177" y="971"/>
                </a:lnTo>
                <a:lnTo>
                  <a:pt x="172" y="966"/>
                </a:lnTo>
                <a:lnTo>
                  <a:pt x="167" y="964"/>
                </a:lnTo>
                <a:lnTo>
                  <a:pt x="170" y="969"/>
                </a:lnTo>
                <a:lnTo>
                  <a:pt x="173" y="971"/>
                </a:lnTo>
                <a:lnTo>
                  <a:pt x="182" y="986"/>
                </a:lnTo>
                <a:lnTo>
                  <a:pt x="187" y="985"/>
                </a:lnTo>
                <a:lnTo>
                  <a:pt x="182" y="981"/>
                </a:lnTo>
                <a:lnTo>
                  <a:pt x="178" y="976"/>
                </a:lnTo>
                <a:close/>
                <a:moveTo>
                  <a:pt x="199" y="958"/>
                </a:moveTo>
                <a:lnTo>
                  <a:pt x="203" y="964"/>
                </a:lnTo>
                <a:lnTo>
                  <a:pt x="208" y="959"/>
                </a:lnTo>
                <a:lnTo>
                  <a:pt x="204" y="955"/>
                </a:lnTo>
                <a:lnTo>
                  <a:pt x="199" y="958"/>
                </a:lnTo>
                <a:close/>
                <a:moveTo>
                  <a:pt x="251" y="985"/>
                </a:moveTo>
                <a:lnTo>
                  <a:pt x="252" y="985"/>
                </a:lnTo>
                <a:lnTo>
                  <a:pt x="252" y="980"/>
                </a:lnTo>
                <a:lnTo>
                  <a:pt x="251" y="985"/>
                </a:lnTo>
                <a:close/>
                <a:moveTo>
                  <a:pt x="280" y="983"/>
                </a:moveTo>
                <a:lnTo>
                  <a:pt x="275" y="982"/>
                </a:lnTo>
                <a:lnTo>
                  <a:pt x="275" y="987"/>
                </a:lnTo>
                <a:lnTo>
                  <a:pt x="280" y="992"/>
                </a:lnTo>
                <a:lnTo>
                  <a:pt x="276" y="996"/>
                </a:lnTo>
                <a:lnTo>
                  <a:pt x="278" y="1001"/>
                </a:lnTo>
                <a:lnTo>
                  <a:pt x="278" y="998"/>
                </a:lnTo>
                <a:lnTo>
                  <a:pt x="288" y="990"/>
                </a:lnTo>
                <a:lnTo>
                  <a:pt x="283" y="987"/>
                </a:lnTo>
                <a:lnTo>
                  <a:pt x="280" y="983"/>
                </a:lnTo>
                <a:close/>
                <a:moveTo>
                  <a:pt x="305" y="992"/>
                </a:moveTo>
                <a:lnTo>
                  <a:pt x="302" y="996"/>
                </a:lnTo>
                <a:lnTo>
                  <a:pt x="293" y="998"/>
                </a:lnTo>
                <a:lnTo>
                  <a:pt x="291" y="998"/>
                </a:lnTo>
                <a:lnTo>
                  <a:pt x="296" y="998"/>
                </a:lnTo>
                <a:lnTo>
                  <a:pt x="301" y="1002"/>
                </a:lnTo>
                <a:lnTo>
                  <a:pt x="305" y="1001"/>
                </a:lnTo>
                <a:lnTo>
                  <a:pt x="307" y="996"/>
                </a:lnTo>
                <a:lnTo>
                  <a:pt x="310" y="992"/>
                </a:lnTo>
                <a:lnTo>
                  <a:pt x="305" y="992"/>
                </a:lnTo>
                <a:close/>
                <a:moveTo>
                  <a:pt x="325" y="997"/>
                </a:moveTo>
                <a:lnTo>
                  <a:pt x="325" y="992"/>
                </a:lnTo>
                <a:lnTo>
                  <a:pt x="322" y="997"/>
                </a:lnTo>
                <a:lnTo>
                  <a:pt x="320" y="1001"/>
                </a:lnTo>
                <a:lnTo>
                  <a:pt x="315" y="1002"/>
                </a:lnTo>
                <a:lnTo>
                  <a:pt x="310" y="1006"/>
                </a:lnTo>
                <a:lnTo>
                  <a:pt x="310" y="1009"/>
                </a:lnTo>
                <a:lnTo>
                  <a:pt x="315" y="1004"/>
                </a:lnTo>
                <a:lnTo>
                  <a:pt x="315" y="1009"/>
                </a:lnTo>
                <a:lnTo>
                  <a:pt x="320" y="1007"/>
                </a:lnTo>
                <a:lnTo>
                  <a:pt x="330" y="1006"/>
                </a:lnTo>
                <a:lnTo>
                  <a:pt x="329" y="1001"/>
                </a:lnTo>
                <a:lnTo>
                  <a:pt x="325" y="997"/>
                </a:lnTo>
                <a:close/>
                <a:moveTo>
                  <a:pt x="331" y="1008"/>
                </a:moveTo>
                <a:lnTo>
                  <a:pt x="335" y="1006"/>
                </a:lnTo>
                <a:lnTo>
                  <a:pt x="335" y="1001"/>
                </a:lnTo>
                <a:lnTo>
                  <a:pt x="330" y="1003"/>
                </a:lnTo>
                <a:lnTo>
                  <a:pt x="331" y="1008"/>
                </a:lnTo>
                <a:close/>
                <a:moveTo>
                  <a:pt x="339" y="1007"/>
                </a:moveTo>
                <a:lnTo>
                  <a:pt x="343" y="1003"/>
                </a:lnTo>
                <a:lnTo>
                  <a:pt x="338" y="1002"/>
                </a:lnTo>
                <a:lnTo>
                  <a:pt x="339" y="1007"/>
                </a:lnTo>
                <a:close/>
                <a:moveTo>
                  <a:pt x="341" y="992"/>
                </a:moveTo>
                <a:lnTo>
                  <a:pt x="344" y="997"/>
                </a:lnTo>
                <a:lnTo>
                  <a:pt x="347" y="995"/>
                </a:lnTo>
                <a:lnTo>
                  <a:pt x="346" y="990"/>
                </a:lnTo>
                <a:lnTo>
                  <a:pt x="341" y="992"/>
                </a:lnTo>
                <a:close/>
                <a:moveTo>
                  <a:pt x="414" y="991"/>
                </a:moveTo>
                <a:lnTo>
                  <a:pt x="409" y="988"/>
                </a:lnTo>
                <a:lnTo>
                  <a:pt x="406" y="992"/>
                </a:lnTo>
                <a:lnTo>
                  <a:pt x="406" y="997"/>
                </a:lnTo>
                <a:lnTo>
                  <a:pt x="401" y="1000"/>
                </a:lnTo>
                <a:lnTo>
                  <a:pt x="396" y="1000"/>
                </a:lnTo>
                <a:lnTo>
                  <a:pt x="383" y="1001"/>
                </a:lnTo>
                <a:lnTo>
                  <a:pt x="373" y="1002"/>
                </a:lnTo>
                <a:lnTo>
                  <a:pt x="377" y="1003"/>
                </a:lnTo>
                <a:lnTo>
                  <a:pt x="383" y="1003"/>
                </a:lnTo>
                <a:lnTo>
                  <a:pt x="392" y="1006"/>
                </a:lnTo>
                <a:lnTo>
                  <a:pt x="397" y="1003"/>
                </a:lnTo>
                <a:lnTo>
                  <a:pt x="401" y="1003"/>
                </a:lnTo>
                <a:lnTo>
                  <a:pt x="406" y="1004"/>
                </a:lnTo>
                <a:lnTo>
                  <a:pt x="410" y="1003"/>
                </a:lnTo>
                <a:lnTo>
                  <a:pt x="410" y="998"/>
                </a:lnTo>
                <a:lnTo>
                  <a:pt x="415" y="996"/>
                </a:lnTo>
                <a:lnTo>
                  <a:pt x="414" y="991"/>
                </a:lnTo>
                <a:close/>
                <a:moveTo>
                  <a:pt x="433" y="1009"/>
                </a:moveTo>
                <a:lnTo>
                  <a:pt x="429" y="1007"/>
                </a:lnTo>
                <a:lnTo>
                  <a:pt x="424" y="1007"/>
                </a:lnTo>
                <a:lnTo>
                  <a:pt x="419" y="1007"/>
                </a:lnTo>
                <a:lnTo>
                  <a:pt x="415" y="1007"/>
                </a:lnTo>
                <a:lnTo>
                  <a:pt x="419" y="1009"/>
                </a:lnTo>
                <a:lnTo>
                  <a:pt x="424" y="1011"/>
                </a:lnTo>
                <a:lnTo>
                  <a:pt x="429" y="1013"/>
                </a:lnTo>
                <a:lnTo>
                  <a:pt x="433" y="1013"/>
                </a:lnTo>
                <a:lnTo>
                  <a:pt x="439" y="1012"/>
                </a:lnTo>
                <a:lnTo>
                  <a:pt x="443" y="1013"/>
                </a:lnTo>
                <a:lnTo>
                  <a:pt x="448" y="1013"/>
                </a:lnTo>
                <a:lnTo>
                  <a:pt x="438" y="1011"/>
                </a:lnTo>
                <a:lnTo>
                  <a:pt x="433" y="1009"/>
                </a:lnTo>
                <a:close/>
                <a:moveTo>
                  <a:pt x="462" y="1003"/>
                </a:moveTo>
                <a:lnTo>
                  <a:pt x="464" y="1008"/>
                </a:lnTo>
                <a:lnTo>
                  <a:pt x="467" y="1007"/>
                </a:lnTo>
                <a:lnTo>
                  <a:pt x="472" y="1003"/>
                </a:lnTo>
                <a:lnTo>
                  <a:pt x="467" y="1001"/>
                </a:lnTo>
                <a:lnTo>
                  <a:pt x="462" y="1003"/>
                </a:lnTo>
                <a:close/>
                <a:moveTo>
                  <a:pt x="523" y="997"/>
                </a:moveTo>
                <a:lnTo>
                  <a:pt x="523" y="1003"/>
                </a:lnTo>
                <a:lnTo>
                  <a:pt x="525" y="1001"/>
                </a:lnTo>
                <a:lnTo>
                  <a:pt x="530" y="1001"/>
                </a:lnTo>
                <a:lnTo>
                  <a:pt x="528" y="996"/>
                </a:lnTo>
                <a:lnTo>
                  <a:pt x="523" y="997"/>
                </a:lnTo>
                <a:close/>
                <a:moveTo>
                  <a:pt x="551" y="992"/>
                </a:moveTo>
                <a:lnTo>
                  <a:pt x="561" y="995"/>
                </a:lnTo>
                <a:lnTo>
                  <a:pt x="561" y="990"/>
                </a:lnTo>
                <a:lnTo>
                  <a:pt x="553" y="990"/>
                </a:lnTo>
                <a:lnTo>
                  <a:pt x="551" y="992"/>
                </a:lnTo>
                <a:close/>
                <a:moveTo>
                  <a:pt x="553" y="573"/>
                </a:moveTo>
                <a:lnTo>
                  <a:pt x="543" y="567"/>
                </a:lnTo>
                <a:lnTo>
                  <a:pt x="539" y="562"/>
                </a:lnTo>
                <a:lnTo>
                  <a:pt x="536" y="559"/>
                </a:lnTo>
                <a:lnTo>
                  <a:pt x="535" y="562"/>
                </a:lnTo>
                <a:lnTo>
                  <a:pt x="540" y="567"/>
                </a:lnTo>
                <a:lnTo>
                  <a:pt x="543" y="572"/>
                </a:lnTo>
                <a:lnTo>
                  <a:pt x="548" y="573"/>
                </a:lnTo>
                <a:lnTo>
                  <a:pt x="553" y="577"/>
                </a:lnTo>
                <a:lnTo>
                  <a:pt x="553" y="573"/>
                </a:lnTo>
                <a:close/>
                <a:moveTo>
                  <a:pt x="576" y="754"/>
                </a:moveTo>
                <a:lnTo>
                  <a:pt x="578" y="759"/>
                </a:lnTo>
                <a:lnTo>
                  <a:pt x="581" y="756"/>
                </a:lnTo>
                <a:lnTo>
                  <a:pt x="585" y="752"/>
                </a:lnTo>
                <a:lnTo>
                  <a:pt x="576" y="754"/>
                </a:lnTo>
                <a:close/>
                <a:moveTo>
                  <a:pt x="595" y="790"/>
                </a:moveTo>
                <a:lnTo>
                  <a:pt x="590" y="788"/>
                </a:lnTo>
                <a:lnTo>
                  <a:pt x="595" y="793"/>
                </a:lnTo>
                <a:lnTo>
                  <a:pt x="595" y="790"/>
                </a:lnTo>
                <a:close/>
                <a:moveTo>
                  <a:pt x="603" y="418"/>
                </a:moveTo>
                <a:lnTo>
                  <a:pt x="612" y="413"/>
                </a:lnTo>
                <a:lnTo>
                  <a:pt x="617" y="414"/>
                </a:lnTo>
                <a:lnTo>
                  <a:pt x="613" y="413"/>
                </a:lnTo>
                <a:lnTo>
                  <a:pt x="618" y="412"/>
                </a:lnTo>
                <a:lnTo>
                  <a:pt x="628" y="420"/>
                </a:lnTo>
                <a:lnTo>
                  <a:pt x="632" y="424"/>
                </a:lnTo>
                <a:lnTo>
                  <a:pt x="632" y="429"/>
                </a:lnTo>
                <a:lnTo>
                  <a:pt x="636" y="431"/>
                </a:lnTo>
                <a:lnTo>
                  <a:pt x="641" y="439"/>
                </a:lnTo>
                <a:lnTo>
                  <a:pt x="640" y="434"/>
                </a:lnTo>
                <a:lnTo>
                  <a:pt x="643" y="439"/>
                </a:lnTo>
                <a:lnTo>
                  <a:pt x="641" y="444"/>
                </a:lnTo>
                <a:lnTo>
                  <a:pt x="646" y="441"/>
                </a:lnTo>
                <a:lnTo>
                  <a:pt x="649" y="436"/>
                </a:lnTo>
                <a:lnTo>
                  <a:pt x="654" y="434"/>
                </a:lnTo>
                <a:lnTo>
                  <a:pt x="659" y="434"/>
                </a:lnTo>
                <a:lnTo>
                  <a:pt x="664" y="436"/>
                </a:lnTo>
                <a:lnTo>
                  <a:pt x="669" y="433"/>
                </a:lnTo>
                <a:lnTo>
                  <a:pt x="669" y="428"/>
                </a:lnTo>
                <a:lnTo>
                  <a:pt x="664" y="425"/>
                </a:lnTo>
                <a:lnTo>
                  <a:pt x="659" y="428"/>
                </a:lnTo>
                <a:lnTo>
                  <a:pt x="649" y="419"/>
                </a:lnTo>
                <a:lnTo>
                  <a:pt x="639" y="414"/>
                </a:lnTo>
                <a:lnTo>
                  <a:pt x="639" y="410"/>
                </a:lnTo>
                <a:lnTo>
                  <a:pt x="636" y="405"/>
                </a:lnTo>
                <a:lnTo>
                  <a:pt x="633" y="402"/>
                </a:lnTo>
                <a:lnTo>
                  <a:pt x="623" y="403"/>
                </a:lnTo>
                <a:lnTo>
                  <a:pt x="619" y="405"/>
                </a:lnTo>
                <a:lnTo>
                  <a:pt x="614" y="403"/>
                </a:lnTo>
                <a:lnTo>
                  <a:pt x="609" y="402"/>
                </a:lnTo>
                <a:lnTo>
                  <a:pt x="599" y="396"/>
                </a:lnTo>
                <a:lnTo>
                  <a:pt x="596" y="404"/>
                </a:lnTo>
                <a:lnTo>
                  <a:pt x="596" y="409"/>
                </a:lnTo>
                <a:lnTo>
                  <a:pt x="598" y="414"/>
                </a:lnTo>
                <a:lnTo>
                  <a:pt x="603" y="418"/>
                </a:lnTo>
                <a:close/>
                <a:moveTo>
                  <a:pt x="628" y="965"/>
                </a:moveTo>
                <a:lnTo>
                  <a:pt x="628" y="964"/>
                </a:lnTo>
                <a:lnTo>
                  <a:pt x="623" y="961"/>
                </a:lnTo>
                <a:lnTo>
                  <a:pt x="618" y="960"/>
                </a:lnTo>
                <a:lnTo>
                  <a:pt x="613" y="962"/>
                </a:lnTo>
                <a:lnTo>
                  <a:pt x="608" y="966"/>
                </a:lnTo>
                <a:lnTo>
                  <a:pt x="607" y="970"/>
                </a:lnTo>
                <a:lnTo>
                  <a:pt x="608" y="975"/>
                </a:lnTo>
                <a:lnTo>
                  <a:pt x="598" y="976"/>
                </a:lnTo>
                <a:lnTo>
                  <a:pt x="593" y="980"/>
                </a:lnTo>
                <a:lnTo>
                  <a:pt x="593" y="985"/>
                </a:lnTo>
                <a:lnTo>
                  <a:pt x="590" y="990"/>
                </a:lnTo>
                <a:lnTo>
                  <a:pt x="585" y="993"/>
                </a:lnTo>
                <a:lnTo>
                  <a:pt x="595" y="990"/>
                </a:lnTo>
                <a:lnTo>
                  <a:pt x="599" y="987"/>
                </a:lnTo>
                <a:lnTo>
                  <a:pt x="603" y="986"/>
                </a:lnTo>
                <a:lnTo>
                  <a:pt x="608" y="981"/>
                </a:lnTo>
                <a:lnTo>
                  <a:pt x="612" y="976"/>
                </a:lnTo>
                <a:lnTo>
                  <a:pt x="617" y="976"/>
                </a:lnTo>
                <a:lnTo>
                  <a:pt x="627" y="970"/>
                </a:lnTo>
                <a:lnTo>
                  <a:pt x="628" y="965"/>
                </a:lnTo>
                <a:close/>
                <a:moveTo>
                  <a:pt x="670" y="959"/>
                </a:moveTo>
                <a:lnTo>
                  <a:pt x="671" y="954"/>
                </a:lnTo>
                <a:lnTo>
                  <a:pt x="675" y="951"/>
                </a:lnTo>
                <a:lnTo>
                  <a:pt x="680" y="946"/>
                </a:lnTo>
                <a:lnTo>
                  <a:pt x="677" y="943"/>
                </a:lnTo>
                <a:lnTo>
                  <a:pt x="674" y="946"/>
                </a:lnTo>
                <a:lnTo>
                  <a:pt x="669" y="946"/>
                </a:lnTo>
                <a:lnTo>
                  <a:pt x="670" y="941"/>
                </a:lnTo>
                <a:lnTo>
                  <a:pt x="665" y="940"/>
                </a:lnTo>
                <a:lnTo>
                  <a:pt x="660" y="941"/>
                </a:lnTo>
                <a:lnTo>
                  <a:pt x="655" y="943"/>
                </a:lnTo>
                <a:lnTo>
                  <a:pt x="651" y="949"/>
                </a:lnTo>
                <a:lnTo>
                  <a:pt x="654" y="953"/>
                </a:lnTo>
                <a:lnTo>
                  <a:pt x="659" y="954"/>
                </a:lnTo>
                <a:lnTo>
                  <a:pt x="664" y="956"/>
                </a:lnTo>
                <a:lnTo>
                  <a:pt x="654" y="956"/>
                </a:lnTo>
                <a:lnTo>
                  <a:pt x="655" y="961"/>
                </a:lnTo>
                <a:lnTo>
                  <a:pt x="650" y="964"/>
                </a:lnTo>
                <a:lnTo>
                  <a:pt x="655" y="966"/>
                </a:lnTo>
                <a:lnTo>
                  <a:pt x="650" y="966"/>
                </a:lnTo>
                <a:lnTo>
                  <a:pt x="640" y="970"/>
                </a:lnTo>
                <a:lnTo>
                  <a:pt x="635" y="971"/>
                </a:lnTo>
                <a:lnTo>
                  <a:pt x="632" y="971"/>
                </a:lnTo>
                <a:lnTo>
                  <a:pt x="627" y="975"/>
                </a:lnTo>
                <a:lnTo>
                  <a:pt x="632" y="977"/>
                </a:lnTo>
                <a:lnTo>
                  <a:pt x="643" y="975"/>
                </a:lnTo>
                <a:lnTo>
                  <a:pt x="653" y="970"/>
                </a:lnTo>
                <a:lnTo>
                  <a:pt x="657" y="969"/>
                </a:lnTo>
                <a:lnTo>
                  <a:pt x="662" y="969"/>
                </a:lnTo>
                <a:lnTo>
                  <a:pt x="661" y="965"/>
                </a:lnTo>
                <a:lnTo>
                  <a:pt x="666" y="967"/>
                </a:lnTo>
                <a:lnTo>
                  <a:pt x="669" y="962"/>
                </a:lnTo>
                <a:lnTo>
                  <a:pt x="674" y="960"/>
                </a:lnTo>
                <a:lnTo>
                  <a:pt x="678" y="960"/>
                </a:lnTo>
                <a:lnTo>
                  <a:pt x="675" y="955"/>
                </a:lnTo>
                <a:lnTo>
                  <a:pt x="670" y="959"/>
                </a:lnTo>
                <a:close/>
                <a:moveTo>
                  <a:pt x="680" y="959"/>
                </a:moveTo>
                <a:lnTo>
                  <a:pt x="682" y="956"/>
                </a:lnTo>
                <a:lnTo>
                  <a:pt x="683" y="951"/>
                </a:lnTo>
                <a:lnTo>
                  <a:pt x="678" y="954"/>
                </a:lnTo>
                <a:lnTo>
                  <a:pt x="680" y="959"/>
                </a:lnTo>
                <a:close/>
                <a:moveTo>
                  <a:pt x="728" y="615"/>
                </a:moveTo>
                <a:lnTo>
                  <a:pt x="728" y="601"/>
                </a:lnTo>
                <a:lnTo>
                  <a:pt x="724" y="598"/>
                </a:lnTo>
                <a:lnTo>
                  <a:pt x="718" y="598"/>
                </a:lnTo>
                <a:lnTo>
                  <a:pt x="714" y="594"/>
                </a:lnTo>
                <a:lnTo>
                  <a:pt x="709" y="594"/>
                </a:lnTo>
                <a:lnTo>
                  <a:pt x="704" y="598"/>
                </a:lnTo>
                <a:lnTo>
                  <a:pt x="699" y="598"/>
                </a:lnTo>
                <a:lnTo>
                  <a:pt x="697" y="602"/>
                </a:lnTo>
                <a:lnTo>
                  <a:pt x="687" y="601"/>
                </a:lnTo>
                <a:lnTo>
                  <a:pt x="682" y="604"/>
                </a:lnTo>
                <a:lnTo>
                  <a:pt x="687" y="613"/>
                </a:lnTo>
                <a:lnTo>
                  <a:pt x="691" y="613"/>
                </a:lnTo>
                <a:lnTo>
                  <a:pt x="691" y="614"/>
                </a:lnTo>
                <a:lnTo>
                  <a:pt x="701" y="623"/>
                </a:lnTo>
                <a:lnTo>
                  <a:pt x="706" y="623"/>
                </a:lnTo>
                <a:lnTo>
                  <a:pt x="714" y="629"/>
                </a:lnTo>
                <a:lnTo>
                  <a:pt x="711" y="624"/>
                </a:lnTo>
                <a:lnTo>
                  <a:pt x="716" y="624"/>
                </a:lnTo>
                <a:lnTo>
                  <a:pt x="725" y="622"/>
                </a:lnTo>
                <a:lnTo>
                  <a:pt x="729" y="622"/>
                </a:lnTo>
                <a:lnTo>
                  <a:pt x="728" y="615"/>
                </a:lnTo>
                <a:close/>
                <a:moveTo>
                  <a:pt x="690" y="932"/>
                </a:moveTo>
                <a:lnTo>
                  <a:pt x="686" y="937"/>
                </a:lnTo>
                <a:lnTo>
                  <a:pt x="687" y="941"/>
                </a:lnTo>
                <a:lnTo>
                  <a:pt x="692" y="941"/>
                </a:lnTo>
                <a:lnTo>
                  <a:pt x="699" y="938"/>
                </a:lnTo>
                <a:lnTo>
                  <a:pt x="695" y="935"/>
                </a:lnTo>
                <a:lnTo>
                  <a:pt x="690" y="932"/>
                </a:lnTo>
                <a:close/>
                <a:moveTo>
                  <a:pt x="702" y="934"/>
                </a:moveTo>
                <a:lnTo>
                  <a:pt x="703" y="939"/>
                </a:lnTo>
                <a:lnTo>
                  <a:pt x="703" y="938"/>
                </a:lnTo>
                <a:lnTo>
                  <a:pt x="707" y="934"/>
                </a:lnTo>
                <a:lnTo>
                  <a:pt x="702" y="929"/>
                </a:lnTo>
                <a:lnTo>
                  <a:pt x="702" y="934"/>
                </a:lnTo>
                <a:close/>
                <a:moveTo>
                  <a:pt x="712" y="943"/>
                </a:moveTo>
                <a:lnTo>
                  <a:pt x="712" y="940"/>
                </a:lnTo>
                <a:lnTo>
                  <a:pt x="707" y="941"/>
                </a:lnTo>
                <a:lnTo>
                  <a:pt x="712" y="943"/>
                </a:lnTo>
                <a:close/>
                <a:moveTo>
                  <a:pt x="779" y="908"/>
                </a:moveTo>
                <a:lnTo>
                  <a:pt x="774" y="903"/>
                </a:lnTo>
                <a:lnTo>
                  <a:pt x="774" y="898"/>
                </a:lnTo>
                <a:lnTo>
                  <a:pt x="771" y="895"/>
                </a:lnTo>
                <a:lnTo>
                  <a:pt x="766" y="892"/>
                </a:lnTo>
                <a:lnTo>
                  <a:pt x="761" y="892"/>
                </a:lnTo>
                <a:lnTo>
                  <a:pt x="753" y="896"/>
                </a:lnTo>
                <a:lnTo>
                  <a:pt x="748" y="898"/>
                </a:lnTo>
                <a:lnTo>
                  <a:pt x="743" y="897"/>
                </a:lnTo>
                <a:lnTo>
                  <a:pt x="738" y="899"/>
                </a:lnTo>
                <a:lnTo>
                  <a:pt x="734" y="909"/>
                </a:lnTo>
                <a:lnTo>
                  <a:pt x="727" y="913"/>
                </a:lnTo>
                <a:lnTo>
                  <a:pt x="725" y="918"/>
                </a:lnTo>
                <a:lnTo>
                  <a:pt x="727" y="923"/>
                </a:lnTo>
                <a:lnTo>
                  <a:pt x="732" y="925"/>
                </a:lnTo>
                <a:lnTo>
                  <a:pt x="737" y="925"/>
                </a:lnTo>
                <a:lnTo>
                  <a:pt x="741" y="923"/>
                </a:lnTo>
                <a:lnTo>
                  <a:pt x="744" y="919"/>
                </a:lnTo>
                <a:lnTo>
                  <a:pt x="749" y="916"/>
                </a:lnTo>
                <a:lnTo>
                  <a:pt x="754" y="914"/>
                </a:lnTo>
                <a:lnTo>
                  <a:pt x="759" y="914"/>
                </a:lnTo>
                <a:lnTo>
                  <a:pt x="769" y="916"/>
                </a:lnTo>
                <a:lnTo>
                  <a:pt x="772" y="913"/>
                </a:lnTo>
                <a:lnTo>
                  <a:pt x="774" y="909"/>
                </a:lnTo>
                <a:lnTo>
                  <a:pt x="779" y="912"/>
                </a:lnTo>
                <a:lnTo>
                  <a:pt x="783" y="914"/>
                </a:lnTo>
                <a:lnTo>
                  <a:pt x="783" y="909"/>
                </a:lnTo>
                <a:lnTo>
                  <a:pt x="779" y="908"/>
                </a:lnTo>
                <a:close/>
                <a:moveTo>
                  <a:pt x="792" y="923"/>
                </a:moveTo>
                <a:lnTo>
                  <a:pt x="793" y="928"/>
                </a:lnTo>
                <a:lnTo>
                  <a:pt x="798" y="930"/>
                </a:lnTo>
                <a:lnTo>
                  <a:pt x="798" y="925"/>
                </a:lnTo>
                <a:lnTo>
                  <a:pt x="793" y="923"/>
                </a:lnTo>
                <a:lnTo>
                  <a:pt x="792" y="923"/>
                </a:lnTo>
                <a:close/>
                <a:moveTo>
                  <a:pt x="806" y="903"/>
                </a:moveTo>
                <a:lnTo>
                  <a:pt x="811" y="903"/>
                </a:lnTo>
                <a:lnTo>
                  <a:pt x="812" y="898"/>
                </a:lnTo>
                <a:lnTo>
                  <a:pt x="807" y="898"/>
                </a:lnTo>
                <a:lnTo>
                  <a:pt x="806" y="903"/>
                </a:lnTo>
                <a:close/>
                <a:moveTo>
                  <a:pt x="824" y="424"/>
                </a:moveTo>
                <a:lnTo>
                  <a:pt x="819" y="423"/>
                </a:lnTo>
                <a:lnTo>
                  <a:pt x="819" y="428"/>
                </a:lnTo>
                <a:lnTo>
                  <a:pt x="824" y="425"/>
                </a:lnTo>
                <a:lnTo>
                  <a:pt x="824" y="424"/>
                </a:lnTo>
                <a:close/>
                <a:moveTo>
                  <a:pt x="827" y="893"/>
                </a:moveTo>
                <a:lnTo>
                  <a:pt x="827" y="888"/>
                </a:lnTo>
                <a:lnTo>
                  <a:pt x="825" y="888"/>
                </a:lnTo>
                <a:lnTo>
                  <a:pt x="827" y="893"/>
                </a:lnTo>
                <a:close/>
                <a:moveTo>
                  <a:pt x="856" y="699"/>
                </a:moveTo>
                <a:lnTo>
                  <a:pt x="859" y="694"/>
                </a:lnTo>
                <a:lnTo>
                  <a:pt x="859" y="691"/>
                </a:lnTo>
                <a:lnTo>
                  <a:pt x="854" y="692"/>
                </a:lnTo>
                <a:lnTo>
                  <a:pt x="850" y="697"/>
                </a:lnTo>
                <a:lnTo>
                  <a:pt x="851" y="702"/>
                </a:lnTo>
                <a:lnTo>
                  <a:pt x="856" y="699"/>
                </a:lnTo>
                <a:close/>
                <a:moveTo>
                  <a:pt x="864" y="876"/>
                </a:moveTo>
                <a:lnTo>
                  <a:pt x="859" y="880"/>
                </a:lnTo>
                <a:lnTo>
                  <a:pt x="860" y="876"/>
                </a:lnTo>
                <a:lnTo>
                  <a:pt x="856" y="876"/>
                </a:lnTo>
                <a:lnTo>
                  <a:pt x="855" y="881"/>
                </a:lnTo>
                <a:lnTo>
                  <a:pt x="855" y="886"/>
                </a:lnTo>
                <a:lnTo>
                  <a:pt x="856" y="891"/>
                </a:lnTo>
                <a:lnTo>
                  <a:pt x="865" y="886"/>
                </a:lnTo>
                <a:lnTo>
                  <a:pt x="863" y="881"/>
                </a:lnTo>
                <a:lnTo>
                  <a:pt x="864" y="876"/>
                </a:lnTo>
                <a:close/>
                <a:moveTo>
                  <a:pt x="871" y="883"/>
                </a:moveTo>
                <a:lnTo>
                  <a:pt x="871" y="877"/>
                </a:lnTo>
                <a:lnTo>
                  <a:pt x="866" y="882"/>
                </a:lnTo>
                <a:lnTo>
                  <a:pt x="871" y="883"/>
                </a:lnTo>
                <a:close/>
                <a:moveTo>
                  <a:pt x="877" y="890"/>
                </a:moveTo>
                <a:lnTo>
                  <a:pt x="876" y="893"/>
                </a:lnTo>
                <a:lnTo>
                  <a:pt x="876" y="898"/>
                </a:lnTo>
                <a:lnTo>
                  <a:pt x="875" y="903"/>
                </a:lnTo>
                <a:lnTo>
                  <a:pt x="881" y="895"/>
                </a:lnTo>
                <a:lnTo>
                  <a:pt x="884" y="887"/>
                </a:lnTo>
                <a:lnTo>
                  <a:pt x="884" y="883"/>
                </a:lnTo>
                <a:lnTo>
                  <a:pt x="881" y="887"/>
                </a:lnTo>
                <a:lnTo>
                  <a:pt x="877" y="890"/>
                </a:lnTo>
                <a:close/>
                <a:moveTo>
                  <a:pt x="895" y="890"/>
                </a:moveTo>
                <a:lnTo>
                  <a:pt x="896" y="895"/>
                </a:lnTo>
                <a:lnTo>
                  <a:pt x="896" y="885"/>
                </a:lnTo>
                <a:lnTo>
                  <a:pt x="895" y="885"/>
                </a:lnTo>
                <a:lnTo>
                  <a:pt x="895" y="890"/>
                </a:lnTo>
                <a:close/>
                <a:moveTo>
                  <a:pt x="898" y="895"/>
                </a:moveTo>
                <a:lnTo>
                  <a:pt x="902" y="899"/>
                </a:lnTo>
                <a:lnTo>
                  <a:pt x="901" y="895"/>
                </a:lnTo>
                <a:lnTo>
                  <a:pt x="898" y="895"/>
                </a:lnTo>
                <a:close/>
                <a:moveTo>
                  <a:pt x="917" y="853"/>
                </a:moveTo>
                <a:lnTo>
                  <a:pt x="918" y="849"/>
                </a:lnTo>
                <a:lnTo>
                  <a:pt x="917" y="848"/>
                </a:lnTo>
                <a:lnTo>
                  <a:pt x="917" y="853"/>
                </a:lnTo>
                <a:close/>
                <a:moveTo>
                  <a:pt x="964" y="812"/>
                </a:moveTo>
                <a:lnTo>
                  <a:pt x="969" y="809"/>
                </a:lnTo>
                <a:lnTo>
                  <a:pt x="964" y="809"/>
                </a:lnTo>
                <a:lnTo>
                  <a:pt x="964" y="812"/>
                </a:lnTo>
                <a:close/>
                <a:moveTo>
                  <a:pt x="1014" y="846"/>
                </a:moveTo>
                <a:lnTo>
                  <a:pt x="1012" y="850"/>
                </a:lnTo>
                <a:lnTo>
                  <a:pt x="1017" y="848"/>
                </a:lnTo>
                <a:lnTo>
                  <a:pt x="1017" y="843"/>
                </a:lnTo>
                <a:lnTo>
                  <a:pt x="1014" y="846"/>
                </a:lnTo>
                <a:close/>
                <a:moveTo>
                  <a:pt x="1040" y="807"/>
                </a:moveTo>
                <a:lnTo>
                  <a:pt x="1042" y="812"/>
                </a:lnTo>
                <a:lnTo>
                  <a:pt x="1047" y="808"/>
                </a:lnTo>
                <a:lnTo>
                  <a:pt x="1048" y="803"/>
                </a:lnTo>
                <a:lnTo>
                  <a:pt x="1045" y="803"/>
                </a:lnTo>
                <a:lnTo>
                  <a:pt x="1040" y="807"/>
                </a:lnTo>
                <a:close/>
                <a:moveTo>
                  <a:pt x="1052" y="803"/>
                </a:moveTo>
                <a:lnTo>
                  <a:pt x="1052" y="808"/>
                </a:lnTo>
                <a:lnTo>
                  <a:pt x="1056" y="807"/>
                </a:lnTo>
                <a:lnTo>
                  <a:pt x="1058" y="802"/>
                </a:lnTo>
                <a:lnTo>
                  <a:pt x="1056" y="802"/>
                </a:lnTo>
                <a:lnTo>
                  <a:pt x="1052" y="803"/>
                </a:lnTo>
                <a:close/>
                <a:moveTo>
                  <a:pt x="1077" y="733"/>
                </a:moveTo>
                <a:lnTo>
                  <a:pt x="1074" y="729"/>
                </a:lnTo>
                <a:lnTo>
                  <a:pt x="1070" y="725"/>
                </a:lnTo>
                <a:lnTo>
                  <a:pt x="1068" y="729"/>
                </a:lnTo>
                <a:lnTo>
                  <a:pt x="1073" y="731"/>
                </a:lnTo>
                <a:lnTo>
                  <a:pt x="1077" y="733"/>
                </a:lnTo>
                <a:close/>
                <a:moveTo>
                  <a:pt x="1098" y="736"/>
                </a:moveTo>
                <a:lnTo>
                  <a:pt x="1102" y="731"/>
                </a:lnTo>
                <a:lnTo>
                  <a:pt x="1098" y="727"/>
                </a:lnTo>
                <a:lnTo>
                  <a:pt x="1094" y="725"/>
                </a:lnTo>
                <a:lnTo>
                  <a:pt x="1091" y="730"/>
                </a:lnTo>
                <a:lnTo>
                  <a:pt x="1087" y="735"/>
                </a:lnTo>
                <a:lnTo>
                  <a:pt x="1085" y="725"/>
                </a:lnTo>
                <a:lnTo>
                  <a:pt x="1080" y="727"/>
                </a:lnTo>
                <a:lnTo>
                  <a:pt x="1075" y="724"/>
                </a:lnTo>
                <a:lnTo>
                  <a:pt x="1079" y="729"/>
                </a:lnTo>
                <a:lnTo>
                  <a:pt x="1077" y="733"/>
                </a:lnTo>
                <a:lnTo>
                  <a:pt x="1079" y="738"/>
                </a:lnTo>
                <a:lnTo>
                  <a:pt x="1074" y="734"/>
                </a:lnTo>
                <a:lnTo>
                  <a:pt x="1075" y="739"/>
                </a:lnTo>
                <a:lnTo>
                  <a:pt x="1070" y="736"/>
                </a:lnTo>
                <a:lnTo>
                  <a:pt x="1069" y="741"/>
                </a:lnTo>
                <a:lnTo>
                  <a:pt x="1068" y="736"/>
                </a:lnTo>
                <a:lnTo>
                  <a:pt x="1064" y="731"/>
                </a:lnTo>
                <a:lnTo>
                  <a:pt x="1060" y="733"/>
                </a:lnTo>
                <a:lnTo>
                  <a:pt x="1056" y="736"/>
                </a:lnTo>
                <a:lnTo>
                  <a:pt x="1059" y="741"/>
                </a:lnTo>
                <a:lnTo>
                  <a:pt x="1064" y="743"/>
                </a:lnTo>
                <a:lnTo>
                  <a:pt x="1061" y="746"/>
                </a:lnTo>
                <a:lnTo>
                  <a:pt x="1065" y="750"/>
                </a:lnTo>
                <a:lnTo>
                  <a:pt x="1061" y="748"/>
                </a:lnTo>
                <a:lnTo>
                  <a:pt x="1063" y="757"/>
                </a:lnTo>
                <a:lnTo>
                  <a:pt x="1065" y="762"/>
                </a:lnTo>
                <a:lnTo>
                  <a:pt x="1060" y="757"/>
                </a:lnTo>
                <a:lnTo>
                  <a:pt x="1059" y="754"/>
                </a:lnTo>
                <a:lnTo>
                  <a:pt x="1054" y="751"/>
                </a:lnTo>
                <a:lnTo>
                  <a:pt x="1055" y="746"/>
                </a:lnTo>
                <a:lnTo>
                  <a:pt x="1052" y="745"/>
                </a:lnTo>
                <a:lnTo>
                  <a:pt x="1047" y="746"/>
                </a:lnTo>
                <a:lnTo>
                  <a:pt x="1038" y="755"/>
                </a:lnTo>
                <a:lnTo>
                  <a:pt x="1034" y="764"/>
                </a:lnTo>
                <a:lnTo>
                  <a:pt x="1039" y="767"/>
                </a:lnTo>
                <a:lnTo>
                  <a:pt x="1042" y="772"/>
                </a:lnTo>
                <a:lnTo>
                  <a:pt x="1043" y="776"/>
                </a:lnTo>
                <a:lnTo>
                  <a:pt x="1043" y="781"/>
                </a:lnTo>
                <a:lnTo>
                  <a:pt x="1048" y="783"/>
                </a:lnTo>
                <a:lnTo>
                  <a:pt x="1050" y="788"/>
                </a:lnTo>
                <a:lnTo>
                  <a:pt x="1054" y="783"/>
                </a:lnTo>
                <a:lnTo>
                  <a:pt x="1055" y="773"/>
                </a:lnTo>
                <a:lnTo>
                  <a:pt x="1050" y="775"/>
                </a:lnTo>
                <a:lnTo>
                  <a:pt x="1045" y="778"/>
                </a:lnTo>
                <a:lnTo>
                  <a:pt x="1047" y="773"/>
                </a:lnTo>
                <a:lnTo>
                  <a:pt x="1052" y="772"/>
                </a:lnTo>
                <a:lnTo>
                  <a:pt x="1056" y="773"/>
                </a:lnTo>
                <a:lnTo>
                  <a:pt x="1055" y="778"/>
                </a:lnTo>
                <a:lnTo>
                  <a:pt x="1060" y="776"/>
                </a:lnTo>
                <a:lnTo>
                  <a:pt x="1064" y="771"/>
                </a:lnTo>
                <a:lnTo>
                  <a:pt x="1060" y="781"/>
                </a:lnTo>
                <a:lnTo>
                  <a:pt x="1064" y="780"/>
                </a:lnTo>
                <a:lnTo>
                  <a:pt x="1058" y="790"/>
                </a:lnTo>
                <a:lnTo>
                  <a:pt x="1055" y="794"/>
                </a:lnTo>
                <a:lnTo>
                  <a:pt x="1060" y="794"/>
                </a:lnTo>
                <a:lnTo>
                  <a:pt x="1068" y="785"/>
                </a:lnTo>
                <a:lnTo>
                  <a:pt x="1071" y="781"/>
                </a:lnTo>
                <a:lnTo>
                  <a:pt x="1068" y="776"/>
                </a:lnTo>
                <a:lnTo>
                  <a:pt x="1071" y="775"/>
                </a:lnTo>
                <a:lnTo>
                  <a:pt x="1073" y="770"/>
                </a:lnTo>
                <a:lnTo>
                  <a:pt x="1076" y="770"/>
                </a:lnTo>
                <a:lnTo>
                  <a:pt x="1081" y="766"/>
                </a:lnTo>
                <a:lnTo>
                  <a:pt x="1085" y="765"/>
                </a:lnTo>
                <a:lnTo>
                  <a:pt x="1081" y="761"/>
                </a:lnTo>
                <a:lnTo>
                  <a:pt x="1086" y="759"/>
                </a:lnTo>
                <a:lnTo>
                  <a:pt x="1091" y="761"/>
                </a:lnTo>
                <a:lnTo>
                  <a:pt x="1095" y="761"/>
                </a:lnTo>
                <a:lnTo>
                  <a:pt x="1097" y="756"/>
                </a:lnTo>
                <a:lnTo>
                  <a:pt x="1094" y="752"/>
                </a:lnTo>
                <a:lnTo>
                  <a:pt x="1089" y="751"/>
                </a:lnTo>
                <a:lnTo>
                  <a:pt x="1094" y="749"/>
                </a:lnTo>
                <a:lnTo>
                  <a:pt x="1097" y="751"/>
                </a:lnTo>
                <a:lnTo>
                  <a:pt x="1102" y="751"/>
                </a:lnTo>
                <a:lnTo>
                  <a:pt x="1108" y="743"/>
                </a:lnTo>
                <a:lnTo>
                  <a:pt x="1103" y="740"/>
                </a:lnTo>
                <a:lnTo>
                  <a:pt x="1098" y="736"/>
                </a:lnTo>
                <a:close/>
                <a:moveTo>
                  <a:pt x="1082" y="769"/>
                </a:moveTo>
                <a:lnTo>
                  <a:pt x="1077" y="770"/>
                </a:lnTo>
                <a:lnTo>
                  <a:pt x="1077" y="775"/>
                </a:lnTo>
                <a:lnTo>
                  <a:pt x="1081" y="777"/>
                </a:lnTo>
                <a:lnTo>
                  <a:pt x="1086" y="772"/>
                </a:lnTo>
                <a:lnTo>
                  <a:pt x="1090" y="770"/>
                </a:lnTo>
                <a:lnTo>
                  <a:pt x="1086" y="769"/>
                </a:lnTo>
                <a:lnTo>
                  <a:pt x="1082" y="769"/>
                </a:lnTo>
                <a:close/>
                <a:moveTo>
                  <a:pt x="1091" y="694"/>
                </a:moveTo>
                <a:lnTo>
                  <a:pt x="1095" y="693"/>
                </a:lnTo>
                <a:lnTo>
                  <a:pt x="1097" y="688"/>
                </a:lnTo>
                <a:lnTo>
                  <a:pt x="1096" y="686"/>
                </a:lnTo>
                <a:lnTo>
                  <a:pt x="1091" y="690"/>
                </a:lnTo>
                <a:lnTo>
                  <a:pt x="1091" y="694"/>
                </a:lnTo>
                <a:close/>
                <a:moveTo>
                  <a:pt x="1095" y="585"/>
                </a:moveTo>
                <a:lnTo>
                  <a:pt x="1096" y="588"/>
                </a:lnTo>
                <a:lnTo>
                  <a:pt x="1098" y="585"/>
                </a:lnTo>
                <a:lnTo>
                  <a:pt x="1095" y="585"/>
                </a:lnTo>
                <a:close/>
                <a:moveTo>
                  <a:pt x="1211" y="575"/>
                </a:moveTo>
                <a:lnTo>
                  <a:pt x="1211" y="570"/>
                </a:lnTo>
                <a:lnTo>
                  <a:pt x="1207" y="566"/>
                </a:lnTo>
                <a:lnTo>
                  <a:pt x="1207" y="576"/>
                </a:lnTo>
                <a:lnTo>
                  <a:pt x="1205" y="581"/>
                </a:lnTo>
                <a:lnTo>
                  <a:pt x="1210" y="585"/>
                </a:lnTo>
                <a:lnTo>
                  <a:pt x="1210" y="580"/>
                </a:lnTo>
                <a:lnTo>
                  <a:pt x="1211" y="575"/>
                </a:lnTo>
                <a:close/>
                <a:moveTo>
                  <a:pt x="1221" y="583"/>
                </a:moveTo>
                <a:lnTo>
                  <a:pt x="1218" y="588"/>
                </a:lnTo>
                <a:lnTo>
                  <a:pt x="1213" y="593"/>
                </a:lnTo>
                <a:lnTo>
                  <a:pt x="1211" y="601"/>
                </a:lnTo>
                <a:lnTo>
                  <a:pt x="1212" y="606"/>
                </a:lnTo>
                <a:lnTo>
                  <a:pt x="1216" y="601"/>
                </a:lnTo>
                <a:lnTo>
                  <a:pt x="1219" y="596"/>
                </a:lnTo>
                <a:lnTo>
                  <a:pt x="1222" y="591"/>
                </a:lnTo>
                <a:lnTo>
                  <a:pt x="1224" y="583"/>
                </a:lnTo>
                <a:lnTo>
                  <a:pt x="1228" y="578"/>
                </a:lnTo>
                <a:lnTo>
                  <a:pt x="1224" y="570"/>
                </a:lnTo>
                <a:lnTo>
                  <a:pt x="1221" y="583"/>
                </a:lnTo>
                <a:close/>
                <a:moveTo>
                  <a:pt x="1245" y="564"/>
                </a:moveTo>
                <a:lnTo>
                  <a:pt x="1242" y="561"/>
                </a:lnTo>
                <a:lnTo>
                  <a:pt x="1236" y="565"/>
                </a:lnTo>
                <a:lnTo>
                  <a:pt x="1237" y="568"/>
                </a:lnTo>
                <a:lnTo>
                  <a:pt x="1242" y="567"/>
                </a:lnTo>
                <a:lnTo>
                  <a:pt x="1238" y="572"/>
                </a:lnTo>
                <a:lnTo>
                  <a:pt x="1242" y="571"/>
                </a:lnTo>
                <a:lnTo>
                  <a:pt x="1247" y="566"/>
                </a:lnTo>
                <a:lnTo>
                  <a:pt x="1252" y="564"/>
                </a:lnTo>
                <a:lnTo>
                  <a:pt x="1250" y="561"/>
                </a:lnTo>
                <a:lnTo>
                  <a:pt x="1245" y="564"/>
                </a:lnTo>
                <a:close/>
                <a:moveTo>
                  <a:pt x="1543" y="609"/>
                </a:moveTo>
                <a:lnTo>
                  <a:pt x="1542" y="609"/>
                </a:lnTo>
                <a:lnTo>
                  <a:pt x="1544" y="619"/>
                </a:lnTo>
                <a:lnTo>
                  <a:pt x="1548" y="622"/>
                </a:lnTo>
                <a:lnTo>
                  <a:pt x="1549" y="617"/>
                </a:lnTo>
                <a:lnTo>
                  <a:pt x="1548" y="612"/>
                </a:lnTo>
                <a:lnTo>
                  <a:pt x="1543" y="609"/>
                </a:lnTo>
                <a:close/>
                <a:moveTo>
                  <a:pt x="1579" y="629"/>
                </a:moveTo>
                <a:lnTo>
                  <a:pt x="1574" y="625"/>
                </a:lnTo>
                <a:lnTo>
                  <a:pt x="1570" y="620"/>
                </a:lnTo>
                <a:lnTo>
                  <a:pt x="1575" y="622"/>
                </a:lnTo>
                <a:lnTo>
                  <a:pt x="1594" y="628"/>
                </a:lnTo>
                <a:lnTo>
                  <a:pt x="1599" y="625"/>
                </a:lnTo>
                <a:lnTo>
                  <a:pt x="1597" y="620"/>
                </a:lnTo>
                <a:lnTo>
                  <a:pt x="1592" y="612"/>
                </a:lnTo>
                <a:lnTo>
                  <a:pt x="1588" y="613"/>
                </a:lnTo>
                <a:lnTo>
                  <a:pt x="1583" y="615"/>
                </a:lnTo>
                <a:lnTo>
                  <a:pt x="1578" y="613"/>
                </a:lnTo>
                <a:lnTo>
                  <a:pt x="1564" y="610"/>
                </a:lnTo>
                <a:lnTo>
                  <a:pt x="1569" y="609"/>
                </a:lnTo>
                <a:lnTo>
                  <a:pt x="1579" y="612"/>
                </a:lnTo>
                <a:lnTo>
                  <a:pt x="1583" y="613"/>
                </a:lnTo>
                <a:lnTo>
                  <a:pt x="1588" y="610"/>
                </a:lnTo>
                <a:lnTo>
                  <a:pt x="1583" y="606"/>
                </a:lnTo>
                <a:lnTo>
                  <a:pt x="1588" y="606"/>
                </a:lnTo>
                <a:lnTo>
                  <a:pt x="1588" y="601"/>
                </a:lnTo>
                <a:lnTo>
                  <a:pt x="1584" y="597"/>
                </a:lnTo>
                <a:lnTo>
                  <a:pt x="1579" y="596"/>
                </a:lnTo>
                <a:lnTo>
                  <a:pt x="1575" y="597"/>
                </a:lnTo>
                <a:lnTo>
                  <a:pt x="1569" y="597"/>
                </a:lnTo>
                <a:lnTo>
                  <a:pt x="1568" y="607"/>
                </a:lnTo>
                <a:lnTo>
                  <a:pt x="1563" y="606"/>
                </a:lnTo>
                <a:lnTo>
                  <a:pt x="1568" y="601"/>
                </a:lnTo>
                <a:lnTo>
                  <a:pt x="1568" y="596"/>
                </a:lnTo>
                <a:lnTo>
                  <a:pt x="1563" y="594"/>
                </a:lnTo>
                <a:lnTo>
                  <a:pt x="1559" y="593"/>
                </a:lnTo>
                <a:lnTo>
                  <a:pt x="1555" y="598"/>
                </a:lnTo>
                <a:lnTo>
                  <a:pt x="1549" y="599"/>
                </a:lnTo>
                <a:lnTo>
                  <a:pt x="1551" y="604"/>
                </a:lnTo>
                <a:lnTo>
                  <a:pt x="1546" y="601"/>
                </a:lnTo>
                <a:lnTo>
                  <a:pt x="1547" y="606"/>
                </a:lnTo>
                <a:lnTo>
                  <a:pt x="1546" y="610"/>
                </a:lnTo>
                <a:lnTo>
                  <a:pt x="1555" y="615"/>
                </a:lnTo>
                <a:lnTo>
                  <a:pt x="1552" y="614"/>
                </a:lnTo>
                <a:lnTo>
                  <a:pt x="1549" y="619"/>
                </a:lnTo>
                <a:lnTo>
                  <a:pt x="1553" y="624"/>
                </a:lnTo>
                <a:lnTo>
                  <a:pt x="1559" y="625"/>
                </a:lnTo>
                <a:lnTo>
                  <a:pt x="1562" y="630"/>
                </a:lnTo>
                <a:lnTo>
                  <a:pt x="1565" y="629"/>
                </a:lnTo>
                <a:lnTo>
                  <a:pt x="1569" y="633"/>
                </a:lnTo>
                <a:lnTo>
                  <a:pt x="1575" y="636"/>
                </a:lnTo>
                <a:lnTo>
                  <a:pt x="1570" y="634"/>
                </a:lnTo>
                <a:lnTo>
                  <a:pt x="1573" y="639"/>
                </a:lnTo>
                <a:lnTo>
                  <a:pt x="1579" y="639"/>
                </a:lnTo>
                <a:lnTo>
                  <a:pt x="1579" y="629"/>
                </a:lnTo>
                <a:close/>
                <a:moveTo>
                  <a:pt x="1579" y="641"/>
                </a:moveTo>
                <a:lnTo>
                  <a:pt x="1575" y="643"/>
                </a:lnTo>
                <a:lnTo>
                  <a:pt x="1581" y="651"/>
                </a:lnTo>
                <a:lnTo>
                  <a:pt x="1580" y="656"/>
                </a:lnTo>
                <a:lnTo>
                  <a:pt x="1585" y="657"/>
                </a:lnTo>
                <a:lnTo>
                  <a:pt x="1588" y="652"/>
                </a:lnTo>
                <a:lnTo>
                  <a:pt x="1584" y="644"/>
                </a:lnTo>
                <a:lnTo>
                  <a:pt x="1579" y="641"/>
                </a:lnTo>
                <a:close/>
                <a:moveTo>
                  <a:pt x="1604" y="633"/>
                </a:moveTo>
                <a:lnTo>
                  <a:pt x="1601" y="628"/>
                </a:lnTo>
                <a:lnTo>
                  <a:pt x="1599" y="630"/>
                </a:lnTo>
                <a:lnTo>
                  <a:pt x="1604" y="633"/>
                </a:lnTo>
                <a:close/>
                <a:moveTo>
                  <a:pt x="1617" y="602"/>
                </a:moveTo>
                <a:lnTo>
                  <a:pt x="1622" y="606"/>
                </a:lnTo>
                <a:lnTo>
                  <a:pt x="1620" y="601"/>
                </a:lnTo>
                <a:lnTo>
                  <a:pt x="1612" y="592"/>
                </a:lnTo>
                <a:lnTo>
                  <a:pt x="1607" y="588"/>
                </a:lnTo>
                <a:lnTo>
                  <a:pt x="1604" y="582"/>
                </a:lnTo>
                <a:lnTo>
                  <a:pt x="1599" y="585"/>
                </a:lnTo>
                <a:lnTo>
                  <a:pt x="1594" y="585"/>
                </a:lnTo>
                <a:lnTo>
                  <a:pt x="1589" y="588"/>
                </a:lnTo>
                <a:lnTo>
                  <a:pt x="1585" y="582"/>
                </a:lnTo>
                <a:lnTo>
                  <a:pt x="1580" y="580"/>
                </a:lnTo>
                <a:lnTo>
                  <a:pt x="1580" y="585"/>
                </a:lnTo>
                <a:lnTo>
                  <a:pt x="1585" y="588"/>
                </a:lnTo>
                <a:lnTo>
                  <a:pt x="1589" y="593"/>
                </a:lnTo>
                <a:lnTo>
                  <a:pt x="1600" y="613"/>
                </a:lnTo>
                <a:lnTo>
                  <a:pt x="1606" y="619"/>
                </a:lnTo>
                <a:lnTo>
                  <a:pt x="1611" y="615"/>
                </a:lnTo>
                <a:lnTo>
                  <a:pt x="1607" y="620"/>
                </a:lnTo>
                <a:lnTo>
                  <a:pt x="1612" y="624"/>
                </a:lnTo>
                <a:lnTo>
                  <a:pt x="1612" y="639"/>
                </a:lnTo>
                <a:lnTo>
                  <a:pt x="1615" y="643"/>
                </a:lnTo>
                <a:lnTo>
                  <a:pt x="1620" y="640"/>
                </a:lnTo>
                <a:lnTo>
                  <a:pt x="1620" y="635"/>
                </a:lnTo>
                <a:lnTo>
                  <a:pt x="1623" y="631"/>
                </a:lnTo>
                <a:lnTo>
                  <a:pt x="1625" y="625"/>
                </a:lnTo>
                <a:lnTo>
                  <a:pt x="1620" y="622"/>
                </a:lnTo>
                <a:lnTo>
                  <a:pt x="1625" y="623"/>
                </a:lnTo>
                <a:lnTo>
                  <a:pt x="1627" y="619"/>
                </a:lnTo>
                <a:lnTo>
                  <a:pt x="1623" y="615"/>
                </a:lnTo>
                <a:lnTo>
                  <a:pt x="1623" y="612"/>
                </a:lnTo>
                <a:lnTo>
                  <a:pt x="1620" y="607"/>
                </a:lnTo>
                <a:lnTo>
                  <a:pt x="1615" y="604"/>
                </a:lnTo>
                <a:lnTo>
                  <a:pt x="1606" y="597"/>
                </a:lnTo>
                <a:lnTo>
                  <a:pt x="1602" y="592"/>
                </a:lnTo>
                <a:lnTo>
                  <a:pt x="1601" y="587"/>
                </a:lnTo>
                <a:lnTo>
                  <a:pt x="1606" y="589"/>
                </a:lnTo>
                <a:lnTo>
                  <a:pt x="1610" y="594"/>
                </a:lnTo>
                <a:lnTo>
                  <a:pt x="1615" y="598"/>
                </a:lnTo>
                <a:lnTo>
                  <a:pt x="1617" y="602"/>
                </a:lnTo>
                <a:close/>
                <a:moveTo>
                  <a:pt x="1609" y="597"/>
                </a:moveTo>
                <a:lnTo>
                  <a:pt x="1612" y="601"/>
                </a:lnTo>
                <a:lnTo>
                  <a:pt x="1609" y="596"/>
                </a:lnTo>
                <a:lnTo>
                  <a:pt x="1609" y="597"/>
                </a:lnTo>
                <a:close/>
                <a:moveTo>
                  <a:pt x="1623" y="667"/>
                </a:moveTo>
                <a:lnTo>
                  <a:pt x="1618" y="657"/>
                </a:lnTo>
                <a:lnTo>
                  <a:pt x="1606" y="639"/>
                </a:lnTo>
                <a:lnTo>
                  <a:pt x="1601" y="635"/>
                </a:lnTo>
                <a:lnTo>
                  <a:pt x="1599" y="631"/>
                </a:lnTo>
                <a:lnTo>
                  <a:pt x="1589" y="628"/>
                </a:lnTo>
                <a:lnTo>
                  <a:pt x="1585" y="631"/>
                </a:lnTo>
                <a:lnTo>
                  <a:pt x="1586" y="628"/>
                </a:lnTo>
                <a:lnTo>
                  <a:pt x="1581" y="627"/>
                </a:lnTo>
                <a:lnTo>
                  <a:pt x="1580" y="636"/>
                </a:lnTo>
                <a:lnTo>
                  <a:pt x="1580" y="640"/>
                </a:lnTo>
                <a:lnTo>
                  <a:pt x="1585" y="644"/>
                </a:lnTo>
                <a:lnTo>
                  <a:pt x="1590" y="641"/>
                </a:lnTo>
                <a:lnTo>
                  <a:pt x="1590" y="646"/>
                </a:lnTo>
                <a:lnTo>
                  <a:pt x="1594" y="650"/>
                </a:lnTo>
                <a:lnTo>
                  <a:pt x="1599" y="650"/>
                </a:lnTo>
                <a:lnTo>
                  <a:pt x="1596" y="655"/>
                </a:lnTo>
                <a:lnTo>
                  <a:pt x="1600" y="664"/>
                </a:lnTo>
                <a:lnTo>
                  <a:pt x="1605" y="664"/>
                </a:lnTo>
                <a:lnTo>
                  <a:pt x="1605" y="669"/>
                </a:lnTo>
                <a:lnTo>
                  <a:pt x="1607" y="664"/>
                </a:lnTo>
                <a:lnTo>
                  <a:pt x="1607" y="669"/>
                </a:lnTo>
                <a:lnTo>
                  <a:pt x="1610" y="672"/>
                </a:lnTo>
                <a:lnTo>
                  <a:pt x="1611" y="667"/>
                </a:lnTo>
                <a:lnTo>
                  <a:pt x="1612" y="672"/>
                </a:lnTo>
                <a:lnTo>
                  <a:pt x="1615" y="676"/>
                </a:lnTo>
                <a:lnTo>
                  <a:pt x="1620" y="681"/>
                </a:lnTo>
                <a:lnTo>
                  <a:pt x="1625" y="685"/>
                </a:lnTo>
                <a:lnTo>
                  <a:pt x="1628" y="686"/>
                </a:lnTo>
                <a:lnTo>
                  <a:pt x="1628" y="681"/>
                </a:lnTo>
                <a:lnTo>
                  <a:pt x="1625" y="671"/>
                </a:lnTo>
                <a:lnTo>
                  <a:pt x="1623" y="667"/>
                </a:lnTo>
                <a:close/>
                <a:moveTo>
                  <a:pt x="1649" y="686"/>
                </a:moveTo>
                <a:lnTo>
                  <a:pt x="1643" y="682"/>
                </a:lnTo>
                <a:lnTo>
                  <a:pt x="1646" y="678"/>
                </a:lnTo>
                <a:lnTo>
                  <a:pt x="1649" y="682"/>
                </a:lnTo>
                <a:lnTo>
                  <a:pt x="1651" y="678"/>
                </a:lnTo>
                <a:lnTo>
                  <a:pt x="1647" y="672"/>
                </a:lnTo>
                <a:lnTo>
                  <a:pt x="1647" y="669"/>
                </a:lnTo>
                <a:lnTo>
                  <a:pt x="1646" y="659"/>
                </a:lnTo>
                <a:lnTo>
                  <a:pt x="1647" y="654"/>
                </a:lnTo>
                <a:lnTo>
                  <a:pt x="1644" y="649"/>
                </a:lnTo>
                <a:lnTo>
                  <a:pt x="1639" y="648"/>
                </a:lnTo>
                <a:lnTo>
                  <a:pt x="1642" y="651"/>
                </a:lnTo>
                <a:lnTo>
                  <a:pt x="1641" y="656"/>
                </a:lnTo>
                <a:lnTo>
                  <a:pt x="1639" y="651"/>
                </a:lnTo>
                <a:lnTo>
                  <a:pt x="1637" y="648"/>
                </a:lnTo>
                <a:lnTo>
                  <a:pt x="1632" y="645"/>
                </a:lnTo>
                <a:lnTo>
                  <a:pt x="1627" y="645"/>
                </a:lnTo>
                <a:lnTo>
                  <a:pt x="1632" y="648"/>
                </a:lnTo>
                <a:lnTo>
                  <a:pt x="1627" y="648"/>
                </a:lnTo>
                <a:lnTo>
                  <a:pt x="1628" y="651"/>
                </a:lnTo>
                <a:lnTo>
                  <a:pt x="1627" y="656"/>
                </a:lnTo>
                <a:lnTo>
                  <a:pt x="1631" y="659"/>
                </a:lnTo>
                <a:lnTo>
                  <a:pt x="1636" y="659"/>
                </a:lnTo>
                <a:lnTo>
                  <a:pt x="1633" y="662"/>
                </a:lnTo>
                <a:lnTo>
                  <a:pt x="1643" y="669"/>
                </a:lnTo>
                <a:lnTo>
                  <a:pt x="1638" y="671"/>
                </a:lnTo>
                <a:lnTo>
                  <a:pt x="1638" y="676"/>
                </a:lnTo>
                <a:lnTo>
                  <a:pt x="1643" y="686"/>
                </a:lnTo>
                <a:lnTo>
                  <a:pt x="1649" y="691"/>
                </a:lnTo>
                <a:lnTo>
                  <a:pt x="1649" y="686"/>
                </a:lnTo>
                <a:close/>
                <a:moveTo>
                  <a:pt x="1649" y="701"/>
                </a:moveTo>
                <a:lnTo>
                  <a:pt x="1652" y="696"/>
                </a:lnTo>
                <a:lnTo>
                  <a:pt x="1646" y="698"/>
                </a:lnTo>
                <a:lnTo>
                  <a:pt x="1649" y="701"/>
                </a:lnTo>
                <a:close/>
                <a:moveTo>
                  <a:pt x="1663" y="656"/>
                </a:moveTo>
                <a:lnTo>
                  <a:pt x="1667" y="652"/>
                </a:lnTo>
                <a:lnTo>
                  <a:pt x="1658" y="644"/>
                </a:lnTo>
                <a:lnTo>
                  <a:pt x="1654" y="640"/>
                </a:lnTo>
                <a:lnTo>
                  <a:pt x="1659" y="641"/>
                </a:lnTo>
                <a:lnTo>
                  <a:pt x="1663" y="646"/>
                </a:lnTo>
                <a:lnTo>
                  <a:pt x="1669" y="648"/>
                </a:lnTo>
                <a:lnTo>
                  <a:pt x="1667" y="643"/>
                </a:lnTo>
                <a:lnTo>
                  <a:pt x="1664" y="638"/>
                </a:lnTo>
                <a:lnTo>
                  <a:pt x="1663" y="633"/>
                </a:lnTo>
                <a:lnTo>
                  <a:pt x="1659" y="629"/>
                </a:lnTo>
                <a:lnTo>
                  <a:pt x="1654" y="629"/>
                </a:lnTo>
                <a:lnTo>
                  <a:pt x="1654" y="634"/>
                </a:lnTo>
                <a:lnTo>
                  <a:pt x="1649" y="631"/>
                </a:lnTo>
                <a:lnTo>
                  <a:pt x="1644" y="631"/>
                </a:lnTo>
                <a:lnTo>
                  <a:pt x="1634" y="633"/>
                </a:lnTo>
                <a:lnTo>
                  <a:pt x="1631" y="636"/>
                </a:lnTo>
                <a:lnTo>
                  <a:pt x="1636" y="640"/>
                </a:lnTo>
                <a:lnTo>
                  <a:pt x="1639" y="641"/>
                </a:lnTo>
                <a:lnTo>
                  <a:pt x="1643" y="646"/>
                </a:lnTo>
                <a:lnTo>
                  <a:pt x="1651" y="655"/>
                </a:lnTo>
                <a:lnTo>
                  <a:pt x="1652" y="660"/>
                </a:lnTo>
                <a:lnTo>
                  <a:pt x="1655" y="662"/>
                </a:lnTo>
                <a:lnTo>
                  <a:pt x="1658" y="659"/>
                </a:lnTo>
                <a:lnTo>
                  <a:pt x="1663" y="656"/>
                </a:lnTo>
                <a:close/>
                <a:moveTo>
                  <a:pt x="1658" y="691"/>
                </a:moveTo>
                <a:lnTo>
                  <a:pt x="1659" y="696"/>
                </a:lnTo>
                <a:lnTo>
                  <a:pt x="1659" y="691"/>
                </a:lnTo>
                <a:lnTo>
                  <a:pt x="1658" y="691"/>
                </a:lnTo>
                <a:close/>
                <a:moveTo>
                  <a:pt x="1732" y="713"/>
                </a:moveTo>
                <a:lnTo>
                  <a:pt x="1728" y="718"/>
                </a:lnTo>
                <a:lnTo>
                  <a:pt x="1726" y="713"/>
                </a:lnTo>
                <a:lnTo>
                  <a:pt x="1728" y="709"/>
                </a:lnTo>
                <a:lnTo>
                  <a:pt x="1727" y="704"/>
                </a:lnTo>
                <a:lnTo>
                  <a:pt x="1722" y="707"/>
                </a:lnTo>
                <a:lnTo>
                  <a:pt x="1721" y="702"/>
                </a:lnTo>
                <a:lnTo>
                  <a:pt x="1716" y="699"/>
                </a:lnTo>
                <a:lnTo>
                  <a:pt x="1712" y="701"/>
                </a:lnTo>
                <a:lnTo>
                  <a:pt x="1709" y="696"/>
                </a:lnTo>
                <a:lnTo>
                  <a:pt x="1705" y="699"/>
                </a:lnTo>
                <a:lnTo>
                  <a:pt x="1705" y="694"/>
                </a:lnTo>
                <a:lnTo>
                  <a:pt x="1710" y="693"/>
                </a:lnTo>
                <a:lnTo>
                  <a:pt x="1714" y="694"/>
                </a:lnTo>
                <a:lnTo>
                  <a:pt x="1710" y="691"/>
                </a:lnTo>
                <a:lnTo>
                  <a:pt x="1705" y="690"/>
                </a:lnTo>
                <a:lnTo>
                  <a:pt x="1702" y="685"/>
                </a:lnTo>
                <a:lnTo>
                  <a:pt x="1697" y="680"/>
                </a:lnTo>
                <a:lnTo>
                  <a:pt x="1693" y="677"/>
                </a:lnTo>
                <a:lnTo>
                  <a:pt x="1689" y="675"/>
                </a:lnTo>
                <a:lnTo>
                  <a:pt x="1679" y="675"/>
                </a:lnTo>
                <a:lnTo>
                  <a:pt x="1674" y="673"/>
                </a:lnTo>
                <a:lnTo>
                  <a:pt x="1675" y="669"/>
                </a:lnTo>
                <a:lnTo>
                  <a:pt x="1670" y="665"/>
                </a:lnTo>
                <a:lnTo>
                  <a:pt x="1657" y="667"/>
                </a:lnTo>
                <a:lnTo>
                  <a:pt x="1658" y="672"/>
                </a:lnTo>
                <a:lnTo>
                  <a:pt x="1663" y="675"/>
                </a:lnTo>
                <a:lnTo>
                  <a:pt x="1667" y="673"/>
                </a:lnTo>
                <a:lnTo>
                  <a:pt x="1669" y="675"/>
                </a:lnTo>
                <a:lnTo>
                  <a:pt x="1665" y="677"/>
                </a:lnTo>
                <a:lnTo>
                  <a:pt x="1662" y="682"/>
                </a:lnTo>
                <a:lnTo>
                  <a:pt x="1659" y="687"/>
                </a:lnTo>
                <a:lnTo>
                  <a:pt x="1662" y="691"/>
                </a:lnTo>
                <a:lnTo>
                  <a:pt x="1665" y="687"/>
                </a:lnTo>
                <a:lnTo>
                  <a:pt x="1667" y="682"/>
                </a:lnTo>
                <a:lnTo>
                  <a:pt x="1673" y="680"/>
                </a:lnTo>
                <a:lnTo>
                  <a:pt x="1670" y="676"/>
                </a:lnTo>
                <a:lnTo>
                  <a:pt x="1673" y="677"/>
                </a:lnTo>
                <a:lnTo>
                  <a:pt x="1675" y="682"/>
                </a:lnTo>
                <a:lnTo>
                  <a:pt x="1679" y="687"/>
                </a:lnTo>
                <a:lnTo>
                  <a:pt x="1680" y="692"/>
                </a:lnTo>
                <a:lnTo>
                  <a:pt x="1678" y="696"/>
                </a:lnTo>
                <a:lnTo>
                  <a:pt x="1679" y="702"/>
                </a:lnTo>
                <a:lnTo>
                  <a:pt x="1683" y="702"/>
                </a:lnTo>
                <a:lnTo>
                  <a:pt x="1688" y="697"/>
                </a:lnTo>
                <a:lnTo>
                  <a:pt x="1689" y="702"/>
                </a:lnTo>
                <a:lnTo>
                  <a:pt x="1697" y="708"/>
                </a:lnTo>
                <a:lnTo>
                  <a:pt x="1694" y="710"/>
                </a:lnTo>
                <a:lnTo>
                  <a:pt x="1689" y="710"/>
                </a:lnTo>
                <a:lnTo>
                  <a:pt x="1690" y="715"/>
                </a:lnTo>
                <a:lnTo>
                  <a:pt x="1695" y="715"/>
                </a:lnTo>
                <a:lnTo>
                  <a:pt x="1699" y="713"/>
                </a:lnTo>
                <a:lnTo>
                  <a:pt x="1697" y="718"/>
                </a:lnTo>
                <a:lnTo>
                  <a:pt x="1701" y="713"/>
                </a:lnTo>
                <a:lnTo>
                  <a:pt x="1706" y="715"/>
                </a:lnTo>
                <a:lnTo>
                  <a:pt x="1707" y="710"/>
                </a:lnTo>
                <a:lnTo>
                  <a:pt x="1711" y="715"/>
                </a:lnTo>
                <a:lnTo>
                  <a:pt x="1716" y="719"/>
                </a:lnTo>
                <a:lnTo>
                  <a:pt x="1715" y="724"/>
                </a:lnTo>
                <a:lnTo>
                  <a:pt x="1720" y="723"/>
                </a:lnTo>
                <a:lnTo>
                  <a:pt x="1728" y="727"/>
                </a:lnTo>
                <a:lnTo>
                  <a:pt x="1728" y="733"/>
                </a:lnTo>
                <a:lnTo>
                  <a:pt x="1733" y="733"/>
                </a:lnTo>
                <a:lnTo>
                  <a:pt x="1737" y="728"/>
                </a:lnTo>
                <a:lnTo>
                  <a:pt x="1736" y="723"/>
                </a:lnTo>
                <a:lnTo>
                  <a:pt x="1732" y="713"/>
                </a:lnTo>
                <a:close/>
                <a:moveTo>
                  <a:pt x="1669" y="635"/>
                </a:moveTo>
                <a:lnTo>
                  <a:pt x="1667" y="639"/>
                </a:lnTo>
                <a:lnTo>
                  <a:pt x="1669" y="643"/>
                </a:lnTo>
                <a:lnTo>
                  <a:pt x="1669" y="648"/>
                </a:lnTo>
                <a:lnTo>
                  <a:pt x="1674" y="651"/>
                </a:lnTo>
                <a:lnTo>
                  <a:pt x="1679" y="646"/>
                </a:lnTo>
                <a:lnTo>
                  <a:pt x="1679" y="641"/>
                </a:lnTo>
                <a:lnTo>
                  <a:pt x="1669" y="635"/>
                </a:lnTo>
                <a:close/>
                <a:moveTo>
                  <a:pt x="1674" y="713"/>
                </a:moveTo>
                <a:lnTo>
                  <a:pt x="1675" y="709"/>
                </a:lnTo>
                <a:lnTo>
                  <a:pt x="1670" y="709"/>
                </a:lnTo>
                <a:lnTo>
                  <a:pt x="1674" y="713"/>
                </a:lnTo>
                <a:close/>
                <a:moveTo>
                  <a:pt x="1669" y="693"/>
                </a:moveTo>
                <a:lnTo>
                  <a:pt x="1668" y="698"/>
                </a:lnTo>
                <a:lnTo>
                  <a:pt x="1673" y="699"/>
                </a:lnTo>
                <a:lnTo>
                  <a:pt x="1673" y="694"/>
                </a:lnTo>
                <a:lnTo>
                  <a:pt x="1676" y="691"/>
                </a:lnTo>
                <a:lnTo>
                  <a:pt x="1673" y="693"/>
                </a:lnTo>
                <a:lnTo>
                  <a:pt x="1669" y="693"/>
                </a:lnTo>
                <a:close/>
                <a:moveTo>
                  <a:pt x="1678" y="708"/>
                </a:moveTo>
                <a:lnTo>
                  <a:pt x="1676" y="708"/>
                </a:lnTo>
                <a:lnTo>
                  <a:pt x="1679" y="713"/>
                </a:lnTo>
                <a:lnTo>
                  <a:pt x="1678" y="708"/>
                </a:lnTo>
                <a:close/>
                <a:moveTo>
                  <a:pt x="1678" y="687"/>
                </a:moveTo>
                <a:lnTo>
                  <a:pt x="1674" y="688"/>
                </a:lnTo>
                <a:lnTo>
                  <a:pt x="1679" y="692"/>
                </a:lnTo>
                <a:lnTo>
                  <a:pt x="1678" y="687"/>
                </a:lnTo>
                <a:close/>
                <a:moveTo>
                  <a:pt x="1674" y="662"/>
                </a:moveTo>
                <a:lnTo>
                  <a:pt x="1679" y="664"/>
                </a:lnTo>
                <a:lnTo>
                  <a:pt x="1684" y="660"/>
                </a:lnTo>
                <a:lnTo>
                  <a:pt x="1683" y="656"/>
                </a:lnTo>
                <a:lnTo>
                  <a:pt x="1679" y="651"/>
                </a:lnTo>
                <a:lnTo>
                  <a:pt x="1672" y="657"/>
                </a:lnTo>
                <a:lnTo>
                  <a:pt x="1674" y="662"/>
                </a:lnTo>
                <a:close/>
                <a:moveTo>
                  <a:pt x="1679" y="713"/>
                </a:moveTo>
                <a:lnTo>
                  <a:pt x="1678" y="718"/>
                </a:lnTo>
                <a:lnTo>
                  <a:pt x="1680" y="723"/>
                </a:lnTo>
                <a:lnTo>
                  <a:pt x="1679" y="718"/>
                </a:lnTo>
                <a:lnTo>
                  <a:pt x="1681" y="713"/>
                </a:lnTo>
                <a:lnTo>
                  <a:pt x="1679" y="713"/>
                </a:lnTo>
                <a:close/>
                <a:moveTo>
                  <a:pt x="1683" y="709"/>
                </a:moveTo>
                <a:lnTo>
                  <a:pt x="1683" y="704"/>
                </a:lnTo>
                <a:lnTo>
                  <a:pt x="1679" y="704"/>
                </a:lnTo>
                <a:lnTo>
                  <a:pt x="1683" y="709"/>
                </a:lnTo>
                <a:close/>
                <a:moveTo>
                  <a:pt x="1684" y="718"/>
                </a:moveTo>
                <a:lnTo>
                  <a:pt x="1686" y="723"/>
                </a:lnTo>
                <a:lnTo>
                  <a:pt x="1691" y="719"/>
                </a:lnTo>
                <a:lnTo>
                  <a:pt x="1686" y="714"/>
                </a:lnTo>
                <a:lnTo>
                  <a:pt x="1684" y="718"/>
                </a:lnTo>
                <a:close/>
                <a:moveTo>
                  <a:pt x="1700" y="659"/>
                </a:moveTo>
                <a:lnTo>
                  <a:pt x="1705" y="660"/>
                </a:lnTo>
                <a:lnTo>
                  <a:pt x="1705" y="655"/>
                </a:lnTo>
                <a:lnTo>
                  <a:pt x="1702" y="651"/>
                </a:lnTo>
                <a:lnTo>
                  <a:pt x="1689" y="646"/>
                </a:lnTo>
                <a:lnTo>
                  <a:pt x="1695" y="657"/>
                </a:lnTo>
                <a:lnTo>
                  <a:pt x="1700" y="659"/>
                </a:lnTo>
                <a:close/>
                <a:moveTo>
                  <a:pt x="1689" y="670"/>
                </a:moveTo>
                <a:lnTo>
                  <a:pt x="1693" y="669"/>
                </a:lnTo>
                <a:lnTo>
                  <a:pt x="1702" y="673"/>
                </a:lnTo>
                <a:lnTo>
                  <a:pt x="1706" y="670"/>
                </a:lnTo>
                <a:lnTo>
                  <a:pt x="1702" y="665"/>
                </a:lnTo>
                <a:lnTo>
                  <a:pt x="1702" y="660"/>
                </a:lnTo>
                <a:lnTo>
                  <a:pt x="1693" y="659"/>
                </a:lnTo>
                <a:lnTo>
                  <a:pt x="1690" y="654"/>
                </a:lnTo>
                <a:lnTo>
                  <a:pt x="1686" y="655"/>
                </a:lnTo>
                <a:lnTo>
                  <a:pt x="1686" y="660"/>
                </a:lnTo>
                <a:lnTo>
                  <a:pt x="1685" y="665"/>
                </a:lnTo>
                <a:lnTo>
                  <a:pt x="1689" y="670"/>
                </a:lnTo>
                <a:close/>
                <a:moveTo>
                  <a:pt x="1705" y="729"/>
                </a:moveTo>
                <a:lnTo>
                  <a:pt x="1702" y="724"/>
                </a:lnTo>
                <a:lnTo>
                  <a:pt x="1697" y="722"/>
                </a:lnTo>
                <a:lnTo>
                  <a:pt x="1694" y="717"/>
                </a:lnTo>
                <a:lnTo>
                  <a:pt x="1695" y="727"/>
                </a:lnTo>
                <a:lnTo>
                  <a:pt x="1699" y="730"/>
                </a:lnTo>
                <a:lnTo>
                  <a:pt x="1712" y="740"/>
                </a:lnTo>
                <a:lnTo>
                  <a:pt x="1717" y="739"/>
                </a:lnTo>
                <a:lnTo>
                  <a:pt x="1715" y="734"/>
                </a:lnTo>
                <a:lnTo>
                  <a:pt x="1705" y="729"/>
                </a:lnTo>
                <a:close/>
                <a:moveTo>
                  <a:pt x="1710" y="723"/>
                </a:moveTo>
                <a:lnTo>
                  <a:pt x="1709" y="719"/>
                </a:lnTo>
                <a:lnTo>
                  <a:pt x="1704" y="715"/>
                </a:lnTo>
                <a:lnTo>
                  <a:pt x="1704" y="719"/>
                </a:lnTo>
                <a:lnTo>
                  <a:pt x="1706" y="724"/>
                </a:lnTo>
                <a:lnTo>
                  <a:pt x="1710" y="723"/>
                </a:lnTo>
                <a:close/>
                <a:moveTo>
                  <a:pt x="1712" y="728"/>
                </a:moveTo>
                <a:lnTo>
                  <a:pt x="1714" y="733"/>
                </a:lnTo>
                <a:lnTo>
                  <a:pt x="1717" y="733"/>
                </a:lnTo>
                <a:lnTo>
                  <a:pt x="1716" y="729"/>
                </a:lnTo>
                <a:lnTo>
                  <a:pt x="1712" y="728"/>
                </a:lnTo>
                <a:close/>
                <a:moveTo>
                  <a:pt x="1727" y="692"/>
                </a:moveTo>
                <a:lnTo>
                  <a:pt x="1728" y="696"/>
                </a:lnTo>
                <a:lnTo>
                  <a:pt x="1731" y="701"/>
                </a:lnTo>
                <a:lnTo>
                  <a:pt x="1736" y="703"/>
                </a:lnTo>
                <a:lnTo>
                  <a:pt x="1736" y="698"/>
                </a:lnTo>
                <a:lnTo>
                  <a:pt x="1732" y="694"/>
                </a:lnTo>
                <a:lnTo>
                  <a:pt x="1727" y="692"/>
                </a:lnTo>
                <a:close/>
                <a:moveTo>
                  <a:pt x="1751" y="694"/>
                </a:moveTo>
                <a:lnTo>
                  <a:pt x="1752" y="690"/>
                </a:lnTo>
                <a:lnTo>
                  <a:pt x="1751" y="680"/>
                </a:lnTo>
                <a:lnTo>
                  <a:pt x="1748" y="676"/>
                </a:lnTo>
                <a:lnTo>
                  <a:pt x="1747" y="671"/>
                </a:lnTo>
                <a:lnTo>
                  <a:pt x="1737" y="662"/>
                </a:lnTo>
                <a:lnTo>
                  <a:pt x="1733" y="659"/>
                </a:lnTo>
                <a:lnTo>
                  <a:pt x="1728" y="660"/>
                </a:lnTo>
                <a:lnTo>
                  <a:pt x="1725" y="664"/>
                </a:lnTo>
                <a:lnTo>
                  <a:pt x="1722" y="670"/>
                </a:lnTo>
                <a:lnTo>
                  <a:pt x="1727" y="670"/>
                </a:lnTo>
                <a:lnTo>
                  <a:pt x="1723" y="675"/>
                </a:lnTo>
                <a:lnTo>
                  <a:pt x="1728" y="672"/>
                </a:lnTo>
                <a:lnTo>
                  <a:pt x="1725" y="677"/>
                </a:lnTo>
                <a:lnTo>
                  <a:pt x="1728" y="682"/>
                </a:lnTo>
                <a:lnTo>
                  <a:pt x="1727" y="687"/>
                </a:lnTo>
                <a:lnTo>
                  <a:pt x="1728" y="691"/>
                </a:lnTo>
                <a:lnTo>
                  <a:pt x="1732" y="693"/>
                </a:lnTo>
                <a:lnTo>
                  <a:pt x="1736" y="694"/>
                </a:lnTo>
                <a:lnTo>
                  <a:pt x="1738" y="690"/>
                </a:lnTo>
                <a:lnTo>
                  <a:pt x="1733" y="685"/>
                </a:lnTo>
                <a:lnTo>
                  <a:pt x="1738" y="688"/>
                </a:lnTo>
                <a:lnTo>
                  <a:pt x="1741" y="683"/>
                </a:lnTo>
                <a:lnTo>
                  <a:pt x="1737" y="678"/>
                </a:lnTo>
                <a:lnTo>
                  <a:pt x="1741" y="683"/>
                </a:lnTo>
                <a:lnTo>
                  <a:pt x="1741" y="688"/>
                </a:lnTo>
                <a:lnTo>
                  <a:pt x="1739" y="692"/>
                </a:lnTo>
                <a:lnTo>
                  <a:pt x="1744" y="692"/>
                </a:lnTo>
                <a:lnTo>
                  <a:pt x="1743" y="688"/>
                </a:lnTo>
                <a:lnTo>
                  <a:pt x="1746" y="693"/>
                </a:lnTo>
                <a:lnTo>
                  <a:pt x="1751" y="694"/>
                </a:lnTo>
                <a:close/>
                <a:moveTo>
                  <a:pt x="1741" y="697"/>
                </a:moveTo>
                <a:lnTo>
                  <a:pt x="1738" y="696"/>
                </a:lnTo>
                <a:lnTo>
                  <a:pt x="1739" y="701"/>
                </a:lnTo>
                <a:lnTo>
                  <a:pt x="1744" y="706"/>
                </a:lnTo>
                <a:lnTo>
                  <a:pt x="1748" y="704"/>
                </a:lnTo>
                <a:lnTo>
                  <a:pt x="1746" y="699"/>
                </a:lnTo>
                <a:lnTo>
                  <a:pt x="1741" y="697"/>
                </a:lnTo>
                <a:close/>
                <a:moveTo>
                  <a:pt x="1752" y="708"/>
                </a:moveTo>
                <a:lnTo>
                  <a:pt x="1751" y="713"/>
                </a:lnTo>
                <a:lnTo>
                  <a:pt x="1756" y="710"/>
                </a:lnTo>
                <a:lnTo>
                  <a:pt x="1753" y="706"/>
                </a:lnTo>
                <a:lnTo>
                  <a:pt x="1752" y="708"/>
                </a:lnTo>
                <a:close/>
              </a:path>
            </a:pathLst>
          </a:custGeom>
          <a:solidFill>
            <a:schemeClr val="bg1">
              <a:lumMod val="75000"/>
            </a:schemeClr>
          </a:solidFill>
          <a:ln w="3175">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 name="Freeform 191"/>
          <p:cNvSpPr>
            <a:spLocks/>
          </p:cNvSpPr>
          <p:nvPr/>
        </p:nvSpPr>
        <p:spPr bwMode="auto">
          <a:xfrm>
            <a:off x="5646437" y="5478965"/>
            <a:ext cx="130651" cy="148529"/>
          </a:xfrm>
          <a:custGeom>
            <a:avLst/>
            <a:gdLst>
              <a:gd name="T0" fmla="*/ 80 w 610"/>
              <a:gd name="T1" fmla="*/ 89 h 695"/>
              <a:gd name="T2" fmla="*/ 96 w 610"/>
              <a:gd name="T3" fmla="*/ 104 h 695"/>
              <a:gd name="T4" fmla="*/ 111 w 610"/>
              <a:gd name="T5" fmla="*/ 133 h 695"/>
              <a:gd name="T6" fmla="*/ 98 w 610"/>
              <a:gd name="T7" fmla="*/ 153 h 695"/>
              <a:gd name="T8" fmla="*/ 80 w 610"/>
              <a:gd name="T9" fmla="*/ 177 h 695"/>
              <a:gd name="T10" fmla="*/ 62 w 610"/>
              <a:gd name="T11" fmla="*/ 213 h 695"/>
              <a:gd name="T12" fmla="*/ 28 w 610"/>
              <a:gd name="T13" fmla="*/ 232 h 695"/>
              <a:gd name="T14" fmla="*/ 16 w 610"/>
              <a:gd name="T15" fmla="*/ 248 h 695"/>
              <a:gd name="T16" fmla="*/ 1 w 610"/>
              <a:gd name="T17" fmla="*/ 278 h 695"/>
              <a:gd name="T18" fmla="*/ 9 w 610"/>
              <a:gd name="T19" fmla="*/ 299 h 695"/>
              <a:gd name="T20" fmla="*/ 16 w 610"/>
              <a:gd name="T21" fmla="*/ 313 h 695"/>
              <a:gd name="T22" fmla="*/ 34 w 610"/>
              <a:gd name="T23" fmla="*/ 335 h 695"/>
              <a:gd name="T24" fmla="*/ 42 w 610"/>
              <a:gd name="T25" fmla="*/ 356 h 695"/>
              <a:gd name="T26" fmla="*/ 49 w 610"/>
              <a:gd name="T27" fmla="*/ 385 h 695"/>
              <a:gd name="T28" fmla="*/ 62 w 610"/>
              <a:gd name="T29" fmla="*/ 411 h 695"/>
              <a:gd name="T30" fmla="*/ 70 w 610"/>
              <a:gd name="T31" fmla="*/ 451 h 695"/>
              <a:gd name="T32" fmla="*/ 81 w 610"/>
              <a:gd name="T33" fmla="*/ 512 h 695"/>
              <a:gd name="T34" fmla="*/ 72 w 610"/>
              <a:gd name="T35" fmla="*/ 559 h 695"/>
              <a:gd name="T36" fmla="*/ 74 w 610"/>
              <a:gd name="T37" fmla="*/ 606 h 695"/>
              <a:gd name="T38" fmla="*/ 89 w 610"/>
              <a:gd name="T39" fmla="*/ 633 h 695"/>
              <a:gd name="T40" fmla="*/ 137 w 610"/>
              <a:gd name="T41" fmla="*/ 653 h 695"/>
              <a:gd name="T42" fmla="*/ 180 w 610"/>
              <a:gd name="T43" fmla="*/ 689 h 695"/>
              <a:gd name="T44" fmla="*/ 195 w 610"/>
              <a:gd name="T45" fmla="*/ 689 h 695"/>
              <a:gd name="T46" fmla="*/ 207 w 610"/>
              <a:gd name="T47" fmla="*/ 671 h 695"/>
              <a:gd name="T48" fmla="*/ 229 w 610"/>
              <a:gd name="T49" fmla="*/ 649 h 695"/>
              <a:gd name="T50" fmla="*/ 243 w 610"/>
              <a:gd name="T51" fmla="*/ 611 h 695"/>
              <a:gd name="T52" fmla="*/ 260 w 610"/>
              <a:gd name="T53" fmla="*/ 592 h 695"/>
              <a:gd name="T54" fmla="*/ 287 w 610"/>
              <a:gd name="T55" fmla="*/ 573 h 695"/>
              <a:gd name="T56" fmla="*/ 308 w 610"/>
              <a:gd name="T57" fmla="*/ 559 h 695"/>
              <a:gd name="T58" fmla="*/ 342 w 610"/>
              <a:gd name="T59" fmla="*/ 542 h 695"/>
              <a:gd name="T60" fmla="*/ 382 w 610"/>
              <a:gd name="T61" fmla="*/ 510 h 695"/>
              <a:gd name="T62" fmla="*/ 430 w 610"/>
              <a:gd name="T63" fmla="*/ 515 h 695"/>
              <a:gd name="T64" fmla="*/ 452 w 610"/>
              <a:gd name="T65" fmla="*/ 506 h 695"/>
              <a:gd name="T66" fmla="*/ 472 w 610"/>
              <a:gd name="T67" fmla="*/ 484 h 695"/>
              <a:gd name="T68" fmla="*/ 506 w 610"/>
              <a:gd name="T69" fmla="*/ 477 h 695"/>
              <a:gd name="T70" fmla="*/ 533 w 610"/>
              <a:gd name="T71" fmla="*/ 461 h 695"/>
              <a:gd name="T72" fmla="*/ 564 w 610"/>
              <a:gd name="T73" fmla="*/ 435 h 695"/>
              <a:gd name="T74" fmla="*/ 587 w 610"/>
              <a:gd name="T75" fmla="*/ 411 h 695"/>
              <a:gd name="T76" fmla="*/ 610 w 610"/>
              <a:gd name="T77" fmla="*/ 386 h 695"/>
              <a:gd name="T78" fmla="*/ 584 w 610"/>
              <a:gd name="T79" fmla="*/ 371 h 695"/>
              <a:gd name="T80" fmla="*/ 551 w 610"/>
              <a:gd name="T81" fmla="*/ 356 h 695"/>
              <a:gd name="T82" fmla="*/ 532 w 610"/>
              <a:gd name="T83" fmla="*/ 331 h 695"/>
              <a:gd name="T84" fmla="*/ 523 w 610"/>
              <a:gd name="T85" fmla="*/ 291 h 695"/>
              <a:gd name="T86" fmla="*/ 485 w 610"/>
              <a:gd name="T87" fmla="*/ 271 h 695"/>
              <a:gd name="T88" fmla="*/ 472 w 610"/>
              <a:gd name="T89" fmla="*/ 251 h 695"/>
              <a:gd name="T90" fmla="*/ 464 w 610"/>
              <a:gd name="T91" fmla="*/ 210 h 695"/>
              <a:gd name="T92" fmla="*/ 442 w 610"/>
              <a:gd name="T93" fmla="*/ 180 h 695"/>
              <a:gd name="T94" fmla="*/ 408 w 610"/>
              <a:gd name="T95" fmla="*/ 158 h 695"/>
              <a:gd name="T96" fmla="*/ 382 w 610"/>
              <a:gd name="T97" fmla="*/ 131 h 695"/>
              <a:gd name="T98" fmla="*/ 334 w 610"/>
              <a:gd name="T99" fmla="*/ 112 h 695"/>
              <a:gd name="T100" fmla="*/ 305 w 610"/>
              <a:gd name="T101" fmla="*/ 101 h 695"/>
              <a:gd name="T102" fmla="*/ 275 w 610"/>
              <a:gd name="T103" fmla="*/ 87 h 695"/>
              <a:gd name="T104" fmla="*/ 237 w 610"/>
              <a:gd name="T105" fmla="*/ 77 h 695"/>
              <a:gd name="T106" fmla="*/ 216 w 610"/>
              <a:gd name="T107" fmla="*/ 77 h 695"/>
              <a:gd name="T108" fmla="*/ 188 w 610"/>
              <a:gd name="T109" fmla="*/ 53 h 695"/>
              <a:gd name="T110" fmla="*/ 155 w 610"/>
              <a:gd name="T111" fmla="*/ 30 h 695"/>
              <a:gd name="T112" fmla="*/ 112 w 610"/>
              <a:gd name="T113" fmla="*/ 5 h 695"/>
              <a:gd name="T114" fmla="*/ 84 w 610"/>
              <a:gd name="T115" fmla="*/ 12 h 6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0"/>
              <a:gd name="T175" fmla="*/ 0 h 695"/>
              <a:gd name="T176" fmla="*/ 610 w 610"/>
              <a:gd name="T177" fmla="*/ 695 h 69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0" h="695">
                <a:moveTo>
                  <a:pt x="76" y="61"/>
                </a:moveTo>
                <a:lnTo>
                  <a:pt x="76" y="61"/>
                </a:lnTo>
                <a:lnTo>
                  <a:pt x="74" y="65"/>
                </a:lnTo>
                <a:lnTo>
                  <a:pt x="76" y="69"/>
                </a:lnTo>
                <a:lnTo>
                  <a:pt x="77" y="76"/>
                </a:lnTo>
                <a:lnTo>
                  <a:pt x="77" y="82"/>
                </a:lnTo>
                <a:lnTo>
                  <a:pt x="77" y="87"/>
                </a:lnTo>
                <a:lnTo>
                  <a:pt x="80" y="89"/>
                </a:lnTo>
                <a:lnTo>
                  <a:pt x="83" y="92"/>
                </a:lnTo>
                <a:lnTo>
                  <a:pt x="87" y="95"/>
                </a:lnTo>
                <a:lnTo>
                  <a:pt x="88" y="96"/>
                </a:lnTo>
                <a:lnTo>
                  <a:pt x="89" y="99"/>
                </a:lnTo>
                <a:lnTo>
                  <a:pt x="93" y="103"/>
                </a:lnTo>
                <a:lnTo>
                  <a:pt x="96" y="104"/>
                </a:lnTo>
                <a:lnTo>
                  <a:pt x="98" y="107"/>
                </a:lnTo>
                <a:lnTo>
                  <a:pt x="99" y="111"/>
                </a:lnTo>
                <a:lnTo>
                  <a:pt x="100" y="114"/>
                </a:lnTo>
                <a:lnTo>
                  <a:pt x="100" y="118"/>
                </a:lnTo>
                <a:lnTo>
                  <a:pt x="102" y="122"/>
                </a:lnTo>
                <a:lnTo>
                  <a:pt x="107" y="127"/>
                </a:lnTo>
                <a:lnTo>
                  <a:pt x="111" y="133"/>
                </a:lnTo>
                <a:lnTo>
                  <a:pt x="112" y="135"/>
                </a:lnTo>
                <a:lnTo>
                  <a:pt x="112" y="139"/>
                </a:lnTo>
                <a:lnTo>
                  <a:pt x="110" y="146"/>
                </a:lnTo>
                <a:lnTo>
                  <a:pt x="108" y="150"/>
                </a:lnTo>
                <a:lnTo>
                  <a:pt x="106" y="152"/>
                </a:lnTo>
                <a:lnTo>
                  <a:pt x="103" y="150"/>
                </a:lnTo>
                <a:lnTo>
                  <a:pt x="99" y="149"/>
                </a:lnTo>
                <a:lnTo>
                  <a:pt x="98" y="153"/>
                </a:lnTo>
                <a:lnTo>
                  <a:pt x="95" y="156"/>
                </a:lnTo>
                <a:lnTo>
                  <a:pt x="92" y="158"/>
                </a:lnTo>
                <a:lnTo>
                  <a:pt x="89" y="163"/>
                </a:lnTo>
                <a:lnTo>
                  <a:pt x="88" y="168"/>
                </a:lnTo>
                <a:lnTo>
                  <a:pt x="87" y="171"/>
                </a:lnTo>
                <a:lnTo>
                  <a:pt x="85" y="172"/>
                </a:lnTo>
                <a:lnTo>
                  <a:pt x="81" y="176"/>
                </a:lnTo>
                <a:lnTo>
                  <a:pt x="80" y="177"/>
                </a:lnTo>
                <a:lnTo>
                  <a:pt x="80" y="180"/>
                </a:lnTo>
                <a:lnTo>
                  <a:pt x="79" y="186"/>
                </a:lnTo>
                <a:lnTo>
                  <a:pt x="77" y="190"/>
                </a:lnTo>
                <a:lnTo>
                  <a:pt x="73" y="198"/>
                </a:lnTo>
                <a:lnTo>
                  <a:pt x="66" y="205"/>
                </a:lnTo>
                <a:lnTo>
                  <a:pt x="64" y="209"/>
                </a:lnTo>
                <a:lnTo>
                  <a:pt x="62" y="213"/>
                </a:lnTo>
                <a:lnTo>
                  <a:pt x="53" y="213"/>
                </a:lnTo>
                <a:lnTo>
                  <a:pt x="43" y="214"/>
                </a:lnTo>
                <a:lnTo>
                  <a:pt x="41" y="217"/>
                </a:lnTo>
                <a:lnTo>
                  <a:pt x="38" y="221"/>
                </a:lnTo>
                <a:lnTo>
                  <a:pt x="32" y="226"/>
                </a:lnTo>
                <a:lnTo>
                  <a:pt x="28" y="232"/>
                </a:lnTo>
                <a:lnTo>
                  <a:pt x="24" y="233"/>
                </a:lnTo>
                <a:lnTo>
                  <a:pt x="23" y="234"/>
                </a:lnTo>
                <a:lnTo>
                  <a:pt x="23" y="237"/>
                </a:lnTo>
                <a:lnTo>
                  <a:pt x="20" y="238"/>
                </a:lnTo>
                <a:lnTo>
                  <a:pt x="18" y="241"/>
                </a:lnTo>
                <a:lnTo>
                  <a:pt x="18" y="245"/>
                </a:lnTo>
                <a:lnTo>
                  <a:pt x="16" y="247"/>
                </a:lnTo>
                <a:lnTo>
                  <a:pt x="16" y="248"/>
                </a:lnTo>
                <a:lnTo>
                  <a:pt x="13" y="249"/>
                </a:lnTo>
                <a:lnTo>
                  <a:pt x="11" y="249"/>
                </a:lnTo>
                <a:lnTo>
                  <a:pt x="8" y="249"/>
                </a:lnTo>
                <a:lnTo>
                  <a:pt x="5" y="252"/>
                </a:lnTo>
                <a:lnTo>
                  <a:pt x="3" y="257"/>
                </a:lnTo>
                <a:lnTo>
                  <a:pt x="3" y="264"/>
                </a:lnTo>
                <a:lnTo>
                  <a:pt x="1" y="278"/>
                </a:lnTo>
                <a:lnTo>
                  <a:pt x="0" y="283"/>
                </a:lnTo>
                <a:lnTo>
                  <a:pt x="1" y="286"/>
                </a:lnTo>
                <a:lnTo>
                  <a:pt x="3" y="287"/>
                </a:lnTo>
                <a:lnTo>
                  <a:pt x="7" y="293"/>
                </a:lnTo>
                <a:lnTo>
                  <a:pt x="9" y="295"/>
                </a:lnTo>
                <a:lnTo>
                  <a:pt x="9" y="298"/>
                </a:lnTo>
                <a:lnTo>
                  <a:pt x="9" y="299"/>
                </a:lnTo>
                <a:lnTo>
                  <a:pt x="9" y="301"/>
                </a:lnTo>
                <a:lnTo>
                  <a:pt x="9" y="302"/>
                </a:lnTo>
                <a:lnTo>
                  <a:pt x="11" y="304"/>
                </a:lnTo>
                <a:lnTo>
                  <a:pt x="12" y="305"/>
                </a:lnTo>
                <a:lnTo>
                  <a:pt x="13" y="305"/>
                </a:lnTo>
                <a:lnTo>
                  <a:pt x="15" y="306"/>
                </a:lnTo>
                <a:lnTo>
                  <a:pt x="16" y="309"/>
                </a:lnTo>
                <a:lnTo>
                  <a:pt x="16" y="313"/>
                </a:lnTo>
                <a:lnTo>
                  <a:pt x="16" y="320"/>
                </a:lnTo>
                <a:lnTo>
                  <a:pt x="19" y="320"/>
                </a:lnTo>
                <a:lnTo>
                  <a:pt x="22" y="321"/>
                </a:lnTo>
                <a:lnTo>
                  <a:pt x="26" y="324"/>
                </a:lnTo>
                <a:lnTo>
                  <a:pt x="31" y="328"/>
                </a:lnTo>
                <a:lnTo>
                  <a:pt x="32" y="331"/>
                </a:lnTo>
                <a:lnTo>
                  <a:pt x="34" y="335"/>
                </a:lnTo>
                <a:lnTo>
                  <a:pt x="34" y="337"/>
                </a:lnTo>
                <a:lnTo>
                  <a:pt x="34" y="342"/>
                </a:lnTo>
                <a:lnTo>
                  <a:pt x="34" y="343"/>
                </a:lnTo>
                <a:lnTo>
                  <a:pt x="35" y="344"/>
                </a:lnTo>
                <a:lnTo>
                  <a:pt x="38" y="347"/>
                </a:lnTo>
                <a:lnTo>
                  <a:pt x="41" y="351"/>
                </a:lnTo>
                <a:lnTo>
                  <a:pt x="42" y="356"/>
                </a:lnTo>
                <a:lnTo>
                  <a:pt x="45" y="363"/>
                </a:lnTo>
                <a:lnTo>
                  <a:pt x="45" y="370"/>
                </a:lnTo>
                <a:lnTo>
                  <a:pt x="45" y="374"/>
                </a:lnTo>
                <a:lnTo>
                  <a:pt x="45" y="377"/>
                </a:lnTo>
                <a:lnTo>
                  <a:pt x="47" y="379"/>
                </a:lnTo>
                <a:lnTo>
                  <a:pt x="49" y="382"/>
                </a:lnTo>
                <a:lnTo>
                  <a:pt x="49" y="385"/>
                </a:lnTo>
                <a:lnTo>
                  <a:pt x="49" y="389"/>
                </a:lnTo>
                <a:lnTo>
                  <a:pt x="49" y="393"/>
                </a:lnTo>
                <a:lnTo>
                  <a:pt x="49" y="396"/>
                </a:lnTo>
                <a:lnTo>
                  <a:pt x="51" y="400"/>
                </a:lnTo>
                <a:lnTo>
                  <a:pt x="54" y="403"/>
                </a:lnTo>
                <a:lnTo>
                  <a:pt x="58" y="404"/>
                </a:lnTo>
                <a:lnTo>
                  <a:pt x="62" y="404"/>
                </a:lnTo>
                <a:lnTo>
                  <a:pt x="62" y="411"/>
                </a:lnTo>
                <a:lnTo>
                  <a:pt x="64" y="417"/>
                </a:lnTo>
                <a:lnTo>
                  <a:pt x="68" y="431"/>
                </a:lnTo>
                <a:lnTo>
                  <a:pt x="68" y="438"/>
                </a:lnTo>
                <a:lnTo>
                  <a:pt x="70" y="442"/>
                </a:lnTo>
                <a:lnTo>
                  <a:pt x="72" y="447"/>
                </a:lnTo>
                <a:lnTo>
                  <a:pt x="70" y="451"/>
                </a:lnTo>
                <a:lnTo>
                  <a:pt x="70" y="455"/>
                </a:lnTo>
                <a:lnTo>
                  <a:pt x="70" y="460"/>
                </a:lnTo>
                <a:lnTo>
                  <a:pt x="73" y="466"/>
                </a:lnTo>
                <a:lnTo>
                  <a:pt x="77" y="472"/>
                </a:lnTo>
                <a:lnTo>
                  <a:pt x="80" y="477"/>
                </a:lnTo>
                <a:lnTo>
                  <a:pt x="80" y="484"/>
                </a:lnTo>
                <a:lnTo>
                  <a:pt x="81" y="512"/>
                </a:lnTo>
                <a:lnTo>
                  <a:pt x="80" y="518"/>
                </a:lnTo>
                <a:lnTo>
                  <a:pt x="79" y="525"/>
                </a:lnTo>
                <a:lnTo>
                  <a:pt x="76" y="538"/>
                </a:lnTo>
                <a:lnTo>
                  <a:pt x="76" y="544"/>
                </a:lnTo>
                <a:lnTo>
                  <a:pt x="73" y="552"/>
                </a:lnTo>
                <a:lnTo>
                  <a:pt x="72" y="559"/>
                </a:lnTo>
                <a:lnTo>
                  <a:pt x="72" y="567"/>
                </a:lnTo>
                <a:lnTo>
                  <a:pt x="72" y="580"/>
                </a:lnTo>
                <a:lnTo>
                  <a:pt x="72" y="587"/>
                </a:lnTo>
                <a:lnTo>
                  <a:pt x="70" y="594"/>
                </a:lnTo>
                <a:lnTo>
                  <a:pt x="70" y="598"/>
                </a:lnTo>
                <a:lnTo>
                  <a:pt x="70" y="601"/>
                </a:lnTo>
                <a:lnTo>
                  <a:pt x="74" y="606"/>
                </a:lnTo>
                <a:lnTo>
                  <a:pt x="79" y="611"/>
                </a:lnTo>
                <a:lnTo>
                  <a:pt x="80" y="615"/>
                </a:lnTo>
                <a:lnTo>
                  <a:pt x="81" y="618"/>
                </a:lnTo>
                <a:lnTo>
                  <a:pt x="83" y="620"/>
                </a:lnTo>
                <a:lnTo>
                  <a:pt x="84" y="621"/>
                </a:lnTo>
                <a:lnTo>
                  <a:pt x="87" y="625"/>
                </a:lnTo>
                <a:lnTo>
                  <a:pt x="87" y="630"/>
                </a:lnTo>
                <a:lnTo>
                  <a:pt x="89" y="633"/>
                </a:lnTo>
                <a:lnTo>
                  <a:pt x="91" y="634"/>
                </a:lnTo>
                <a:lnTo>
                  <a:pt x="93" y="634"/>
                </a:lnTo>
                <a:lnTo>
                  <a:pt x="98" y="634"/>
                </a:lnTo>
                <a:lnTo>
                  <a:pt x="103" y="637"/>
                </a:lnTo>
                <a:lnTo>
                  <a:pt x="121" y="644"/>
                </a:lnTo>
                <a:lnTo>
                  <a:pt x="129" y="648"/>
                </a:lnTo>
                <a:lnTo>
                  <a:pt x="137" y="653"/>
                </a:lnTo>
                <a:lnTo>
                  <a:pt x="144" y="658"/>
                </a:lnTo>
                <a:lnTo>
                  <a:pt x="152" y="663"/>
                </a:lnTo>
                <a:lnTo>
                  <a:pt x="167" y="670"/>
                </a:lnTo>
                <a:lnTo>
                  <a:pt x="173" y="674"/>
                </a:lnTo>
                <a:lnTo>
                  <a:pt x="176" y="676"/>
                </a:lnTo>
                <a:lnTo>
                  <a:pt x="179" y="681"/>
                </a:lnTo>
                <a:lnTo>
                  <a:pt x="180" y="685"/>
                </a:lnTo>
                <a:lnTo>
                  <a:pt x="180" y="689"/>
                </a:lnTo>
                <a:lnTo>
                  <a:pt x="180" y="693"/>
                </a:lnTo>
                <a:lnTo>
                  <a:pt x="182" y="694"/>
                </a:lnTo>
                <a:lnTo>
                  <a:pt x="183" y="695"/>
                </a:lnTo>
                <a:lnTo>
                  <a:pt x="184" y="693"/>
                </a:lnTo>
                <a:lnTo>
                  <a:pt x="186" y="691"/>
                </a:lnTo>
                <a:lnTo>
                  <a:pt x="190" y="690"/>
                </a:lnTo>
                <a:lnTo>
                  <a:pt x="195" y="689"/>
                </a:lnTo>
                <a:lnTo>
                  <a:pt x="198" y="686"/>
                </a:lnTo>
                <a:lnTo>
                  <a:pt x="199" y="683"/>
                </a:lnTo>
                <a:lnTo>
                  <a:pt x="203" y="679"/>
                </a:lnTo>
                <a:lnTo>
                  <a:pt x="203" y="676"/>
                </a:lnTo>
                <a:lnTo>
                  <a:pt x="205" y="674"/>
                </a:lnTo>
                <a:lnTo>
                  <a:pt x="206" y="671"/>
                </a:lnTo>
                <a:lnTo>
                  <a:pt x="207" y="671"/>
                </a:lnTo>
                <a:lnTo>
                  <a:pt x="213" y="670"/>
                </a:lnTo>
                <a:lnTo>
                  <a:pt x="213" y="667"/>
                </a:lnTo>
                <a:lnTo>
                  <a:pt x="214" y="666"/>
                </a:lnTo>
                <a:lnTo>
                  <a:pt x="218" y="664"/>
                </a:lnTo>
                <a:lnTo>
                  <a:pt x="222" y="662"/>
                </a:lnTo>
                <a:lnTo>
                  <a:pt x="225" y="658"/>
                </a:lnTo>
                <a:lnTo>
                  <a:pt x="229" y="649"/>
                </a:lnTo>
                <a:lnTo>
                  <a:pt x="232" y="641"/>
                </a:lnTo>
                <a:lnTo>
                  <a:pt x="235" y="639"/>
                </a:lnTo>
                <a:lnTo>
                  <a:pt x="236" y="636"/>
                </a:lnTo>
                <a:lnTo>
                  <a:pt x="240" y="630"/>
                </a:lnTo>
                <a:lnTo>
                  <a:pt x="243" y="625"/>
                </a:lnTo>
                <a:lnTo>
                  <a:pt x="243" y="618"/>
                </a:lnTo>
                <a:lnTo>
                  <a:pt x="243" y="611"/>
                </a:lnTo>
                <a:lnTo>
                  <a:pt x="244" y="609"/>
                </a:lnTo>
                <a:lnTo>
                  <a:pt x="245" y="606"/>
                </a:lnTo>
                <a:lnTo>
                  <a:pt x="248" y="603"/>
                </a:lnTo>
                <a:lnTo>
                  <a:pt x="252" y="602"/>
                </a:lnTo>
                <a:lnTo>
                  <a:pt x="254" y="599"/>
                </a:lnTo>
                <a:lnTo>
                  <a:pt x="255" y="595"/>
                </a:lnTo>
                <a:lnTo>
                  <a:pt x="259" y="595"/>
                </a:lnTo>
                <a:lnTo>
                  <a:pt x="260" y="592"/>
                </a:lnTo>
                <a:lnTo>
                  <a:pt x="263" y="587"/>
                </a:lnTo>
                <a:lnTo>
                  <a:pt x="267" y="580"/>
                </a:lnTo>
                <a:lnTo>
                  <a:pt x="270" y="577"/>
                </a:lnTo>
                <a:lnTo>
                  <a:pt x="274" y="576"/>
                </a:lnTo>
                <a:lnTo>
                  <a:pt x="282" y="576"/>
                </a:lnTo>
                <a:lnTo>
                  <a:pt x="285" y="575"/>
                </a:lnTo>
                <a:lnTo>
                  <a:pt x="287" y="573"/>
                </a:lnTo>
                <a:lnTo>
                  <a:pt x="300" y="564"/>
                </a:lnTo>
                <a:lnTo>
                  <a:pt x="301" y="564"/>
                </a:lnTo>
                <a:lnTo>
                  <a:pt x="304" y="563"/>
                </a:lnTo>
                <a:lnTo>
                  <a:pt x="304" y="561"/>
                </a:lnTo>
                <a:lnTo>
                  <a:pt x="305" y="559"/>
                </a:lnTo>
                <a:lnTo>
                  <a:pt x="308" y="559"/>
                </a:lnTo>
                <a:lnTo>
                  <a:pt x="312" y="559"/>
                </a:lnTo>
                <a:lnTo>
                  <a:pt x="316" y="556"/>
                </a:lnTo>
                <a:lnTo>
                  <a:pt x="319" y="554"/>
                </a:lnTo>
                <a:lnTo>
                  <a:pt x="323" y="552"/>
                </a:lnTo>
                <a:lnTo>
                  <a:pt x="328" y="550"/>
                </a:lnTo>
                <a:lnTo>
                  <a:pt x="335" y="548"/>
                </a:lnTo>
                <a:lnTo>
                  <a:pt x="342" y="542"/>
                </a:lnTo>
                <a:lnTo>
                  <a:pt x="354" y="530"/>
                </a:lnTo>
                <a:lnTo>
                  <a:pt x="361" y="523"/>
                </a:lnTo>
                <a:lnTo>
                  <a:pt x="366" y="516"/>
                </a:lnTo>
                <a:lnTo>
                  <a:pt x="373" y="510"/>
                </a:lnTo>
                <a:lnTo>
                  <a:pt x="378" y="510"/>
                </a:lnTo>
                <a:lnTo>
                  <a:pt x="382" y="510"/>
                </a:lnTo>
                <a:lnTo>
                  <a:pt x="391" y="510"/>
                </a:lnTo>
                <a:lnTo>
                  <a:pt x="399" y="510"/>
                </a:lnTo>
                <a:lnTo>
                  <a:pt x="403" y="511"/>
                </a:lnTo>
                <a:lnTo>
                  <a:pt x="405" y="512"/>
                </a:lnTo>
                <a:lnTo>
                  <a:pt x="409" y="515"/>
                </a:lnTo>
                <a:lnTo>
                  <a:pt x="412" y="516"/>
                </a:lnTo>
                <a:lnTo>
                  <a:pt x="422" y="515"/>
                </a:lnTo>
                <a:lnTo>
                  <a:pt x="430" y="515"/>
                </a:lnTo>
                <a:lnTo>
                  <a:pt x="438" y="515"/>
                </a:lnTo>
                <a:lnTo>
                  <a:pt x="442" y="514"/>
                </a:lnTo>
                <a:lnTo>
                  <a:pt x="446" y="512"/>
                </a:lnTo>
                <a:lnTo>
                  <a:pt x="447" y="510"/>
                </a:lnTo>
                <a:lnTo>
                  <a:pt x="447" y="508"/>
                </a:lnTo>
                <a:lnTo>
                  <a:pt x="449" y="507"/>
                </a:lnTo>
                <a:lnTo>
                  <a:pt x="452" y="506"/>
                </a:lnTo>
                <a:lnTo>
                  <a:pt x="456" y="506"/>
                </a:lnTo>
                <a:lnTo>
                  <a:pt x="460" y="504"/>
                </a:lnTo>
                <a:lnTo>
                  <a:pt x="464" y="502"/>
                </a:lnTo>
                <a:lnTo>
                  <a:pt x="466" y="497"/>
                </a:lnTo>
                <a:lnTo>
                  <a:pt x="468" y="493"/>
                </a:lnTo>
                <a:lnTo>
                  <a:pt x="469" y="489"/>
                </a:lnTo>
                <a:lnTo>
                  <a:pt x="471" y="485"/>
                </a:lnTo>
                <a:lnTo>
                  <a:pt x="472" y="484"/>
                </a:lnTo>
                <a:lnTo>
                  <a:pt x="473" y="483"/>
                </a:lnTo>
                <a:lnTo>
                  <a:pt x="476" y="483"/>
                </a:lnTo>
                <a:lnTo>
                  <a:pt x="487" y="483"/>
                </a:lnTo>
                <a:lnTo>
                  <a:pt x="492" y="481"/>
                </a:lnTo>
                <a:lnTo>
                  <a:pt x="495" y="478"/>
                </a:lnTo>
                <a:lnTo>
                  <a:pt x="498" y="477"/>
                </a:lnTo>
                <a:lnTo>
                  <a:pt x="502" y="477"/>
                </a:lnTo>
                <a:lnTo>
                  <a:pt x="506" y="477"/>
                </a:lnTo>
                <a:lnTo>
                  <a:pt x="509" y="477"/>
                </a:lnTo>
                <a:lnTo>
                  <a:pt x="511" y="476"/>
                </a:lnTo>
                <a:lnTo>
                  <a:pt x="513" y="474"/>
                </a:lnTo>
                <a:lnTo>
                  <a:pt x="514" y="470"/>
                </a:lnTo>
                <a:lnTo>
                  <a:pt x="518" y="468"/>
                </a:lnTo>
                <a:lnTo>
                  <a:pt x="523" y="465"/>
                </a:lnTo>
                <a:lnTo>
                  <a:pt x="533" y="461"/>
                </a:lnTo>
                <a:lnTo>
                  <a:pt x="537" y="458"/>
                </a:lnTo>
                <a:lnTo>
                  <a:pt x="541" y="454"/>
                </a:lnTo>
                <a:lnTo>
                  <a:pt x="546" y="443"/>
                </a:lnTo>
                <a:lnTo>
                  <a:pt x="549" y="439"/>
                </a:lnTo>
                <a:lnTo>
                  <a:pt x="556" y="438"/>
                </a:lnTo>
                <a:lnTo>
                  <a:pt x="560" y="436"/>
                </a:lnTo>
                <a:lnTo>
                  <a:pt x="564" y="435"/>
                </a:lnTo>
                <a:lnTo>
                  <a:pt x="568" y="431"/>
                </a:lnTo>
                <a:lnTo>
                  <a:pt x="574" y="428"/>
                </a:lnTo>
                <a:lnTo>
                  <a:pt x="579" y="427"/>
                </a:lnTo>
                <a:lnTo>
                  <a:pt x="582" y="423"/>
                </a:lnTo>
                <a:lnTo>
                  <a:pt x="584" y="415"/>
                </a:lnTo>
                <a:lnTo>
                  <a:pt x="587" y="411"/>
                </a:lnTo>
                <a:lnTo>
                  <a:pt x="591" y="407"/>
                </a:lnTo>
                <a:lnTo>
                  <a:pt x="594" y="401"/>
                </a:lnTo>
                <a:lnTo>
                  <a:pt x="597" y="400"/>
                </a:lnTo>
                <a:lnTo>
                  <a:pt x="599" y="398"/>
                </a:lnTo>
                <a:lnTo>
                  <a:pt x="602" y="390"/>
                </a:lnTo>
                <a:lnTo>
                  <a:pt x="606" y="388"/>
                </a:lnTo>
                <a:lnTo>
                  <a:pt x="610" y="386"/>
                </a:lnTo>
                <a:lnTo>
                  <a:pt x="610" y="382"/>
                </a:lnTo>
                <a:lnTo>
                  <a:pt x="609" y="379"/>
                </a:lnTo>
                <a:lnTo>
                  <a:pt x="608" y="378"/>
                </a:lnTo>
                <a:lnTo>
                  <a:pt x="603" y="377"/>
                </a:lnTo>
                <a:lnTo>
                  <a:pt x="598" y="375"/>
                </a:lnTo>
                <a:lnTo>
                  <a:pt x="593" y="373"/>
                </a:lnTo>
                <a:lnTo>
                  <a:pt x="589" y="371"/>
                </a:lnTo>
                <a:lnTo>
                  <a:pt x="584" y="371"/>
                </a:lnTo>
                <a:lnTo>
                  <a:pt x="580" y="371"/>
                </a:lnTo>
                <a:lnTo>
                  <a:pt x="576" y="369"/>
                </a:lnTo>
                <a:lnTo>
                  <a:pt x="571" y="365"/>
                </a:lnTo>
                <a:lnTo>
                  <a:pt x="570" y="362"/>
                </a:lnTo>
                <a:lnTo>
                  <a:pt x="565" y="361"/>
                </a:lnTo>
                <a:lnTo>
                  <a:pt x="559" y="359"/>
                </a:lnTo>
                <a:lnTo>
                  <a:pt x="555" y="359"/>
                </a:lnTo>
                <a:lnTo>
                  <a:pt x="551" y="356"/>
                </a:lnTo>
                <a:lnTo>
                  <a:pt x="546" y="352"/>
                </a:lnTo>
                <a:lnTo>
                  <a:pt x="544" y="346"/>
                </a:lnTo>
                <a:lnTo>
                  <a:pt x="540" y="340"/>
                </a:lnTo>
                <a:lnTo>
                  <a:pt x="540" y="337"/>
                </a:lnTo>
                <a:lnTo>
                  <a:pt x="538" y="335"/>
                </a:lnTo>
                <a:lnTo>
                  <a:pt x="532" y="331"/>
                </a:lnTo>
                <a:lnTo>
                  <a:pt x="526" y="329"/>
                </a:lnTo>
                <a:lnTo>
                  <a:pt x="526" y="323"/>
                </a:lnTo>
                <a:lnTo>
                  <a:pt x="526" y="317"/>
                </a:lnTo>
                <a:lnTo>
                  <a:pt x="523" y="310"/>
                </a:lnTo>
                <a:lnTo>
                  <a:pt x="523" y="304"/>
                </a:lnTo>
                <a:lnTo>
                  <a:pt x="523" y="291"/>
                </a:lnTo>
                <a:lnTo>
                  <a:pt x="522" y="285"/>
                </a:lnTo>
                <a:lnTo>
                  <a:pt x="519" y="280"/>
                </a:lnTo>
                <a:lnTo>
                  <a:pt x="515" y="276"/>
                </a:lnTo>
                <a:lnTo>
                  <a:pt x="510" y="274"/>
                </a:lnTo>
                <a:lnTo>
                  <a:pt x="504" y="272"/>
                </a:lnTo>
                <a:lnTo>
                  <a:pt x="498" y="271"/>
                </a:lnTo>
                <a:lnTo>
                  <a:pt x="490" y="271"/>
                </a:lnTo>
                <a:lnTo>
                  <a:pt x="485" y="271"/>
                </a:lnTo>
                <a:lnTo>
                  <a:pt x="483" y="272"/>
                </a:lnTo>
                <a:lnTo>
                  <a:pt x="480" y="274"/>
                </a:lnTo>
                <a:lnTo>
                  <a:pt x="477" y="275"/>
                </a:lnTo>
                <a:lnTo>
                  <a:pt x="476" y="276"/>
                </a:lnTo>
                <a:lnTo>
                  <a:pt x="472" y="276"/>
                </a:lnTo>
                <a:lnTo>
                  <a:pt x="472" y="268"/>
                </a:lnTo>
                <a:lnTo>
                  <a:pt x="472" y="260"/>
                </a:lnTo>
                <a:lnTo>
                  <a:pt x="472" y="251"/>
                </a:lnTo>
                <a:lnTo>
                  <a:pt x="471" y="244"/>
                </a:lnTo>
                <a:lnTo>
                  <a:pt x="469" y="240"/>
                </a:lnTo>
                <a:lnTo>
                  <a:pt x="466" y="236"/>
                </a:lnTo>
                <a:lnTo>
                  <a:pt x="466" y="226"/>
                </a:lnTo>
                <a:lnTo>
                  <a:pt x="466" y="218"/>
                </a:lnTo>
                <a:lnTo>
                  <a:pt x="464" y="210"/>
                </a:lnTo>
                <a:lnTo>
                  <a:pt x="461" y="203"/>
                </a:lnTo>
                <a:lnTo>
                  <a:pt x="458" y="200"/>
                </a:lnTo>
                <a:lnTo>
                  <a:pt x="454" y="199"/>
                </a:lnTo>
                <a:lnTo>
                  <a:pt x="450" y="191"/>
                </a:lnTo>
                <a:lnTo>
                  <a:pt x="446" y="186"/>
                </a:lnTo>
                <a:lnTo>
                  <a:pt x="442" y="180"/>
                </a:lnTo>
                <a:lnTo>
                  <a:pt x="437" y="175"/>
                </a:lnTo>
                <a:lnTo>
                  <a:pt x="430" y="171"/>
                </a:lnTo>
                <a:lnTo>
                  <a:pt x="423" y="167"/>
                </a:lnTo>
                <a:lnTo>
                  <a:pt x="419" y="165"/>
                </a:lnTo>
                <a:lnTo>
                  <a:pt x="416" y="164"/>
                </a:lnTo>
                <a:lnTo>
                  <a:pt x="408" y="158"/>
                </a:lnTo>
                <a:lnTo>
                  <a:pt x="403" y="152"/>
                </a:lnTo>
                <a:lnTo>
                  <a:pt x="397" y="149"/>
                </a:lnTo>
                <a:lnTo>
                  <a:pt x="393" y="146"/>
                </a:lnTo>
                <a:lnTo>
                  <a:pt x="386" y="139"/>
                </a:lnTo>
                <a:lnTo>
                  <a:pt x="385" y="135"/>
                </a:lnTo>
                <a:lnTo>
                  <a:pt x="382" y="131"/>
                </a:lnTo>
                <a:lnTo>
                  <a:pt x="376" y="129"/>
                </a:lnTo>
                <a:lnTo>
                  <a:pt x="367" y="127"/>
                </a:lnTo>
                <a:lnTo>
                  <a:pt x="359" y="125"/>
                </a:lnTo>
                <a:lnTo>
                  <a:pt x="353" y="120"/>
                </a:lnTo>
                <a:lnTo>
                  <a:pt x="344" y="118"/>
                </a:lnTo>
                <a:lnTo>
                  <a:pt x="336" y="115"/>
                </a:lnTo>
                <a:lnTo>
                  <a:pt x="334" y="112"/>
                </a:lnTo>
                <a:lnTo>
                  <a:pt x="329" y="111"/>
                </a:lnTo>
                <a:lnTo>
                  <a:pt x="321" y="108"/>
                </a:lnTo>
                <a:lnTo>
                  <a:pt x="317" y="107"/>
                </a:lnTo>
                <a:lnTo>
                  <a:pt x="313" y="106"/>
                </a:lnTo>
                <a:lnTo>
                  <a:pt x="309" y="104"/>
                </a:lnTo>
                <a:lnTo>
                  <a:pt x="305" y="101"/>
                </a:lnTo>
                <a:lnTo>
                  <a:pt x="301" y="100"/>
                </a:lnTo>
                <a:lnTo>
                  <a:pt x="297" y="99"/>
                </a:lnTo>
                <a:lnTo>
                  <a:pt x="293" y="97"/>
                </a:lnTo>
                <a:lnTo>
                  <a:pt x="290" y="96"/>
                </a:lnTo>
                <a:lnTo>
                  <a:pt x="286" y="93"/>
                </a:lnTo>
                <a:lnTo>
                  <a:pt x="282" y="91"/>
                </a:lnTo>
                <a:lnTo>
                  <a:pt x="279" y="88"/>
                </a:lnTo>
                <a:lnTo>
                  <a:pt x="275" y="87"/>
                </a:lnTo>
                <a:lnTo>
                  <a:pt x="270" y="85"/>
                </a:lnTo>
                <a:lnTo>
                  <a:pt x="266" y="85"/>
                </a:lnTo>
                <a:lnTo>
                  <a:pt x="260" y="85"/>
                </a:lnTo>
                <a:lnTo>
                  <a:pt x="256" y="84"/>
                </a:lnTo>
                <a:lnTo>
                  <a:pt x="247" y="80"/>
                </a:lnTo>
                <a:lnTo>
                  <a:pt x="243" y="78"/>
                </a:lnTo>
                <a:lnTo>
                  <a:pt x="237" y="77"/>
                </a:lnTo>
                <a:lnTo>
                  <a:pt x="230" y="77"/>
                </a:lnTo>
                <a:lnTo>
                  <a:pt x="226" y="77"/>
                </a:lnTo>
                <a:lnTo>
                  <a:pt x="225" y="78"/>
                </a:lnTo>
                <a:lnTo>
                  <a:pt x="222" y="80"/>
                </a:lnTo>
                <a:lnTo>
                  <a:pt x="220" y="80"/>
                </a:lnTo>
                <a:lnTo>
                  <a:pt x="218" y="80"/>
                </a:lnTo>
                <a:lnTo>
                  <a:pt x="216" y="77"/>
                </a:lnTo>
                <a:lnTo>
                  <a:pt x="214" y="73"/>
                </a:lnTo>
                <a:lnTo>
                  <a:pt x="213" y="69"/>
                </a:lnTo>
                <a:lnTo>
                  <a:pt x="209" y="69"/>
                </a:lnTo>
                <a:lnTo>
                  <a:pt x="206" y="68"/>
                </a:lnTo>
                <a:lnTo>
                  <a:pt x="201" y="65"/>
                </a:lnTo>
                <a:lnTo>
                  <a:pt x="194" y="58"/>
                </a:lnTo>
                <a:lnTo>
                  <a:pt x="188" y="53"/>
                </a:lnTo>
                <a:lnTo>
                  <a:pt x="182" y="49"/>
                </a:lnTo>
                <a:lnTo>
                  <a:pt x="176" y="43"/>
                </a:lnTo>
                <a:lnTo>
                  <a:pt x="168" y="38"/>
                </a:lnTo>
                <a:lnTo>
                  <a:pt x="161" y="34"/>
                </a:lnTo>
                <a:lnTo>
                  <a:pt x="155" y="30"/>
                </a:lnTo>
                <a:lnTo>
                  <a:pt x="149" y="28"/>
                </a:lnTo>
                <a:lnTo>
                  <a:pt x="145" y="28"/>
                </a:lnTo>
                <a:lnTo>
                  <a:pt x="142" y="26"/>
                </a:lnTo>
                <a:lnTo>
                  <a:pt x="140" y="21"/>
                </a:lnTo>
                <a:lnTo>
                  <a:pt x="136" y="19"/>
                </a:lnTo>
                <a:lnTo>
                  <a:pt x="133" y="16"/>
                </a:lnTo>
                <a:lnTo>
                  <a:pt x="122" y="11"/>
                </a:lnTo>
                <a:lnTo>
                  <a:pt x="112" y="5"/>
                </a:lnTo>
                <a:lnTo>
                  <a:pt x="104" y="1"/>
                </a:lnTo>
                <a:lnTo>
                  <a:pt x="99" y="1"/>
                </a:lnTo>
                <a:lnTo>
                  <a:pt x="95" y="0"/>
                </a:lnTo>
                <a:lnTo>
                  <a:pt x="91" y="1"/>
                </a:lnTo>
                <a:lnTo>
                  <a:pt x="89" y="5"/>
                </a:lnTo>
                <a:lnTo>
                  <a:pt x="87" y="8"/>
                </a:lnTo>
                <a:lnTo>
                  <a:pt x="84" y="12"/>
                </a:lnTo>
                <a:lnTo>
                  <a:pt x="81" y="13"/>
                </a:lnTo>
                <a:lnTo>
                  <a:pt x="79" y="16"/>
                </a:lnTo>
                <a:lnTo>
                  <a:pt x="79" y="20"/>
                </a:lnTo>
                <a:lnTo>
                  <a:pt x="79" y="24"/>
                </a:lnTo>
                <a:lnTo>
                  <a:pt x="76" y="42"/>
                </a:lnTo>
                <a:lnTo>
                  <a:pt x="76" y="61"/>
                </a:lnTo>
                <a:close/>
              </a:path>
            </a:pathLst>
          </a:custGeom>
          <a:solidFill>
            <a:srgbClr val="279B93"/>
          </a:solidFill>
          <a:ln w="3175" cmpd="sng">
            <a:solidFill>
              <a:schemeClr val="bg1"/>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 name="Freeform 192"/>
          <p:cNvSpPr>
            <a:spLocks/>
          </p:cNvSpPr>
          <p:nvPr/>
        </p:nvSpPr>
        <p:spPr bwMode="auto">
          <a:xfrm>
            <a:off x="5514414" y="5374444"/>
            <a:ext cx="63263" cy="20629"/>
          </a:xfrm>
          <a:custGeom>
            <a:avLst/>
            <a:gdLst>
              <a:gd name="T0" fmla="*/ 23 w 293"/>
              <a:gd name="T1" fmla="*/ 26 h 91"/>
              <a:gd name="T2" fmla="*/ 28 w 293"/>
              <a:gd name="T3" fmla="*/ 14 h 91"/>
              <a:gd name="T4" fmla="*/ 28 w 293"/>
              <a:gd name="T5" fmla="*/ 3 h 91"/>
              <a:gd name="T6" fmla="*/ 28 w 293"/>
              <a:gd name="T7" fmla="*/ 0 h 91"/>
              <a:gd name="T8" fmla="*/ 35 w 293"/>
              <a:gd name="T9" fmla="*/ 3 h 91"/>
              <a:gd name="T10" fmla="*/ 47 w 293"/>
              <a:gd name="T11" fmla="*/ 1 h 91"/>
              <a:gd name="T12" fmla="*/ 58 w 293"/>
              <a:gd name="T13" fmla="*/ 3 h 91"/>
              <a:gd name="T14" fmla="*/ 61 w 293"/>
              <a:gd name="T15" fmla="*/ 8 h 91"/>
              <a:gd name="T16" fmla="*/ 71 w 293"/>
              <a:gd name="T17" fmla="*/ 11 h 91"/>
              <a:gd name="T18" fmla="*/ 81 w 293"/>
              <a:gd name="T19" fmla="*/ 12 h 91"/>
              <a:gd name="T20" fmla="*/ 93 w 293"/>
              <a:gd name="T21" fmla="*/ 14 h 91"/>
              <a:gd name="T22" fmla="*/ 116 w 293"/>
              <a:gd name="T23" fmla="*/ 18 h 91"/>
              <a:gd name="T24" fmla="*/ 132 w 293"/>
              <a:gd name="T25" fmla="*/ 22 h 91"/>
              <a:gd name="T26" fmla="*/ 138 w 293"/>
              <a:gd name="T27" fmla="*/ 24 h 91"/>
              <a:gd name="T28" fmla="*/ 150 w 293"/>
              <a:gd name="T29" fmla="*/ 23 h 91"/>
              <a:gd name="T30" fmla="*/ 157 w 293"/>
              <a:gd name="T31" fmla="*/ 20 h 91"/>
              <a:gd name="T32" fmla="*/ 160 w 293"/>
              <a:gd name="T33" fmla="*/ 9 h 91"/>
              <a:gd name="T34" fmla="*/ 164 w 293"/>
              <a:gd name="T35" fmla="*/ 4 h 91"/>
              <a:gd name="T36" fmla="*/ 168 w 293"/>
              <a:gd name="T37" fmla="*/ 9 h 91"/>
              <a:gd name="T38" fmla="*/ 169 w 293"/>
              <a:gd name="T39" fmla="*/ 12 h 91"/>
              <a:gd name="T40" fmla="*/ 179 w 293"/>
              <a:gd name="T41" fmla="*/ 23 h 91"/>
              <a:gd name="T42" fmla="*/ 192 w 293"/>
              <a:gd name="T43" fmla="*/ 28 h 91"/>
              <a:gd name="T44" fmla="*/ 206 w 293"/>
              <a:gd name="T45" fmla="*/ 31 h 91"/>
              <a:gd name="T46" fmla="*/ 227 w 293"/>
              <a:gd name="T47" fmla="*/ 31 h 91"/>
              <a:gd name="T48" fmla="*/ 234 w 293"/>
              <a:gd name="T49" fmla="*/ 30 h 91"/>
              <a:gd name="T50" fmla="*/ 238 w 293"/>
              <a:gd name="T51" fmla="*/ 28 h 91"/>
              <a:gd name="T52" fmla="*/ 260 w 293"/>
              <a:gd name="T53" fmla="*/ 27 h 91"/>
              <a:gd name="T54" fmla="*/ 278 w 293"/>
              <a:gd name="T55" fmla="*/ 30 h 91"/>
              <a:gd name="T56" fmla="*/ 287 w 293"/>
              <a:gd name="T57" fmla="*/ 31 h 91"/>
              <a:gd name="T58" fmla="*/ 291 w 293"/>
              <a:gd name="T59" fmla="*/ 39 h 91"/>
              <a:gd name="T60" fmla="*/ 287 w 293"/>
              <a:gd name="T61" fmla="*/ 42 h 91"/>
              <a:gd name="T62" fmla="*/ 280 w 293"/>
              <a:gd name="T63" fmla="*/ 50 h 91"/>
              <a:gd name="T64" fmla="*/ 276 w 293"/>
              <a:gd name="T65" fmla="*/ 57 h 91"/>
              <a:gd name="T66" fmla="*/ 272 w 293"/>
              <a:gd name="T67" fmla="*/ 64 h 91"/>
              <a:gd name="T68" fmla="*/ 264 w 293"/>
              <a:gd name="T69" fmla="*/ 71 h 91"/>
              <a:gd name="T70" fmla="*/ 250 w 293"/>
              <a:gd name="T71" fmla="*/ 79 h 91"/>
              <a:gd name="T72" fmla="*/ 245 w 293"/>
              <a:gd name="T73" fmla="*/ 84 h 91"/>
              <a:gd name="T74" fmla="*/ 231 w 293"/>
              <a:gd name="T75" fmla="*/ 87 h 91"/>
              <a:gd name="T76" fmla="*/ 222 w 293"/>
              <a:gd name="T77" fmla="*/ 88 h 91"/>
              <a:gd name="T78" fmla="*/ 198 w 293"/>
              <a:gd name="T79" fmla="*/ 89 h 91"/>
              <a:gd name="T80" fmla="*/ 188 w 293"/>
              <a:gd name="T81" fmla="*/ 84 h 91"/>
              <a:gd name="T82" fmla="*/ 177 w 293"/>
              <a:gd name="T83" fmla="*/ 84 h 91"/>
              <a:gd name="T84" fmla="*/ 172 w 293"/>
              <a:gd name="T85" fmla="*/ 81 h 91"/>
              <a:gd name="T86" fmla="*/ 160 w 293"/>
              <a:gd name="T87" fmla="*/ 79 h 91"/>
              <a:gd name="T88" fmla="*/ 153 w 293"/>
              <a:gd name="T89" fmla="*/ 75 h 91"/>
              <a:gd name="T90" fmla="*/ 141 w 293"/>
              <a:gd name="T91" fmla="*/ 75 h 91"/>
              <a:gd name="T92" fmla="*/ 137 w 293"/>
              <a:gd name="T93" fmla="*/ 71 h 91"/>
              <a:gd name="T94" fmla="*/ 127 w 293"/>
              <a:gd name="T95" fmla="*/ 66 h 91"/>
              <a:gd name="T96" fmla="*/ 119 w 293"/>
              <a:gd name="T97" fmla="*/ 62 h 91"/>
              <a:gd name="T98" fmla="*/ 105 w 293"/>
              <a:gd name="T99" fmla="*/ 60 h 91"/>
              <a:gd name="T100" fmla="*/ 99 w 293"/>
              <a:gd name="T101" fmla="*/ 60 h 91"/>
              <a:gd name="T102" fmla="*/ 90 w 293"/>
              <a:gd name="T103" fmla="*/ 64 h 91"/>
              <a:gd name="T104" fmla="*/ 78 w 293"/>
              <a:gd name="T105" fmla="*/ 65 h 91"/>
              <a:gd name="T106" fmla="*/ 55 w 293"/>
              <a:gd name="T107" fmla="*/ 65 h 91"/>
              <a:gd name="T108" fmla="*/ 43 w 293"/>
              <a:gd name="T109" fmla="*/ 68 h 91"/>
              <a:gd name="T110" fmla="*/ 33 w 293"/>
              <a:gd name="T111" fmla="*/ 69 h 91"/>
              <a:gd name="T112" fmla="*/ 24 w 293"/>
              <a:gd name="T113" fmla="*/ 73 h 91"/>
              <a:gd name="T114" fmla="*/ 21 w 293"/>
              <a:gd name="T115" fmla="*/ 71 h 91"/>
              <a:gd name="T116" fmla="*/ 12 w 293"/>
              <a:gd name="T117" fmla="*/ 66 h 91"/>
              <a:gd name="T118" fmla="*/ 4 w 293"/>
              <a:gd name="T119" fmla="*/ 66 h 91"/>
              <a:gd name="T120" fmla="*/ 0 w 293"/>
              <a:gd name="T121" fmla="*/ 60 h 91"/>
              <a:gd name="T122" fmla="*/ 2 w 293"/>
              <a:gd name="T123" fmla="*/ 47 h 91"/>
              <a:gd name="T124" fmla="*/ 8 w 293"/>
              <a:gd name="T125" fmla="*/ 38 h 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3"/>
              <a:gd name="T190" fmla="*/ 0 h 91"/>
              <a:gd name="T191" fmla="*/ 293 w 293"/>
              <a:gd name="T192" fmla="*/ 91 h 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3" h="91">
                <a:moveTo>
                  <a:pt x="23" y="30"/>
                </a:moveTo>
                <a:lnTo>
                  <a:pt x="23" y="30"/>
                </a:lnTo>
                <a:lnTo>
                  <a:pt x="23" y="27"/>
                </a:lnTo>
                <a:lnTo>
                  <a:pt x="23" y="26"/>
                </a:lnTo>
                <a:lnTo>
                  <a:pt x="25" y="23"/>
                </a:lnTo>
                <a:lnTo>
                  <a:pt x="27" y="19"/>
                </a:lnTo>
                <a:lnTo>
                  <a:pt x="28" y="14"/>
                </a:lnTo>
                <a:lnTo>
                  <a:pt x="29" y="7"/>
                </a:lnTo>
                <a:lnTo>
                  <a:pt x="28" y="3"/>
                </a:lnTo>
                <a:lnTo>
                  <a:pt x="27" y="1"/>
                </a:lnTo>
                <a:lnTo>
                  <a:pt x="28" y="0"/>
                </a:lnTo>
                <a:lnTo>
                  <a:pt x="32" y="1"/>
                </a:lnTo>
                <a:lnTo>
                  <a:pt x="35" y="3"/>
                </a:lnTo>
                <a:lnTo>
                  <a:pt x="39" y="4"/>
                </a:lnTo>
                <a:lnTo>
                  <a:pt x="43" y="3"/>
                </a:lnTo>
                <a:lnTo>
                  <a:pt x="47" y="1"/>
                </a:lnTo>
                <a:lnTo>
                  <a:pt x="51" y="0"/>
                </a:lnTo>
                <a:lnTo>
                  <a:pt x="57" y="1"/>
                </a:lnTo>
                <a:lnTo>
                  <a:pt x="58" y="3"/>
                </a:lnTo>
                <a:lnTo>
                  <a:pt x="59" y="4"/>
                </a:lnTo>
                <a:lnTo>
                  <a:pt x="61" y="7"/>
                </a:lnTo>
                <a:lnTo>
                  <a:pt x="61" y="8"/>
                </a:lnTo>
                <a:lnTo>
                  <a:pt x="61" y="9"/>
                </a:lnTo>
                <a:lnTo>
                  <a:pt x="63" y="9"/>
                </a:lnTo>
                <a:lnTo>
                  <a:pt x="71" y="11"/>
                </a:lnTo>
                <a:lnTo>
                  <a:pt x="75" y="11"/>
                </a:lnTo>
                <a:lnTo>
                  <a:pt x="81" y="12"/>
                </a:lnTo>
                <a:lnTo>
                  <a:pt x="85" y="11"/>
                </a:lnTo>
                <a:lnTo>
                  <a:pt x="89" y="12"/>
                </a:lnTo>
                <a:lnTo>
                  <a:pt x="93" y="14"/>
                </a:lnTo>
                <a:lnTo>
                  <a:pt x="105" y="16"/>
                </a:lnTo>
                <a:lnTo>
                  <a:pt x="116" y="18"/>
                </a:lnTo>
                <a:lnTo>
                  <a:pt x="127" y="20"/>
                </a:lnTo>
                <a:lnTo>
                  <a:pt x="132" y="22"/>
                </a:lnTo>
                <a:lnTo>
                  <a:pt x="134" y="23"/>
                </a:lnTo>
                <a:lnTo>
                  <a:pt x="137" y="24"/>
                </a:lnTo>
                <a:lnTo>
                  <a:pt x="138" y="24"/>
                </a:lnTo>
                <a:lnTo>
                  <a:pt x="141" y="23"/>
                </a:lnTo>
                <a:lnTo>
                  <a:pt x="150" y="23"/>
                </a:lnTo>
                <a:lnTo>
                  <a:pt x="154" y="23"/>
                </a:lnTo>
                <a:lnTo>
                  <a:pt x="156" y="23"/>
                </a:lnTo>
                <a:lnTo>
                  <a:pt x="157" y="20"/>
                </a:lnTo>
                <a:lnTo>
                  <a:pt x="157" y="16"/>
                </a:lnTo>
                <a:lnTo>
                  <a:pt x="157" y="12"/>
                </a:lnTo>
                <a:lnTo>
                  <a:pt x="160" y="9"/>
                </a:lnTo>
                <a:lnTo>
                  <a:pt x="160" y="4"/>
                </a:lnTo>
                <a:lnTo>
                  <a:pt x="164" y="4"/>
                </a:lnTo>
                <a:lnTo>
                  <a:pt x="166" y="5"/>
                </a:lnTo>
                <a:lnTo>
                  <a:pt x="168" y="9"/>
                </a:lnTo>
                <a:lnTo>
                  <a:pt x="168" y="11"/>
                </a:lnTo>
                <a:lnTo>
                  <a:pt x="169" y="12"/>
                </a:lnTo>
                <a:lnTo>
                  <a:pt x="170" y="16"/>
                </a:lnTo>
                <a:lnTo>
                  <a:pt x="173" y="18"/>
                </a:lnTo>
                <a:lnTo>
                  <a:pt x="179" y="23"/>
                </a:lnTo>
                <a:lnTo>
                  <a:pt x="185" y="27"/>
                </a:lnTo>
                <a:lnTo>
                  <a:pt x="188" y="28"/>
                </a:lnTo>
                <a:lnTo>
                  <a:pt x="192" y="28"/>
                </a:lnTo>
                <a:lnTo>
                  <a:pt x="196" y="30"/>
                </a:lnTo>
                <a:lnTo>
                  <a:pt x="200" y="30"/>
                </a:lnTo>
                <a:lnTo>
                  <a:pt x="206" y="31"/>
                </a:lnTo>
                <a:lnTo>
                  <a:pt x="210" y="31"/>
                </a:lnTo>
                <a:lnTo>
                  <a:pt x="227" y="31"/>
                </a:lnTo>
                <a:lnTo>
                  <a:pt x="230" y="31"/>
                </a:lnTo>
                <a:lnTo>
                  <a:pt x="233" y="31"/>
                </a:lnTo>
                <a:lnTo>
                  <a:pt x="234" y="30"/>
                </a:lnTo>
                <a:lnTo>
                  <a:pt x="237" y="28"/>
                </a:lnTo>
                <a:lnTo>
                  <a:pt x="238" y="28"/>
                </a:lnTo>
                <a:lnTo>
                  <a:pt x="242" y="28"/>
                </a:lnTo>
                <a:lnTo>
                  <a:pt x="260" y="27"/>
                </a:lnTo>
                <a:lnTo>
                  <a:pt x="268" y="27"/>
                </a:lnTo>
                <a:lnTo>
                  <a:pt x="276" y="27"/>
                </a:lnTo>
                <a:lnTo>
                  <a:pt x="278" y="30"/>
                </a:lnTo>
                <a:lnTo>
                  <a:pt x="278" y="31"/>
                </a:lnTo>
                <a:lnTo>
                  <a:pt x="283" y="31"/>
                </a:lnTo>
                <a:lnTo>
                  <a:pt x="287" y="31"/>
                </a:lnTo>
                <a:lnTo>
                  <a:pt x="293" y="28"/>
                </a:lnTo>
                <a:lnTo>
                  <a:pt x="293" y="35"/>
                </a:lnTo>
                <a:lnTo>
                  <a:pt x="291" y="39"/>
                </a:lnTo>
                <a:lnTo>
                  <a:pt x="288" y="41"/>
                </a:lnTo>
                <a:lnTo>
                  <a:pt x="287" y="42"/>
                </a:lnTo>
                <a:lnTo>
                  <a:pt x="283" y="47"/>
                </a:lnTo>
                <a:lnTo>
                  <a:pt x="280" y="50"/>
                </a:lnTo>
                <a:lnTo>
                  <a:pt x="279" y="53"/>
                </a:lnTo>
                <a:lnTo>
                  <a:pt x="279" y="57"/>
                </a:lnTo>
                <a:lnTo>
                  <a:pt x="276" y="57"/>
                </a:lnTo>
                <a:lnTo>
                  <a:pt x="275" y="58"/>
                </a:lnTo>
                <a:lnTo>
                  <a:pt x="274" y="61"/>
                </a:lnTo>
                <a:lnTo>
                  <a:pt x="272" y="64"/>
                </a:lnTo>
                <a:lnTo>
                  <a:pt x="268" y="66"/>
                </a:lnTo>
                <a:lnTo>
                  <a:pt x="264" y="71"/>
                </a:lnTo>
                <a:lnTo>
                  <a:pt x="260" y="75"/>
                </a:lnTo>
                <a:lnTo>
                  <a:pt x="256" y="77"/>
                </a:lnTo>
                <a:lnTo>
                  <a:pt x="250" y="79"/>
                </a:lnTo>
                <a:lnTo>
                  <a:pt x="248" y="83"/>
                </a:lnTo>
                <a:lnTo>
                  <a:pt x="245" y="84"/>
                </a:lnTo>
                <a:lnTo>
                  <a:pt x="242" y="85"/>
                </a:lnTo>
                <a:lnTo>
                  <a:pt x="237" y="85"/>
                </a:lnTo>
                <a:lnTo>
                  <a:pt x="231" y="87"/>
                </a:lnTo>
                <a:lnTo>
                  <a:pt x="227" y="88"/>
                </a:lnTo>
                <a:lnTo>
                  <a:pt x="222" y="88"/>
                </a:lnTo>
                <a:lnTo>
                  <a:pt x="215" y="91"/>
                </a:lnTo>
                <a:lnTo>
                  <a:pt x="204" y="91"/>
                </a:lnTo>
                <a:lnTo>
                  <a:pt x="198" y="89"/>
                </a:lnTo>
                <a:lnTo>
                  <a:pt x="193" y="87"/>
                </a:lnTo>
                <a:lnTo>
                  <a:pt x="191" y="85"/>
                </a:lnTo>
                <a:lnTo>
                  <a:pt x="188" y="84"/>
                </a:lnTo>
                <a:lnTo>
                  <a:pt x="183" y="84"/>
                </a:lnTo>
                <a:lnTo>
                  <a:pt x="177" y="84"/>
                </a:lnTo>
                <a:lnTo>
                  <a:pt x="175" y="83"/>
                </a:lnTo>
                <a:lnTo>
                  <a:pt x="172" y="81"/>
                </a:lnTo>
                <a:lnTo>
                  <a:pt x="166" y="80"/>
                </a:lnTo>
                <a:lnTo>
                  <a:pt x="162" y="80"/>
                </a:lnTo>
                <a:lnTo>
                  <a:pt x="160" y="79"/>
                </a:lnTo>
                <a:lnTo>
                  <a:pt x="157" y="79"/>
                </a:lnTo>
                <a:lnTo>
                  <a:pt x="153" y="75"/>
                </a:lnTo>
                <a:lnTo>
                  <a:pt x="150" y="75"/>
                </a:lnTo>
                <a:lnTo>
                  <a:pt x="147" y="75"/>
                </a:lnTo>
                <a:lnTo>
                  <a:pt x="143" y="75"/>
                </a:lnTo>
                <a:lnTo>
                  <a:pt x="141" y="75"/>
                </a:lnTo>
                <a:lnTo>
                  <a:pt x="138" y="72"/>
                </a:lnTo>
                <a:lnTo>
                  <a:pt x="137" y="71"/>
                </a:lnTo>
                <a:lnTo>
                  <a:pt x="134" y="69"/>
                </a:lnTo>
                <a:lnTo>
                  <a:pt x="130" y="68"/>
                </a:lnTo>
                <a:lnTo>
                  <a:pt x="127" y="66"/>
                </a:lnTo>
                <a:lnTo>
                  <a:pt x="124" y="65"/>
                </a:lnTo>
                <a:lnTo>
                  <a:pt x="122" y="64"/>
                </a:lnTo>
                <a:lnTo>
                  <a:pt x="119" y="62"/>
                </a:lnTo>
                <a:lnTo>
                  <a:pt x="112" y="62"/>
                </a:lnTo>
                <a:lnTo>
                  <a:pt x="105" y="62"/>
                </a:lnTo>
                <a:lnTo>
                  <a:pt x="105" y="60"/>
                </a:lnTo>
                <a:lnTo>
                  <a:pt x="103" y="60"/>
                </a:lnTo>
                <a:lnTo>
                  <a:pt x="101" y="58"/>
                </a:lnTo>
                <a:lnTo>
                  <a:pt x="99" y="60"/>
                </a:lnTo>
                <a:lnTo>
                  <a:pt x="97" y="61"/>
                </a:lnTo>
                <a:lnTo>
                  <a:pt x="96" y="64"/>
                </a:lnTo>
                <a:lnTo>
                  <a:pt x="90" y="64"/>
                </a:lnTo>
                <a:lnTo>
                  <a:pt x="84" y="64"/>
                </a:lnTo>
                <a:lnTo>
                  <a:pt x="78" y="65"/>
                </a:lnTo>
                <a:lnTo>
                  <a:pt x="65" y="65"/>
                </a:lnTo>
                <a:lnTo>
                  <a:pt x="55" y="65"/>
                </a:lnTo>
                <a:lnTo>
                  <a:pt x="50" y="65"/>
                </a:lnTo>
                <a:lnTo>
                  <a:pt x="46" y="65"/>
                </a:lnTo>
                <a:lnTo>
                  <a:pt x="43" y="68"/>
                </a:lnTo>
                <a:lnTo>
                  <a:pt x="39" y="69"/>
                </a:lnTo>
                <a:lnTo>
                  <a:pt x="33" y="69"/>
                </a:lnTo>
                <a:lnTo>
                  <a:pt x="29" y="71"/>
                </a:lnTo>
                <a:lnTo>
                  <a:pt x="25" y="72"/>
                </a:lnTo>
                <a:lnTo>
                  <a:pt x="24" y="73"/>
                </a:lnTo>
                <a:lnTo>
                  <a:pt x="21" y="72"/>
                </a:lnTo>
                <a:lnTo>
                  <a:pt x="21" y="71"/>
                </a:lnTo>
                <a:lnTo>
                  <a:pt x="17" y="69"/>
                </a:lnTo>
                <a:lnTo>
                  <a:pt x="14" y="68"/>
                </a:lnTo>
                <a:lnTo>
                  <a:pt x="12" y="66"/>
                </a:lnTo>
                <a:lnTo>
                  <a:pt x="8" y="66"/>
                </a:lnTo>
                <a:lnTo>
                  <a:pt x="4" y="66"/>
                </a:lnTo>
                <a:lnTo>
                  <a:pt x="1" y="66"/>
                </a:lnTo>
                <a:lnTo>
                  <a:pt x="0" y="64"/>
                </a:lnTo>
                <a:lnTo>
                  <a:pt x="0" y="60"/>
                </a:lnTo>
                <a:lnTo>
                  <a:pt x="0" y="56"/>
                </a:lnTo>
                <a:lnTo>
                  <a:pt x="1" y="50"/>
                </a:lnTo>
                <a:lnTo>
                  <a:pt x="2" y="47"/>
                </a:lnTo>
                <a:lnTo>
                  <a:pt x="4" y="45"/>
                </a:lnTo>
                <a:lnTo>
                  <a:pt x="5" y="41"/>
                </a:lnTo>
                <a:lnTo>
                  <a:pt x="8" y="38"/>
                </a:lnTo>
                <a:lnTo>
                  <a:pt x="16" y="33"/>
                </a:lnTo>
                <a:lnTo>
                  <a:pt x="23" y="30"/>
                </a:lnTo>
                <a:close/>
              </a:path>
            </a:pathLst>
          </a:custGeom>
          <a:solidFill>
            <a:srgbClr val="279B93"/>
          </a:solidFill>
          <a:ln w="3175" cmpd="sng">
            <a:solidFill>
              <a:schemeClr val="bg1"/>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 name="Freeform 193"/>
          <p:cNvSpPr>
            <a:spLocks/>
          </p:cNvSpPr>
          <p:nvPr/>
        </p:nvSpPr>
        <p:spPr bwMode="auto">
          <a:xfrm>
            <a:off x="5577682" y="5395067"/>
            <a:ext cx="75639" cy="52260"/>
          </a:xfrm>
          <a:custGeom>
            <a:avLst/>
            <a:gdLst>
              <a:gd name="T0" fmla="*/ 46 w 344"/>
              <a:gd name="T1" fmla="*/ 1 h 239"/>
              <a:gd name="T2" fmla="*/ 61 w 344"/>
              <a:gd name="T3" fmla="*/ 7 h 239"/>
              <a:gd name="T4" fmla="*/ 70 w 344"/>
              <a:gd name="T5" fmla="*/ 14 h 239"/>
              <a:gd name="T6" fmla="*/ 84 w 344"/>
              <a:gd name="T7" fmla="*/ 20 h 239"/>
              <a:gd name="T8" fmla="*/ 89 w 344"/>
              <a:gd name="T9" fmla="*/ 38 h 239"/>
              <a:gd name="T10" fmla="*/ 97 w 344"/>
              <a:gd name="T11" fmla="*/ 47 h 239"/>
              <a:gd name="T12" fmla="*/ 99 w 344"/>
              <a:gd name="T13" fmla="*/ 53 h 239"/>
              <a:gd name="T14" fmla="*/ 105 w 344"/>
              <a:gd name="T15" fmla="*/ 61 h 239"/>
              <a:gd name="T16" fmla="*/ 123 w 344"/>
              <a:gd name="T17" fmla="*/ 66 h 239"/>
              <a:gd name="T18" fmla="*/ 137 w 344"/>
              <a:gd name="T19" fmla="*/ 62 h 239"/>
              <a:gd name="T20" fmla="*/ 146 w 344"/>
              <a:gd name="T21" fmla="*/ 58 h 239"/>
              <a:gd name="T22" fmla="*/ 161 w 344"/>
              <a:gd name="T23" fmla="*/ 54 h 239"/>
              <a:gd name="T24" fmla="*/ 170 w 344"/>
              <a:gd name="T25" fmla="*/ 46 h 239"/>
              <a:gd name="T26" fmla="*/ 191 w 344"/>
              <a:gd name="T27" fmla="*/ 43 h 239"/>
              <a:gd name="T28" fmla="*/ 206 w 344"/>
              <a:gd name="T29" fmla="*/ 47 h 239"/>
              <a:gd name="T30" fmla="*/ 222 w 344"/>
              <a:gd name="T31" fmla="*/ 50 h 239"/>
              <a:gd name="T32" fmla="*/ 230 w 344"/>
              <a:gd name="T33" fmla="*/ 60 h 239"/>
              <a:gd name="T34" fmla="*/ 238 w 344"/>
              <a:gd name="T35" fmla="*/ 68 h 239"/>
              <a:gd name="T36" fmla="*/ 248 w 344"/>
              <a:gd name="T37" fmla="*/ 79 h 239"/>
              <a:gd name="T38" fmla="*/ 260 w 344"/>
              <a:gd name="T39" fmla="*/ 84 h 239"/>
              <a:gd name="T40" fmla="*/ 275 w 344"/>
              <a:gd name="T41" fmla="*/ 87 h 239"/>
              <a:gd name="T42" fmla="*/ 280 w 344"/>
              <a:gd name="T43" fmla="*/ 102 h 239"/>
              <a:gd name="T44" fmla="*/ 297 w 344"/>
              <a:gd name="T45" fmla="*/ 104 h 239"/>
              <a:gd name="T46" fmla="*/ 310 w 344"/>
              <a:gd name="T47" fmla="*/ 111 h 239"/>
              <a:gd name="T48" fmla="*/ 329 w 344"/>
              <a:gd name="T49" fmla="*/ 117 h 239"/>
              <a:gd name="T50" fmla="*/ 343 w 344"/>
              <a:gd name="T51" fmla="*/ 133 h 239"/>
              <a:gd name="T52" fmla="*/ 344 w 344"/>
              <a:gd name="T53" fmla="*/ 144 h 239"/>
              <a:gd name="T54" fmla="*/ 340 w 344"/>
              <a:gd name="T55" fmla="*/ 160 h 239"/>
              <a:gd name="T56" fmla="*/ 333 w 344"/>
              <a:gd name="T57" fmla="*/ 174 h 239"/>
              <a:gd name="T58" fmla="*/ 322 w 344"/>
              <a:gd name="T59" fmla="*/ 182 h 239"/>
              <a:gd name="T60" fmla="*/ 309 w 344"/>
              <a:gd name="T61" fmla="*/ 193 h 239"/>
              <a:gd name="T62" fmla="*/ 295 w 344"/>
              <a:gd name="T63" fmla="*/ 198 h 239"/>
              <a:gd name="T64" fmla="*/ 280 w 344"/>
              <a:gd name="T65" fmla="*/ 203 h 239"/>
              <a:gd name="T66" fmla="*/ 255 w 344"/>
              <a:gd name="T67" fmla="*/ 209 h 239"/>
              <a:gd name="T68" fmla="*/ 246 w 344"/>
              <a:gd name="T69" fmla="*/ 209 h 239"/>
              <a:gd name="T70" fmla="*/ 232 w 344"/>
              <a:gd name="T71" fmla="*/ 207 h 239"/>
              <a:gd name="T72" fmla="*/ 221 w 344"/>
              <a:gd name="T73" fmla="*/ 213 h 239"/>
              <a:gd name="T74" fmla="*/ 210 w 344"/>
              <a:gd name="T75" fmla="*/ 220 h 239"/>
              <a:gd name="T76" fmla="*/ 196 w 344"/>
              <a:gd name="T77" fmla="*/ 225 h 239"/>
              <a:gd name="T78" fmla="*/ 181 w 344"/>
              <a:gd name="T79" fmla="*/ 229 h 239"/>
              <a:gd name="T80" fmla="*/ 166 w 344"/>
              <a:gd name="T81" fmla="*/ 232 h 239"/>
              <a:gd name="T82" fmla="*/ 150 w 344"/>
              <a:gd name="T83" fmla="*/ 237 h 239"/>
              <a:gd name="T84" fmla="*/ 141 w 344"/>
              <a:gd name="T85" fmla="*/ 232 h 239"/>
              <a:gd name="T86" fmla="*/ 127 w 344"/>
              <a:gd name="T87" fmla="*/ 224 h 239"/>
              <a:gd name="T88" fmla="*/ 122 w 344"/>
              <a:gd name="T89" fmla="*/ 207 h 239"/>
              <a:gd name="T90" fmla="*/ 120 w 344"/>
              <a:gd name="T91" fmla="*/ 193 h 239"/>
              <a:gd name="T92" fmla="*/ 118 w 344"/>
              <a:gd name="T93" fmla="*/ 180 h 239"/>
              <a:gd name="T94" fmla="*/ 116 w 344"/>
              <a:gd name="T95" fmla="*/ 144 h 239"/>
              <a:gd name="T96" fmla="*/ 116 w 344"/>
              <a:gd name="T97" fmla="*/ 129 h 239"/>
              <a:gd name="T98" fmla="*/ 108 w 344"/>
              <a:gd name="T99" fmla="*/ 123 h 239"/>
              <a:gd name="T100" fmla="*/ 97 w 344"/>
              <a:gd name="T101" fmla="*/ 119 h 239"/>
              <a:gd name="T102" fmla="*/ 88 w 344"/>
              <a:gd name="T103" fmla="*/ 122 h 239"/>
              <a:gd name="T104" fmla="*/ 80 w 344"/>
              <a:gd name="T105" fmla="*/ 125 h 239"/>
              <a:gd name="T106" fmla="*/ 71 w 344"/>
              <a:gd name="T107" fmla="*/ 123 h 239"/>
              <a:gd name="T108" fmla="*/ 54 w 344"/>
              <a:gd name="T109" fmla="*/ 118 h 239"/>
              <a:gd name="T110" fmla="*/ 46 w 344"/>
              <a:gd name="T111" fmla="*/ 107 h 239"/>
              <a:gd name="T112" fmla="*/ 36 w 344"/>
              <a:gd name="T113" fmla="*/ 104 h 239"/>
              <a:gd name="T114" fmla="*/ 16 w 344"/>
              <a:gd name="T115" fmla="*/ 88 h 239"/>
              <a:gd name="T116" fmla="*/ 5 w 344"/>
              <a:gd name="T117" fmla="*/ 69 h 239"/>
              <a:gd name="T118" fmla="*/ 1 w 344"/>
              <a:gd name="T119" fmla="*/ 60 h 239"/>
              <a:gd name="T120" fmla="*/ 5 w 344"/>
              <a:gd name="T121" fmla="*/ 33 h 239"/>
              <a:gd name="T122" fmla="*/ 25 w 344"/>
              <a:gd name="T123" fmla="*/ 14 h 2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4"/>
              <a:gd name="T187" fmla="*/ 0 h 239"/>
              <a:gd name="T188" fmla="*/ 344 w 344"/>
              <a:gd name="T189" fmla="*/ 239 h 2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4" h="239">
                <a:moveTo>
                  <a:pt x="35" y="5"/>
                </a:moveTo>
                <a:lnTo>
                  <a:pt x="35" y="5"/>
                </a:lnTo>
                <a:lnTo>
                  <a:pt x="44" y="5"/>
                </a:lnTo>
                <a:lnTo>
                  <a:pt x="46" y="1"/>
                </a:lnTo>
                <a:lnTo>
                  <a:pt x="50" y="0"/>
                </a:lnTo>
                <a:lnTo>
                  <a:pt x="52" y="1"/>
                </a:lnTo>
                <a:lnTo>
                  <a:pt x="54" y="4"/>
                </a:lnTo>
                <a:lnTo>
                  <a:pt x="61" y="7"/>
                </a:lnTo>
                <a:lnTo>
                  <a:pt x="63" y="8"/>
                </a:lnTo>
                <a:lnTo>
                  <a:pt x="65" y="8"/>
                </a:lnTo>
                <a:lnTo>
                  <a:pt x="67" y="9"/>
                </a:lnTo>
                <a:lnTo>
                  <a:pt x="70" y="14"/>
                </a:lnTo>
                <a:lnTo>
                  <a:pt x="70" y="16"/>
                </a:lnTo>
                <a:lnTo>
                  <a:pt x="73" y="18"/>
                </a:lnTo>
                <a:lnTo>
                  <a:pt x="78" y="20"/>
                </a:lnTo>
                <a:lnTo>
                  <a:pt x="84" y="20"/>
                </a:lnTo>
                <a:lnTo>
                  <a:pt x="84" y="28"/>
                </a:lnTo>
                <a:lnTo>
                  <a:pt x="84" y="33"/>
                </a:lnTo>
                <a:lnTo>
                  <a:pt x="85" y="35"/>
                </a:lnTo>
                <a:lnTo>
                  <a:pt x="88" y="37"/>
                </a:lnTo>
                <a:lnTo>
                  <a:pt x="89" y="38"/>
                </a:lnTo>
                <a:lnTo>
                  <a:pt x="90" y="39"/>
                </a:lnTo>
                <a:lnTo>
                  <a:pt x="90" y="43"/>
                </a:lnTo>
                <a:lnTo>
                  <a:pt x="93" y="46"/>
                </a:lnTo>
                <a:lnTo>
                  <a:pt x="97" y="47"/>
                </a:lnTo>
                <a:lnTo>
                  <a:pt x="97" y="50"/>
                </a:lnTo>
                <a:lnTo>
                  <a:pt x="99" y="52"/>
                </a:lnTo>
                <a:lnTo>
                  <a:pt x="99" y="53"/>
                </a:lnTo>
                <a:lnTo>
                  <a:pt x="100" y="57"/>
                </a:lnTo>
                <a:lnTo>
                  <a:pt x="103" y="60"/>
                </a:lnTo>
                <a:lnTo>
                  <a:pt x="105" y="61"/>
                </a:lnTo>
                <a:lnTo>
                  <a:pt x="108" y="64"/>
                </a:lnTo>
                <a:lnTo>
                  <a:pt x="116" y="66"/>
                </a:lnTo>
                <a:lnTo>
                  <a:pt x="120" y="66"/>
                </a:lnTo>
                <a:lnTo>
                  <a:pt x="123" y="66"/>
                </a:lnTo>
                <a:lnTo>
                  <a:pt x="127" y="66"/>
                </a:lnTo>
                <a:lnTo>
                  <a:pt x="130" y="64"/>
                </a:lnTo>
                <a:lnTo>
                  <a:pt x="137" y="62"/>
                </a:lnTo>
                <a:lnTo>
                  <a:pt x="141" y="62"/>
                </a:lnTo>
                <a:lnTo>
                  <a:pt x="143" y="60"/>
                </a:lnTo>
                <a:lnTo>
                  <a:pt x="146" y="58"/>
                </a:lnTo>
                <a:lnTo>
                  <a:pt x="150" y="57"/>
                </a:lnTo>
                <a:lnTo>
                  <a:pt x="156" y="56"/>
                </a:lnTo>
                <a:lnTo>
                  <a:pt x="160" y="56"/>
                </a:lnTo>
                <a:lnTo>
                  <a:pt x="161" y="54"/>
                </a:lnTo>
                <a:lnTo>
                  <a:pt x="161" y="52"/>
                </a:lnTo>
                <a:lnTo>
                  <a:pt x="162" y="49"/>
                </a:lnTo>
                <a:lnTo>
                  <a:pt x="165" y="47"/>
                </a:lnTo>
                <a:lnTo>
                  <a:pt x="166" y="46"/>
                </a:lnTo>
                <a:lnTo>
                  <a:pt x="170" y="46"/>
                </a:lnTo>
                <a:lnTo>
                  <a:pt x="175" y="43"/>
                </a:lnTo>
                <a:lnTo>
                  <a:pt x="179" y="43"/>
                </a:lnTo>
                <a:lnTo>
                  <a:pt x="191" y="43"/>
                </a:lnTo>
                <a:lnTo>
                  <a:pt x="200" y="45"/>
                </a:lnTo>
                <a:lnTo>
                  <a:pt x="204" y="45"/>
                </a:lnTo>
                <a:lnTo>
                  <a:pt x="206" y="46"/>
                </a:lnTo>
                <a:lnTo>
                  <a:pt x="207" y="47"/>
                </a:lnTo>
                <a:lnTo>
                  <a:pt x="206" y="47"/>
                </a:lnTo>
                <a:lnTo>
                  <a:pt x="211" y="47"/>
                </a:lnTo>
                <a:lnTo>
                  <a:pt x="217" y="47"/>
                </a:lnTo>
                <a:lnTo>
                  <a:pt x="222" y="50"/>
                </a:lnTo>
                <a:lnTo>
                  <a:pt x="225" y="52"/>
                </a:lnTo>
                <a:lnTo>
                  <a:pt x="227" y="53"/>
                </a:lnTo>
                <a:lnTo>
                  <a:pt x="227" y="54"/>
                </a:lnTo>
                <a:lnTo>
                  <a:pt x="229" y="57"/>
                </a:lnTo>
                <a:lnTo>
                  <a:pt x="230" y="60"/>
                </a:lnTo>
                <a:lnTo>
                  <a:pt x="232" y="61"/>
                </a:lnTo>
                <a:lnTo>
                  <a:pt x="234" y="62"/>
                </a:lnTo>
                <a:lnTo>
                  <a:pt x="237" y="65"/>
                </a:lnTo>
                <a:lnTo>
                  <a:pt x="238" y="68"/>
                </a:lnTo>
                <a:lnTo>
                  <a:pt x="242" y="73"/>
                </a:lnTo>
                <a:lnTo>
                  <a:pt x="245" y="76"/>
                </a:lnTo>
                <a:lnTo>
                  <a:pt x="248" y="79"/>
                </a:lnTo>
                <a:lnTo>
                  <a:pt x="250" y="83"/>
                </a:lnTo>
                <a:lnTo>
                  <a:pt x="253" y="83"/>
                </a:lnTo>
                <a:lnTo>
                  <a:pt x="256" y="83"/>
                </a:lnTo>
                <a:lnTo>
                  <a:pt x="260" y="84"/>
                </a:lnTo>
                <a:lnTo>
                  <a:pt x="263" y="85"/>
                </a:lnTo>
                <a:lnTo>
                  <a:pt x="268" y="85"/>
                </a:lnTo>
                <a:lnTo>
                  <a:pt x="272" y="85"/>
                </a:lnTo>
                <a:lnTo>
                  <a:pt x="275" y="87"/>
                </a:lnTo>
                <a:lnTo>
                  <a:pt x="275" y="89"/>
                </a:lnTo>
                <a:lnTo>
                  <a:pt x="276" y="94"/>
                </a:lnTo>
                <a:lnTo>
                  <a:pt x="279" y="98"/>
                </a:lnTo>
                <a:lnTo>
                  <a:pt x="279" y="99"/>
                </a:lnTo>
                <a:lnTo>
                  <a:pt x="280" y="102"/>
                </a:lnTo>
                <a:lnTo>
                  <a:pt x="286" y="102"/>
                </a:lnTo>
                <a:lnTo>
                  <a:pt x="291" y="102"/>
                </a:lnTo>
                <a:lnTo>
                  <a:pt x="297" y="104"/>
                </a:lnTo>
                <a:lnTo>
                  <a:pt x="299" y="106"/>
                </a:lnTo>
                <a:lnTo>
                  <a:pt x="301" y="108"/>
                </a:lnTo>
                <a:lnTo>
                  <a:pt x="306" y="110"/>
                </a:lnTo>
                <a:lnTo>
                  <a:pt x="310" y="111"/>
                </a:lnTo>
                <a:lnTo>
                  <a:pt x="314" y="114"/>
                </a:lnTo>
                <a:lnTo>
                  <a:pt x="320" y="114"/>
                </a:lnTo>
                <a:lnTo>
                  <a:pt x="326" y="115"/>
                </a:lnTo>
                <a:lnTo>
                  <a:pt x="329" y="117"/>
                </a:lnTo>
                <a:lnTo>
                  <a:pt x="332" y="119"/>
                </a:lnTo>
                <a:lnTo>
                  <a:pt x="336" y="125"/>
                </a:lnTo>
                <a:lnTo>
                  <a:pt x="340" y="127"/>
                </a:lnTo>
                <a:lnTo>
                  <a:pt x="343" y="133"/>
                </a:lnTo>
                <a:lnTo>
                  <a:pt x="343" y="138"/>
                </a:lnTo>
                <a:lnTo>
                  <a:pt x="343" y="140"/>
                </a:lnTo>
                <a:lnTo>
                  <a:pt x="344" y="141"/>
                </a:lnTo>
                <a:lnTo>
                  <a:pt x="344" y="144"/>
                </a:lnTo>
                <a:lnTo>
                  <a:pt x="344" y="155"/>
                </a:lnTo>
                <a:lnTo>
                  <a:pt x="343" y="157"/>
                </a:lnTo>
                <a:lnTo>
                  <a:pt x="340" y="160"/>
                </a:lnTo>
                <a:lnTo>
                  <a:pt x="339" y="165"/>
                </a:lnTo>
                <a:lnTo>
                  <a:pt x="337" y="171"/>
                </a:lnTo>
                <a:lnTo>
                  <a:pt x="336" y="172"/>
                </a:lnTo>
                <a:lnTo>
                  <a:pt x="333" y="174"/>
                </a:lnTo>
                <a:lnTo>
                  <a:pt x="328" y="175"/>
                </a:lnTo>
                <a:lnTo>
                  <a:pt x="326" y="175"/>
                </a:lnTo>
                <a:lnTo>
                  <a:pt x="325" y="178"/>
                </a:lnTo>
                <a:lnTo>
                  <a:pt x="322" y="182"/>
                </a:lnTo>
                <a:lnTo>
                  <a:pt x="320" y="182"/>
                </a:lnTo>
                <a:lnTo>
                  <a:pt x="317" y="184"/>
                </a:lnTo>
                <a:lnTo>
                  <a:pt x="309" y="193"/>
                </a:lnTo>
                <a:lnTo>
                  <a:pt x="306" y="194"/>
                </a:lnTo>
                <a:lnTo>
                  <a:pt x="303" y="194"/>
                </a:lnTo>
                <a:lnTo>
                  <a:pt x="301" y="194"/>
                </a:lnTo>
                <a:lnTo>
                  <a:pt x="298" y="195"/>
                </a:lnTo>
                <a:lnTo>
                  <a:pt x="295" y="198"/>
                </a:lnTo>
                <a:lnTo>
                  <a:pt x="291" y="201"/>
                </a:lnTo>
                <a:lnTo>
                  <a:pt x="286" y="202"/>
                </a:lnTo>
                <a:lnTo>
                  <a:pt x="283" y="202"/>
                </a:lnTo>
                <a:lnTo>
                  <a:pt x="280" y="203"/>
                </a:lnTo>
                <a:lnTo>
                  <a:pt x="272" y="207"/>
                </a:lnTo>
                <a:lnTo>
                  <a:pt x="263" y="209"/>
                </a:lnTo>
                <a:lnTo>
                  <a:pt x="259" y="207"/>
                </a:lnTo>
                <a:lnTo>
                  <a:pt x="255" y="209"/>
                </a:lnTo>
                <a:lnTo>
                  <a:pt x="252" y="210"/>
                </a:lnTo>
                <a:lnTo>
                  <a:pt x="250" y="210"/>
                </a:lnTo>
                <a:lnTo>
                  <a:pt x="249" y="210"/>
                </a:lnTo>
                <a:lnTo>
                  <a:pt x="246" y="209"/>
                </a:lnTo>
                <a:lnTo>
                  <a:pt x="244" y="206"/>
                </a:lnTo>
                <a:lnTo>
                  <a:pt x="238" y="206"/>
                </a:lnTo>
                <a:lnTo>
                  <a:pt x="234" y="206"/>
                </a:lnTo>
                <a:lnTo>
                  <a:pt x="232" y="207"/>
                </a:lnTo>
                <a:lnTo>
                  <a:pt x="229" y="207"/>
                </a:lnTo>
                <a:lnTo>
                  <a:pt x="225" y="212"/>
                </a:lnTo>
                <a:lnTo>
                  <a:pt x="223" y="212"/>
                </a:lnTo>
                <a:lnTo>
                  <a:pt x="221" y="213"/>
                </a:lnTo>
                <a:lnTo>
                  <a:pt x="217" y="216"/>
                </a:lnTo>
                <a:lnTo>
                  <a:pt x="213" y="220"/>
                </a:lnTo>
                <a:lnTo>
                  <a:pt x="210" y="220"/>
                </a:lnTo>
                <a:lnTo>
                  <a:pt x="207" y="220"/>
                </a:lnTo>
                <a:lnTo>
                  <a:pt x="203" y="222"/>
                </a:lnTo>
                <a:lnTo>
                  <a:pt x="200" y="225"/>
                </a:lnTo>
                <a:lnTo>
                  <a:pt x="196" y="225"/>
                </a:lnTo>
                <a:lnTo>
                  <a:pt x="191" y="226"/>
                </a:lnTo>
                <a:lnTo>
                  <a:pt x="187" y="228"/>
                </a:lnTo>
                <a:lnTo>
                  <a:pt x="181" y="229"/>
                </a:lnTo>
                <a:lnTo>
                  <a:pt x="179" y="232"/>
                </a:lnTo>
                <a:lnTo>
                  <a:pt x="176" y="232"/>
                </a:lnTo>
                <a:lnTo>
                  <a:pt x="173" y="232"/>
                </a:lnTo>
                <a:lnTo>
                  <a:pt x="166" y="232"/>
                </a:lnTo>
                <a:lnTo>
                  <a:pt x="162" y="233"/>
                </a:lnTo>
                <a:lnTo>
                  <a:pt x="160" y="236"/>
                </a:lnTo>
                <a:lnTo>
                  <a:pt x="156" y="237"/>
                </a:lnTo>
                <a:lnTo>
                  <a:pt x="153" y="239"/>
                </a:lnTo>
                <a:lnTo>
                  <a:pt x="150" y="237"/>
                </a:lnTo>
                <a:lnTo>
                  <a:pt x="149" y="235"/>
                </a:lnTo>
                <a:lnTo>
                  <a:pt x="147" y="233"/>
                </a:lnTo>
                <a:lnTo>
                  <a:pt x="145" y="233"/>
                </a:lnTo>
                <a:lnTo>
                  <a:pt x="141" y="232"/>
                </a:lnTo>
                <a:lnTo>
                  <a:pt x="138" y="232"/>
                </a:lnTo>
                <a:lnTo>
                  <a:pt x="137" y="229"/>
                </a:lnTo>
                <a:lnTo>
                  <a:pt x="135" y="224"/>
                </a:lnTo>
                <a:lnTo>
                  <a:pt x="127" y="224"/>
                </a:lnTo>
                <a:lnTo>
                  <a:pt x="126" y="217"/>
                </a:lnTo>
                <a:lnTo>
                  <a:pt x="123" y="212"/>
                </a:lnTo>
                <a:lnTo>
                  <a:pt x="123" y="209"/>
                </a:lnTo>
                <a:lnTo>
                  <a:pt x="122" y="207"/>
                </a:lnTo>
                <a:lnTo>
                  <a:pt x="119" y="203"/>
                </a:lnTo>
                <a:lnTo>
                  <a:pt x="119" y="198"/>
                </a:lnTo>
                <a:lnTo>
                  <a:pt x="120" y="193"/>
                </a:lnTo>
                <a:lnTo>
                  <a:pt x="120" y="187"/>
                </a:lnTo>
                <a:lnTo>
                  <a:pt x="120" y="184"/>
                </a:lnTo>
                <a:lnTo>
                  <a:pt x="119" y="182"/>
                </a:lnTo>
                <a:lnTo>
                  <a:pt x="118" y="180"/>
                </a:lnTo>
                <a:lnTo>
                  <a:pt x="116" y="175"/>
                </a:lnTo>
                <a:lnTo>
                  <a:pt x="116" y="168"/>
                </a:lnTo>
                <a:lnTo>
                  <a:pt x="116" y="155"/>
                </a:lnTo>
                <a:lnTo>
                  <a:pt x="116" y="144"/>
                </a:lnTo>
                <a:lnTo>
                  <a:pt x="118" y="137"/>
                </a:lnTo>
                <a:lnTo>
                  <a:pt x="118" y="134"/>
                </a:lnTo>
                <a:lnTo>
                  <a:pt x="118" y="132"/>
                </a:lnTo>
                <a:lnTo>
                  <a:pt x="116" y="129"/>
                </a:lnTo>
                <a:lnTo>
                  <a:pt x="115" y="129"/>
                </a:lnTo>
                <a:lnTo>
                  <a:pt x="112" y="127"/>
                </a:lnTo>
                <a:lnTo>
                  <a:pt x="111" y="125"/>
                </a:lnTo>
                <a:lnTo>
                  <a:pt x="108" y="123"/>
                </a:lnTo>
                <a:lnTo>
                  <a:pt x="105" y="122"/>
                </a:lnTo>
                <a:lnTo>
                  <a:pt x="104" y="121"/>
                </a:lnTo>
                <a:lnTo>
                  <a:pt x="97" y="119"/>
                </a:lnTo>
                <a:lnTo>
                  <a:pt x="95" y="117"/>
                </a:lnTo>
                <a:lnTo>
                  <a:pt x="92" y="117"/>
                </a:lnTo>
                <a:lnTo>
                  <a:pt x="90" y="118"/>
                </a:lnTo>
                <a:lnTo>
                  <a:pt x="88" y="122"/>
                </a:lnTo>
                <a:lnTo>
                  <a:pt x="84" y="122"/>
                </a:lnTo>
                <a:lnTo>
                  <a:pt x="81" y="123"/>
                </a:lnTo>
                <a:lnTo>
                  <a:pt x="80" y="125"/>
                </a:lnTo>
                <a:lnTo>
                  <a:pt x="77" y="125"/>
                </a:lnTo>
                <a:lnTo>
                  <a:pt x="73" y="125"/>
                </a:lnTo>
                <a:lnTo>
                  <a:pt x="71" y="123"/>
                </a:lnTo>
                <a:lnTo>
                  <a:pt x="65" y="123"/>
                </a:lnTo>
                <a:lnTo>
                  <a:pt x="59" y="122"/>
                </a:lnTo>
                <a:lnTo>
                  <a:pt x="57" y="119"/>
                </a:lnTo>
                <a:lnTo>
                  <a:pt x="54" y="118"/>
                </a:lnTo>
                <a:lnTo>
                  <a:pt x="51" y="117"/>
                </a:lnTo>
                <a:lnTo>
                  <a:pt x="48" y="114"/>
                </a:lnTo>
                <a:lnTo>
                  <a:pt x="47" y="110"/>
                </a:lnTo>
                <a:lnTo>
                  <a:pt x="46" y="107"/>
                </a:lnTo>
                <a:lnTo>
                  <a:pt x="44" y="107"/>
                </a:lnTo>
                <a:lnTo>
                  <a:pt x="43" y="106"/>
                </a:lnTo>
                <a:lnTo>
                  <a:pt x="39" y="106"/>
                </a:lnTo>
                <a:lnTo>
                  <a:pt x="36" y="104"/>
                </a:lnTo>
                <a:lnTo>
                  <a:pt x="32" y="102"/>
                </a:lnTo>
                <a:lnTo>
                  <a:pt x="27" y="98"/>
                </a:lnTo>
                <a:lnTo>
                  <a:pt x="19" y="92"/>
                </a:lnTo>
                <a:lnTo>
                  <a:pt x="16" y="88"/>
                </a:lnTo>
                <a:lnTo>
                  <a:pt x="14" y="84"/>
                </a:lnTo>
                <a:lnTo>
                  <a:pt x="12" y="79"/>
                </a:lnTo>
                <a:lnTo>
                  <a:pt x="8" y="73"/>
                </a:lnTo>
                <a:lnTo>
                  <a:pt x="5" y="69"/>
                </a:lnTo>
                <a:lnTo>
                  <a:pt x="5" y="65"/>
                </a:lnTo>
                <a:lnTo>
                  <a:pt x="4" y="62"/>
                </a:lnTo>
                <a:lnTo>
                  <a:pt x="1" y="60"/>
                </a:lnTo>
                <a:lnTo>
                  <a:pt x="0" y="54"/>
                </a:lnTo>
                <a:lnTo>
                  <a:pt x="0" y="46"/>
                </a:lnTo>
                <a:lnTo>
                  <a:pt x="1" y="39"/>
                </a:lnTo>
                <a:lnTo>
                  <a:pt x="5" y="33"/>
                </a:lnTo>
                <a:lnTo>
                  <a:pt x="9" y="27"/>
                </a:lnTo>
                <a:lnTo>
                  <a:pt x="14" y="23"/>
                </a:lnTo>
                <a:lnTo>
                  <a:pt x="21" y="19"/>
                </a:lnTo>
                <a:lnTo>
                  <a:pt x="25" y="14"/>
                </a:lnTo>
                <a:lnTo>
                  <a:pt x="27" y="11"/>
                </a:lnTo>
                <a:lnTo>
                  <a:pt x="31" y="9"/>
                </a:lnTo>
                <a:lnTo>
                  <a:pt x="35" y="5"/>
                </a:lnTo>
                <a:close/>
              </a:path>
            </a:pathLst>
          </a:custGeom>
          <a:solidFill>
            <a:srgbClr val="279B93"/>
          </a:solidFill>
          <a:ln w="3175" cmpd="sng">
            <a:solidFill>
              <a:schemeClr val="bg1"/>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 name="Freeform 194"/>
          <p:cNvSpPr>
            <a:spLocks/>
          </p:cNvSpPr>
          <p:nvPr/>
        </p:nvSpPr>
        <p:spPr bwMode="auto">
          <a:xfrm>
            <a:off x="5540545" y="5407443"/>
            <a:ext cx="26131" cy="22004"/>
          </a:xfrm>
          <a:custGeom>
            <a:avLst/>
            <a:gdLst>
              <a:gd name="T0" fmla="*/ 29 w 122"/>
              <a:gd name="T1" fmla="*/ 0 h 100"/>
              <a:gd name="T2" fmla="*/ 50 w 122"/>
              <a:gd name="T3" fmla="*/ 0 h 100"/>
              <a:gd name="T4" fmla="*/ 60 w 122"/>
              <a:gd name="T5" fmla="*/ 2 h 100"/>
              <a:gd name="T6" fmla="*/ 65 w 122"/>
              <a:gd name="T7" fmla="*/ 2 h 100"/>
              <a:gd name="T8" fmla="*/ 69 w 122"/>
              <a:gd name="T9" fmla="*/ 4 h 100"/>
              <a:gd name="T10" fmla="*/ 84 w 122"/>
              <a:gd name="T11" fmla="*/ 12 h 100"/>
              <a:gd name="T12" fmla="*/ 97 w 122"/>
              <a:gd name="T13" fmla="*/ 19 h 100"/>
              <a:gd name="T14" fmla="*/ 98 w 122"/>
              <a:gd name="T15" fmla="*/ 21 h 100"/>
              <a:gd name="T16" fmla="*/ 99 w 122"/>
              <a:gd name="T17" fmla="*/ 23 h 100"/>
              <a:gd name="T18" fmla="*/ 102 w 122"/>
              <a:gd name="T19" fmla="*/ 25 h 100"/>
              <a:gd name="T20" fmla="*/ 107 w 122"/>
              <a:gd name="T21" fmla="*/ 28 h 100"/>
              <a:gd name="T22" fmla="*/ 109 w 122"/>
              <a:gd name="T23" fmla="*/ 29 h 100"/>
              <a:gd name="T24" fmla="*/ 110 w 122"/>
              <a:gd name="T25" fmla="*/ 29 h 100"/>
              <a:gd name="T26" fmla="*/ 113 w 122"/>
              <a:gd name="T27" fmla="*/ 36 h 100"/>
              <a:gd name="T28" fmla="*/ 117 w 122"/>
              <a:gd name="T29" fmla="*/ 42 h 100"/>
              <a:gd name="T30" fmla="*/ 120 w 122"/>
              <a:gd name="T31" fmla="*/ 52 h 100"/>
              <a:gd name="T32" fmla="*/ 122 w 122"/>
              <a:gd name="T33" fmla="*/ 65 h 100"/>
              <a:gd name="T34" fmla="*/ 118 w 122"/>
              <a:gd name="T35" fmla="*/ 77 h 100"/>
              <a:gd name="T36" fmla="*/ 116 w 122"/>
              <a:gd name="T37" fmla="*/ 80 h 100"/>
              <a:gd name="T38" fmla="*/ 111 w 122"/>
              <a:gd name="T39" fmla="*/ 82 h 100"/>
              <a:gd name="T40" fmla="*/ 107 w 122"/>
              <a:gd name="T41" fmla="*/ 85 h 100"/>
              <a:gd name="T42" fmla="*/ 101 w 122"/>
              <a:gd name="T43" fmla="*/ 85 h 100"/>
              <a:gd name="T44" fmla="*/ 98 w 122"/>
              <a:gd name="T45" fmla="*/ 88 h 100"/>
              <a:gd name="T46" fmla="*/ 94 w 122"/>
              <a:gd name="T47" fmla="*/ 92 h 100"/>
              <a:gd name="T48" fmla="*/ 83 w 122"/>
              <a:gd name="T49" fmla="*/ 97 h 100"/>
              <a:gd name="T50" fmla="*/ 79 w 122"/>
              <a:gd name="T51" fmla="*/ 99 h 100"/>
              <a:gd name="T52" fmla="*/ 75 w 122"/>
              <a:gd name="T53" fmla="*/ 100 h 100"/>
              <a:gd name="T54" fmla="*/ 63 w 122"/>
              <a:gd name="T55" fmla="*/ 100 h 100"/>
              <a:gd name="T56" fmla="*/ 52 w 122"/>
              <a:gd name="T57" fmla="*/ 100 h 100"/>
              <a:gd name="T58" fmla="*/ 44 w 122"/>
              <a:gd name="T59" fmla="*/ 97 h 100"/>
              <a:gd name="T60" fmla="*/ 42 w 122"/>
              <a:gd name="T61" fmla="*/ 94 h 100"/>
              <a:gd name="T62" fmla="*/ 37 w 122"/>
              <a:gd name="T63" fmla="*/ 88 h 100"/>
              <a:gd name="T64" fmla="*/ 37 w 122"/>
              <a:gd name="T65" fmla="*/ 82 h 100"/>
              <a:gd name="T66" fmla="*/ 37 w 122"/>
              <a:gd name="T67" fmla="*/ 77 h 100"/>
              <a:gd name="T68" fmla="*/ 37 w 122"/>
              <a:gd name="T69" fmla="*/ 66 h 100"/>
              <a:gd name="T70" fmla="*/ 36 w 122"/>
              <a:gd name="T71" fmla="*/ 61 h 100"/>
              <a:gd name="T72" fmla="*/ 31 w 122"/>
              <a:gd name="T73" fmla="*/ 56 h 100"/>
              <a:gd name="T74" fmla="*/ 29 w 122"/>
              <a:gd name="T75" fmla="*/ 54 h 100"/>
              <a:gd name="T76" fmla="*/ 29 w 122"/>
              <a:gd name="T77" fmla="*/ 51 h 100"/>
              <a:gd name="T78" fmla="*/ 27 w 122"/>
              <a:gd name="T79" fmla="*/ 48 h 100"/>
              <a:gd name="T80" fmla="*/ 26 w 122"/>
              <a:gd name="T81" fmla="*/ 44 h 100"/>
              <a:gd name="T82" fmla="*/ 23 w 122"/>
              <a:gd name="T83" fmla="*/ 40 h 100"/>
              <a:gd name="T84" fmla="*/ 19 w 122"/>
              <a:gd name="T85" fmla="*/ 37 h 100"/>
              <a:gd name="T86" fmla="*/ 14 w 122"/>
              <a:gd name="T87" fmla="*/ 33 h 100"/>
              <a:gd name="T88" fmla="*/ 4 w 122"/>
              <a:gd name="T89" fmla="*/ 29 h 100"/>
              <a:gd name="T90" fmla="*/ 2 w 122"/>
              <a:gd name="T91" fmla="*/ 28 h 100"/>
              <a:gd name="T92" fmla="*/ 0 w 122"/>
              <a:gd name="T93" fmla="*/ 21 h 100"/>
              <a:gd name="T94" fmla="*/ 0 w 122"/>
              <a:gd name="T95" fmla="*/ 19 h 100"/>
              <a:gd name="T96" fmla="*/ 4 w 122"/>
              <a:gd name="T97" fmla="*/ 12 h 100"/>
              <a:gd name="T98" fmla="*/ 8 w 122"/>
              <a:gd name="T99" fmla="*/ 8 h 100"/>
              <a:gd name="T100" fmla="*/ 14 w 122"/>
              <a:gd name="T101" fmla="*/ 4 h 100"/>
              <a:gd name="T102" fmla="*/ 23 w 122"/>
              <a:gd name="T103" fmla="*/ 0 h 1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2"/>
              <a:gd name="T157" fmla="*/ 0 h 100"/>
              <a:gd name="T158" fmla="*/ 122 w 122"/>
              <a:gd name="T159" fmla="*/ 100 h 1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2" h="100">
                <a:moveTo>
                  <a:pt x="29" y="0"/>
                </a:moveTo>
                <a:lnTo>
                  <a:pt x="29" y="0"/>
                </a:lnTo>
                <a:lnTo>
                  <a:pt x="50" y="0"/>
                </a:lnTo>
                <a:lnTo>
                  <a:pt x="56" y="1"/>
                </a:lnTo>
                <a:lnTo>
                  <a:pt x="60" y="2"/>
                </a:lnTo>
                <a:lnTo>
                  <a:pt x="65" y="2"/>
                </a:lnTo>
                <a:lnTo>
                  <a:pt x="69" y="4"/>
                </a:lnTo>
                <a:lnTo>
                  <a:pt x="84" y="12"/>
                </a:lnTo>
                <a:lnTo>
                  <a:pt x="92" y="16"/>
                </a:lnTo>
                <a:lnTo>
                  <a:pt x="97" y="19"/>
                </a:lnTo>
                <a:lnTo>
                  <a:pt x="98" y="20"/>
                </a:lnTo>
                <a:lnTo>
                  <a:pt x="98" y="21"/>
                </a:lnTo>
                <a:lnTo>
                  <a:pt x="99" y="23"/>
                </a:lnTo>
                <a:lnTo>
                  <a:pt x="101" y="23"/>
                </a:lnTo>
                <a:lnTo>
                  <a:pt x="102" y="25"/>
                </a:lnTo>
                <a:lnTo>
                  <a:pt x="107" y="28"/>
                </a:lnTo>
                <a:lnTo>
                  <a:pt x="109" y="29"/>
                </a:lnTo>
                <a:lnTo>
                  <a:pt x="110" y="29"/>
                </a:lnTo>
                <a:lnTo>
                  <a:pt x="111" y="33"/>
                </a:lnTo>
                <a:lnTo>
                  <a:pt x="113" y="36"/>
                </a:lnTo>
                <a:lnTo>
                  <a:pt x="117" y="42"/>
                </a:lnTo>
                <a:lnTo>
                  <a:pt x="120" y="52"/>
                </a:lnTo>
                <a:lnTo>
                  <a:pt x="121" y="58"/>
                </a:lnTo>
                <a:lnTo>
                  <a:pt x="122" y="65"/>
                </a:lnTo>
                <a:lnTo>
                  <a:pt x="121" y="70"/>
                </a:lnTo>
                <a:lnTo>
                  <a:pt x="118" y="77"/>
                </a:lnTo>
                <a:lnTo>
                  <a:pt x="116" y="80"/>
                </a:lnTo>
                <a:lnTo>
                  <a:pt x="111" y="82"/>
                </a:lnTo>
                <a:lnTo>
                  <a:pt x="107" y="85"/>
                </a:lnTo>
                <a:lnTo>
                  <a:pt x="103" y="85"/>
                </a:lnTo>
                <a:lnTo>
                  <a:pt x="101" y="85"/>
                </a:lnTo>
                <a:lnTo>
                  <a:pt x="98" y="88"/>
                </a:lnTo>
                <a:lnTo>
                  <a:pt x="94" y="92"/>
                </a:lnTo>
                <a:lnTo>
                  <a:pt x="88" y="94"/>
                </a:lnTo>
                <a:lnTo>
                  <a:pt x="83" y="97"/>
                </a:lnTo>
                <a:lnTo>
                  <a:pt x="79" y="99"/>
                </a:lnTo>
                <a:lnTo>
                  <a:pt x="75" y="100"/>
                </a:lnTo>
                <a:lnTo>
                  <a:pt x="63" y="100"/>
                </a:lnTo>
                <a:lnTo>
                  <a:pt x="52" y="100"/>
                </a:lnTo>
                <a:lnTo>
                  <a:pt x="46" y="99"/>
                </a:lnTo>
                <a:lnTo>
                  <a:pt x="44" y="97"/>
                </a:lnTo>
                <a:lnTo>
                  <a:pt x="42" y="94"/>
                </a:lnTo>
                <a:lnTo>
                  <a:pt x="40" y="92"/>
                </a:lnTo>
                <a:lnTo>
                  <a:pt x="37" y="88"/>
                </a:lnTo>
                <a:lnTo>
                  <a:pt x="37" y="82"/>
                </a:lnTo>
                <a:lnTo>
                  <a:pt x="37" y="77"/>
                </a:lnTo>
                <a:lnTo>
                  <a:pt x="37" y="66"/>
                </a:lnTo>
                <a:lnTo>
                  <a:pt x="37" y="62"/>
                </a:lnTo>
                <a:lnTo>
                  <a:pt x="36" y="61"/>
                </a:lnTo>
                <a:lnTo>
                  <a:pt x="31" y="56"/>
                </a:lnTo>
                <a:lnTo>
                  <a:pt x="30" y="55"/>
                </a:lnTo>
                <a:lnTo>
                  <a:pt x="29" y="54"/>
                </a:lnTo>
                <a:lnTo>
                  <a:pt x="29" y="51"/>
                </a:lnTo>
                <a:lnTo>
                  <a:pt x="27" y="48"/>
                </a:lnTo>
                <a:lnTo>
                  <a:pt x="26" y="44"/>
                </a:lnTo>
                <a:lnTo>
                  <a:pt x="23" y="40"/>
                </a:lnTo>
                <a:lnTo>
                  <a:pt x="19" y="37"/>
                </a:lnTo>
                <a:lnTo>
                  <a:pt x="17" y="36"/>
                </a:lnTo>
                <a:lnTo>
                  <a:pt x="14" y="33"/>
                </a:lnTo>
                <a:lnTo>
                  <a:pt x="4" y="29"/>
                </a:lnTo>
                <a:lnTo>
                  <a:pt x="2" y="28"/>
                </a:lnTo>
                <a:lnTo>
                  <a:pt x="0" y="27"/>
                </a:lnTo>
                <a:lnTo>
                  <a:pt x="0" y="21"/>
                </a:lnTo>
                <a:lnTo>
                  <a:pt x="0" y="19"/>
                </a:lnTo>
                <a:lnTo>
                  <a:pt x="2" y="16"/>
                </a:lnTo>
                <a:lnTo>
                  <a:pt x="4" y="12"/>
                </a:lnTo>
                <a:lnTo>
                  <a:pt x="8" y="8"/>
                </a:lnTo>
                <a:lnTo>
                  <a:pt x="14" y="4"/>
                </a:lnTo>
                <a:lnTo>
                  <a:pt x="18" y="2"/>
                </a:lnTo>
                <a:lnTo>
                  <a:pt x="23" y="0"/>
                </a:lnTo>
                <a:lnTo>
                  <a:pt x="29" y="0"/>
                </a:lnTo>
                <a:close/>
              </a:path>
            </a:pathLst>
          </a:custGeom>
          <a:solidFill>
            <a:srgbClr val="279B93"/>
          </a:solidFill>
          <a:ln w="3175" cmpd="sng">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9" name="Freeform 195"/>
          <p:cNvSpPr>
            <a:spLocks/>
          </p:cNvSpPr>
          <p:nvPr/>
        </p:nvSpPr>
        <p:spPr bwMode="auto">
          <a:xfrm>
            <a:off x="5579055" y="5441833"/>
            <a:ext cx="16503" cy="12377"/>
          </a:xfrm>
          <a:custGeom>
            <a:avLst/>
            <a:gdLst>
              <a:gd name="T0" fmla="*/ 19 w 79"/>
              <a:gd name="T1" fmla="*/ 25 h 55"/>
              <a:gd name="T2" fmla="*/ 23 w 79"/>
              <a:gd name="T3" fmla="*/ 24 h 55"/>
              <a:gd name="T4" fmla="*/ 30 w 79"/>
              <a:gd name="T5" fmla="*/ 21 h 55"/>
              <a:gd name="T6" fmla="*/ 36 w 79"/>
              <a:gd name="T7" fmla="*/ 19 h 55"/>
              <a:gd name="T8" fmla="*/ 41 w 79"/>
              <a:gd name="T9" fmla="*/ 15 h 55"/>
              <a:gd name="T10" fmla="*/ 45 w 79"/>
              <a:gd name="T11" fmla="*/ 12 h 55"/>
              <a:gd name="T12" fmla="*/ 49 w 79"/>
              <a:gd name="T13" fmla="*/ 4 h 55"/>
              <a:gd name="T14" fmla="*/ 52 w 79"/>
              <a:gd name="T15" fmla="*/ 2 h 55"/>
              <a:gd name="T16" fmla="*/ 55 w 79"/>
              <a:gd name="T17" fmla="*/ 2 h 55"/>
              <a:gd name="T18" fmla="*/ 60 w 79"/>
              <a:gd name="T19" fmla="*/ 0 h 55"/>
              <a:gd name="T20" fmla="*/ 69 w 79"/>
              <a:gd name="T21" fmla="*/ 1 h 55"/>
              <a:gd name="T22" fmla="*/ 71 w 79"/>
              <a:gd name="T23" fmla="*/ 2 h 55"/>
              <a:gd name="T24" fmla="*/ 74 w 79"/>
              <a:gd name="T25" fmla="*/ 8 h 55"/>
              <a:gd name="T26" fmla="*/ 75 w 79"/>
              <a:gd name="T27" fmla="*/ 13 h 55"/>
              <a:gd name="T28" fmla="*/ 78 w 79"/>
              <a:gd name="T29" fmla="*/ 17 h 55"/>
              <a:gd name="T30" fmla="*/ 78 w 79"/>
              <a:gd name="T31" fmla="*/ 19 h 55"/>
              <a:gd name="T32" fmla="*/ 75 w 79"/>
              <a:gd name="T33" fmla="*/ 23 h 55"/>
              <a:gd name="T34" fmla="*/ 72 w 79"/>
              <a:gd name="T35" fmla="*/ 28 h 55"/>
              <a:gd name="T36" fmla="*/ 71 w 79"/>
              <a:gd name="T37" fmla="*/ 35 h 55"/>
              <a:gd name="T38" fmla="*/ 74 w 79"/>
              <a:gd name="T39" fmla="*/ 35 h 55"/>
              <a:gd name="T40" fmla="*/ 79 w 79"/>
              <a:gd name="T41" fmla="*/ 40 h 55"/>
              <a:gd name="T42" fmla="*/ 78 w 79"/>
              <a:gd name="T43" fmla="*/ 43 h 55"/>
              <a:gd name="T44" fmla="*/ 74 w 79"/>
              <a:gd name="T45" fmla="*/ 46 h 55"/>
              <a:gd name="T46" fmla="*/ 65 w 79"/>
              <a:gd name="T47" fmla="*/ 47 h 55"/>
              <a:gd name="T48" fmla="*/ 63 w 79"/>
              <a:gd name="T49" fmla="*/ 48 h 55"/>
              <a:gd name="T50" fmla="*/ 59 w 79"/>
              <a:gd name="T51" fmla="*/ 50 h 55"/>
              <a:gd name="T52" fmla="*/ 56 w 79"/>
              <a:gd name="T53" fmla="*/ 52 h 55"/>
              <a:gd name="T54" fmla="*/ 53 w 79"/>
              <a:gd name="T55" fmla="*/ 54 h 55"/>
              <a:gd name="T56" fmla="*/ 49 w 79"/>
              <a:gd name="T57" fmla="*/ 48 h 55"/>
              <a:gd name="T58" fmla="*/ 48 w 79"/>
              <a:gd name="T59" fmla="*/ 47 h 55"/>
              <a:gd name="T60" fmla="*/ 41 w 79"/>
              <a:gd name="T61" fmla="*/ 47 h 55"/>
              <a:gd name="T62" fmla="*/ 37 w 79"/>
              <a:gd name="T63" fmla="*/ 50 h 55"/>
              <a:gd name="T64" fmla="*/ 31 w 79"/>
              <a:gd name="T65" fmla="*/ 52 h 55"/>
              <a:gd name="T66" fmla="*/ 26 w 79"/>
              <a:gd name="T67" fmla="*/ 52 h 55"/>
              <a:gd name="T68" fmla="*/ 23 w 79"/>
              <a:gd name="T69" fmla="*/ 50 h 55"/>
              <a:gd name="T70" fmla="*/ 22 w 79"/>
              <a:gd name="T71" fmla="*/ 54 h 55"/>
              <a:gd name="T72" fmla="*/ 12 w 79"/>
              <a:gd name="T73" fmla="*/ 55 h 55"/>
              <a:gd name="T74" fmla="*/ 7 w 79"/>
              <a:gd name="T75" fmla="*/ 55 h 55"/>
              <a:gd name="T76" fmla="*/ 2 w 79"/>
              <a:gd name="T77" fmla="*/ 52 h 55"/>
              <a:gd name="T78" fmla="*/ 0 w 79"/>
              <a:gd name="T79" fmla="*/ 48 h 55"/>
              <a:gd name="T80" fmla="*/ 0 w 79"/>
              <a:gd name="T81" fmla="*/ 42 h 55"/>
              <a:gd name="T82" fmla="*/ 4 w 79"/>
              <a:gd name="T83" fmla="*/ 36 h 55"/>
              <a:gd name="T84" fmla="*/ 8 w 79"/>
              <a:gd name="T85" fmla="*/ 32 h 55"/>
              <a:gd name="T86" fmla="*/ 19 w 79"/>
              <a:gd name="T87" fmla="*/ 25 h 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9"/>
              <a:gd name="T133" fmla="*/ 0 h 55"/>
              <a:gd name="T134" fmla="*/ 79 w 79"/>
              <a:gd name="T135" fmla="*/ 55 h 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9" h="55">
                <a:moveTo>
                  <a:pt x="19" y="25"/>
                </a:moveTo>
                <a:lnTo>
                  <a:pt x="19" y="25"/>
                </a:lnTo>
                <a:lnTo>
                  <a:pt x="23" y="24"/>
                </a:lnTo>
                <a:lnTo>
                  <a:pt x="26" y="24"/>
                </a:lnTo>
                <a:lnTo>
                  <a:pt x="30" y="21"/>
                </a:lnTo>
                <a:lnTo>
                  <a:pt x="36" y="19"/>
                </a:lnTo>
                <a:lnTo>
                  <a:pt x="41" y="15"/>
                </a:lnTo>
                <a:lnTo>
                  <a:pt x="45" y="12"/>
                </a:lnTo>
                <a:lnTo>
                  <a:pt x="46" y="8"/>
                </a:lnTo>
                <a:lnTo>
                  <a:pt x="49" y="4"/>
                </a:lnTo>
                <a:lnTo>
                  <a:pt x="52" y="2"/>
                </a:lnTo>
                <a:lnTo>
                  <a:pt x="55" y="2"/>
                </a:lnTo>
                <a:lnTo>
                  <a:pt x="60" y="0"/>
                </a:lnTo>
                <a:lnTo>
                  <a:pt x="65" y="0"/>
                </a:lnTo>
                <a:lnTo>
                  <a:pt x="69" y="1"/>
                </a:lnTo>
                <a:lnTo>
                  <a:pt x="71" y="2"/>
                </a:lnTo>
                <a:lnTo>
                  <a:pt x="74" y="8"/>
                </a:lnTo>
                <a:lnTo>
                  <a:pt x="75" y="13"/>
                </a:lnTo>
                <a:lnTo>
                  <a:pt x="78" y="16"/>
                </a:lnTo>
                <a:lnTo>
                  <a:pt x="78" y="17"/>
                </a:lnTo>
                <a:lnTo>
                  <a:pt x="78" y="19"/>
                </a:lnTo>
                <a:lnTo>
                  <a:pt x="76" y="21"/>
                </a:lnTo>
                <a:lnTo>
                  <a:pt x="75" y="23"/>
                </a:lnTo>
                <a:lnTo>
                  <a:pt x="72" y="28"/>
                </a:lnTo>
                <a:lnTo>
                  <a:pt x="71" y="32"/>
                </a:lnTo>
                <a:lnTo>
                  <a:pt x="71" y="35"/>
                </a:lnTo>
                <a:lnTo>
                  <a:pt x="74" y="35"/>
                </a:lnTo>
                <a:lnTo>
                  <a:pt x="76" y="36"/>
                </a:lnTo>
                <a:lnTo>
                  <a:pt x="79" y="40"/>
                </a:lnTo>
                <a:lnTo>
                  <a:pt x="79" y="42"/>
                </a:lnTo>
                <a:lnTo>
                  <a:pt x="78" y="43"/>
                </a:lnTo>
                <a:lnTo>
                  <a:pt x="76" y="46"/>
                </a:lnTo>
                <a:lnTo>
                  <a:pt x="74" y="46"/>
                </a:lnTo>
                <a:lnTo>
                  <a:pt x="65" y="47"/>
                </a:lnTo>
                <a:lnTo>
                  <a:pt x="63" y="48"/>
                </a:lnTo>
                <a:lnTo>
                  <a:pt x="59" y="50"/>
                </a:lnTo>
                <a:lnTo>
                  <a:pt x="57" y="51"/>
                </a:lnTo>
                <a:lnTo>
                  <a:pt x="56" y="52"/>
                </a:lnTo>
                <a:lnTo>
                  <a:pt x="53" y="54"/>
                </a:lnTo>
                <a:lnTo>
                  <a:pt x="50" y="52"/>
                </a:lnTo>
                <a:lnTo>
                  <a:pt x="49" y="48"/>
                </a:lnTo>
                <a:lnTo>
                  <a:pt x="48" y="47"/>
                </a:lnTo>
                <a:lnTo>
                  <a:pt x="45" y="46"/>
                </a:lnTo>
                <a:lnTo>
                  <a:pt x="41" y="47"/>
                </a:lnTo>
                <a:lnTo>
                  <a:pt x="37" y="50"/>
                </a:lnTo>
                <a:lnTo>
                  <a:pt x="31" y="52"/>
                </a:lnTo>
                <a:lnTo>
                  <a:pt x="26" y="52"/>
                </a:lnTo>
                <a:lnTo>
                  <a:pt x="25" y="52"/>
                </a:lnTo>
                <a:lnTo>
                  <a:pt x="23" y="50"/>
                </a:lnTo>
                <a:lnTo>
                  <a:pt x="22" y="54"/>
                </a:lnTo>
                <a:lnTo>
                  <a:pt x="19" y="55"/>
                </a:lnTo>
                <a:lnTo>
                  <a:pt x="12" y="55"/>
                </a:lnTo>
                <a:lnTo>
                  <a:pt x="7" y="55"/>
                </a:lnTo>
                <a:lnTo>
                  <a:pt x="4" y="55"/>
                </a:lnTo>
                <a:lnTo>
                  <a:pt x="2" y="52"/>
                </a:lnTo>
                <a:lnTo>
                  <a:pt x="0" y="48"/>
                </a:lnTo>
                <a:lnTo>
                  <a:pt x="0" y="44"/>
                </a:lnTo>
                <a:lnTo>
                  <a:pt x="0" y="42"/>
                </a:lnTo>
                <a:lnTo>
                  <a:pt x="4" y="36"/>
                </a:lnTo>
                <a:lnTo>
                  <a:pt x="8" y="32"/>
                </a:lnTo>
                <a:lnTo>
                  <a:pt x="14" y="28"/>
                </a:lnTo>
                <a:lnTo>
                  <a:pt x="19" y="25"/>
                </a:lnTo>
                <a:close/>
              </a:path>
            </a:pathLst>
          </a:custGeom>
          <a:solidFill>
            <a:srgbClr val="4472C4"/>
          </a:solidFill>
          <a:ln w="3175" cmpd="sng">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0" name="Freeform 196"/>
          <p:cNvSpPr>
            <a:spLocks/>
          </p:cNvSpPr>
          <p:nvPr/>
        </p:nvSpPr>
        <p:spPr bwMode="auto">
          <a:xfrm>
            <a:off x="5415396" y="5320803"/>
            <a:ext cx="64637" cy="50884"/>
          </a:xfrm>
          <a:custGeom>
            <a:avLst/>
            <a:gdLst>
              <a:gd name="T0" fmla="*/ 58 w 304"/>
              <a:gd name="T1" fmla="*/ 66 h 236"/>
              <a:gd name="T2" fmla="*/ 84 w 304"/>
              <a:gd name="T3" fmla="*/ 57 h 236"/>
              <a:gd name="T4" fmla="*/ 95 w 304"/>
              <a:gd name="T5" fmla="*/ 47 h 236"/>
              <a:gd name="T6" fmla="*/ 108 w 304"/>
              <a:gd name="T7" fmla="*/ 29 h 236"/>
              <a:gd name="T8" fmla="*/ 121 w 304"/>
              <a:gd name="T9" fmla="*/ 13 h 236"/>
              <a:gd name="T10" fmla="*/ 140 w 304"/>
              <a:gd name="T11" fmla="*/ 6 h 236"/>
              <a:gd name="T12" fmla="*/ 156 w 304"/>
              <a:gd name="T13" fmla="*/ 2 h 236"/>
              <a:gd name="T14" fmla="*/ 165 w 304"/>
              <a:gd name="T15" fmla="*/ 22 h 236"/>
              <a:gd name="T16" fmla="*/ 180 w 304"/>
              <a:gd name="T17" fmla="*/ 37 h 236"/>
              <a:gd name="T18" fmla="*/ 178 w 304"/>
              <a:gd name="T19" fmla="*/ 47 h 236"/>
              <a:gd name="T20" fmla="*/ 191 w 304"/>
              <a:gd name="T21" fmla="*/ 64 h 236"/>
              <a:gd name="T22" fmla="*/ 194 w 304"/>
              <a:gd name="T23" fmla="*/ 75 h 236"/>
              <a:gd name="T24" fmla="*/ 212 w 304"/>
              <a:gd name="T25" fmla="*/ 78 h 236"/>
              <a:gd name="T26" fmla="*/ 218 w 304"/>
              <a:gd name="T27" fmla="*/ 94 h 236"/>
              <a:gd name="T28" fmla="*/ 210 w 304"/>
              <a:gd name="T29" fmla="*/ 104 h 236"/>
              <a:gd name="T30" fmla="*/ 210 w 304"/>
              <a:gd name="T31" fmla="*/ 110 h 236"/>
              <a:gd name="T32" fmla="*/ 213 w 304"/>
              <a:gd name="T33" fmla="*/ 118 h 236"/>
              <a:gd name="T34" fmla="*/ 222 w 304"/>
              <a:gd name="T35" fmla="*/ 131 h 236"/>
              <a:gd name="T36" fmla="*/ 235 w 304"/>
              <a:gd name="T37" fmla="*/ 147 h 236"/>
              <a:gd name="T38" fmla="*/ 245 w 304"/>
              <a:gd name="T39" fmla="*/ 133 h 236"/>
              <a:gd name="T40" fmla="*/ 259 w 304"/>
              <a:gd name="T41" fmla="*/ 141 h 236"/>
              <a:gd name="T42" fmla="*/ 274 w 304"/>
              <a:gd name="T43" fmla="*/ 162 h 236"/>
              <a:gd name="T44" fmla="*/ 277 w 304"/>
              <a:gd name="T45" fmla="*/ 185 h 236"/>
              <a:gd name="T46" fmla="*/ 288 w 304"/>
              <a:gd name="T47" fmla="*/ 194 h 236"/>
              <a:gd name="T48" fmla="*/ 304 w 304"/>
              <a:gd name="T49" fmla="*/ 205 h 236"/>
              <a:gd name="T50" fmla="*/ 290 w 304"/>
              <a:gd name="T51" fmla="*/ 219 h 236"/>
              <a:gd name="T52" fmla="*/ 274 w 304"/>
              <a:gd name="T53" fmla="*/ 235 h 236"/>
              <a:gd name="T54" fmla="*/ 270 w 304"/>
              <a:gd name="T55" fmla="*/ 219 h 236"/>
              <a:gd name="T56" fmla="*/ 247 w 304"/>
              <a:gd name="T57" fmla="*/ 223 h 236"/>
              <a:gd name="T58" fmla="*/ 221 w 304"/>
              <a:gd name="T59" fmla="*/ 231 h 236"/>
              <a:gd name="T60" fmla="*/ 212 w 304"/>
              <a:gd name="T61" fmla="*/ 222 h 236"/>
              <a:gd name="T62" fmla="*/ 201 w 304"/>
              <a:gd name="T63" fmla="*/ 215 h 236"/>
              <a:gd name="T64" fmla="*/ 191 w 304"/>
              <a:gd name="T65" fmla="*/ 204 h 236"/>
              <a:gd name="T66" fmla="*/ 182 w 304"/>
              <a:gd name="T67" fmla="*/ 197 h 236"/>
              <a:gd name="T68" fmla="*/ 171 w 304"/>
              <a:gd name="T69" fmla="*/ 205 h 236"/>
              <a:gd name="T70" fmla="*/ 155 w 304"/>
              <a:gd name="T71" fmla="*/ 192 h 236"/>
              <a:gd name="T72" fmla="*/ 161 w 304"/>
              <a:gd name="T73" fmla="*/ 184 h 236"/>
              <a:gd name="T74" fmla="*/ 176 w 304"/>
              <a:gd name="T75" fmla="*/ 181 h 236"/>
              <a:gd name="T76" fmla="*/ 163 w 304"/>
              <a:gd name="T77" fmla="*/ 166 h 236"/>
              <a:gd name="T78" fmla="*/ 155 w 304"/>
              <a:gd name="T79" fmla="*/ 174 h 236"/>
              <a:gd name="T80" fmla="*/ 145 w 304"/>
              <a:gd name="T81" fmla="*/ 171 h 236"/>
              <a:gd name="T82" fmla="*/ 145 w 304"/>
              <a:gd name="T83" fmla="*/ 184 h 236"/>
              <a:gd name="T84" fmla="*/ 134 w 304"/>
              <a:gd name="T85" fmla="*/ 171 h 236"/>
              <a:gd name="T86" fmla="*/ 129 w 304"/>
              <a:gd name="T87" fmla="*/ 179 h 236"/>
              <a:gd name="T88" fmla="*/ 138 w 304"/>
              <a:gd name="T89" fmla="*/ 185 h 236"/>
              <a:gd name="T90" fmla="*/ 149 w 304"/>
              <a:gd name="T91" fmla="*/ 200 h 236"/>
              <a:gd name="T92" fmla="*/ 137 w 304"/>
              <a:gd name="T93" fmla="*/ 204 h 236"/>
              <a:gd name="T94" fmla="*/ 114 w 304"/>
              <a:gd name="T95" fmla="*/ 208 h 236"/>
              <a:gd name="T96" fmla="*/ 89 w 304"/>
              <a:gd name="T97" fmla="*/ 213 h 236"/>
              <a:gd name="T98" fmla="*/ 76 w 304"/>
              <a:gd name="T99" fmla="*/ 190 h 236"/>
              <a:gd name="T100" fmla="*/ 69 w 304"/>
              <a:gd name="T101" fmla="*/ 174 h 236"/>
              <a:gd name="T102" fmla="*/ 60 w 304"/>
              <a:gd name="T103" fmla="*/ 163 h 236"/>
              <a:gd name="T104" fmla="*/ 50 w 304"/>
              <a:gd name="T105" fmla="*/ 148 h 236"/>
              <a:gd name="T106" fmla="*/ 33 w 304"/>
              <a:gd name="T107" fmla="*/ 128 h 236"/>
              <a:gd name="T108" fmla="*/ 26 w 304"/>
              <a:gd name="T109" fmla="*/ 99 h 236"/>
              <a:gd name="T110" fmla="*/ 8 w 304"/>
              <a:gd name="T111" fmla="*/ 79 h 2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4"/>
              <a:gd name="T169" fmla="*/ 0 h 236"/>
              <a:gd name="T170" fmla="*/ 304 w 304"/>
              <a:gd name="T171" fmla="*/ 236 h 2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4" h="236">
                <a:moveTo>
                  <a:pt x="5" y="67"/>
                </a:moveTo>
                <a:lnTo>
                  <a:pt x="5" y="67"/>
                </a:lnTo>
                <a:lnTo>
                  <a:pt x="31" y="67"/>
                </a:lnTo>
                <a:lnTo>
                  <a:pt x="45" y="67"/>
                </a:lnTo>
                <a:lnTo>
                  <a:pt x="58" y="66"/>
                </a:lnTo>
                <a:lnTo>
                  <a:pt x="70" y="66"/>
                </a:lnTo>
                <a:lnTo>
                  <a:pt x="77" y="66"/>
                </a:lnTo>
                <a:lnTo>
                  <a:pt x="80" y="64"/>
                </a:lnTo>
                <a:lnTo>
                  <a:pt x="81" y="61"/>
                </a:lnTo>
                <a:lnTo>
                  <a:pt x="84" y="57"/>
                </a:lnTo>
                <a:lnTo>
                  <a:pt x="84" y="55"/>
                </a:lnTo>
                <a:lnTo>
                  <a:pt x="85" y="52"/>
                </a:lnTo>
                <a:lnTo>
                  <a:pt x="89" y="51"/>
                </a:lnTo>
                <a:lnTo>
                  <a:pt x="94" y="49"/>
                </a:lnTo>
                <a:lnTo>
                  <a:pt x="95" y="47"/>
                </a:lnTo>
                <a:lnTo>
                  <a:pt x="95" y="44"/>
                </a:lnTo>
                <a:lnTo>
                  <a:pt x="96" y="42"/>
                </a:lnTo>
                <a:lnTo>
                  <a:pt x="98" y="41"/>
                </a:lnTo>
                <a:lnTo>
                  <a:pt x="102" y="38"/>
                </a:lnTo>
                <a:lnTo>
                  <a:pt x="108" y="29"/>
                </a:lnTo>
                <a:lnTo>
                  <a:pt x="114" y="24"/>
                </a:lnTo>
                <a:lnTo>
                  <a:pt x="117" y="19"/>
                </a:lnTo>
                <a:lnTo>
                  <a:pt x="118" y="15"/>
                </a:lnTo>
                <a:lnTo>
                  <a:pt x="121" y="13"/>
                </a:lnTo>
                <a:lnTo>
                  <a:pt x="123" y="11"/>
                </a:lnTo>
                <a:lnTo>
                  <a:pt x="127" y="7"/>
                </a:lnTo>
                <a:lnTo>
                  <a:pt x="133" y="6"/>
                </a:lnTo>
                <a:lnTo>
                  <a:pt x="140" y="6"/>
                </a:lnTo>
                <a:lnTo>
                  <a:pt x="142" y="5"/>
                </a:lnTo>
                <a:lnTo>
                  <a:pt x="144" y="3"/>
                </a:lnTo>
                <a:lnTo>
                  <a:pt x="146" y="2"/>
                </a:lnTo>
                <a:lnTo>
                  <a:pt x="149" y="0"/>
                </a:lnTo>
                <a:lnTo>
                  <a:pt x="155" y="0"/>
                </a:lnTo>
                <a:lnTo>
                  <a:pt x="156" y="2"/>
                </a:lnTo>
                <a:lnTo>
                  <a:pt x="159" y="5"/>
                </a:lnTo>
                <a:lnTo>
                  <a:pt x="160" y="10"/>
                </a:lnTo>
                <a:lnTo>
                  <a:pt x="163" y="19"/>
                </a:lnTo>
                <a:lnTo>
                  <a:pt x="165" y="22"/>
                </a:lnTo>
                <a:lnTo>
                  <a:pt x="170" y="25"/>
                </a:lnTo>
                <a:lnTo>
                  <a:pt x="172" y="28"/>
                </a:lnTo>
                <a:lnTo>
                  <a:pt x="174" y="30"/>
                </a:lnTo>
                <a:lnTo>
                  <a:pt x="178" y="34"/>
                </a:lnTo>
                <a:lnTo>
                  <a:pt x="180" y="37"/>
                </a:lnTo>
                <a:lnTo>
                  <a:pt x="180" y="38"/>
                </a:lnTo>
                <a:lnTo>
                  <a:pt x="180" y="40"/>
                </a:lnTo>
                <a:lnTo>
                  <a:pt x="176" y="42"/>
                </a:lnTo>
                <a:lnTo>
                  <a:pt x="178" y="47"/>
                </a:lnTo>
                <a:lnTo>
                  <a:pt x="183" y="49"/>
                </a:lnTo>
                <a:lnTo>
                  <a:pt x="186" y="53"/>
                </a:lnTo>
                <a:lnTo>
                  <a:pt x="188" y="57"/>
                </a:lnTo>
                <a:lnTo>
                  <a:pt x="191" y="64"/>
                </a:lnTo>
                <a:lnTo>
                  <a:pt x="193" y="67"/>
                </a:lnTo>
                <a:lnTo>
                  <a:pt x="194" y="68"/>
                </a:lnTo>
                <a:lnTo>
                  <a:pt x="194" y="70"/>
                </a:lnTo>
                <a:lnTo>
                  <a:pt x="194" y="72"/>
                </a:lnTo>
                <a:lnTo>
                  <a:pt x="194" y="75"/>
                </a:lnTo>
                <a:lnTo>
                  <a:pt x="195" y="76"/>
                </a:lnTo>
                <a:lnTo>
                  <a:pt x="198" y="78"/>
                </a:lnTo>
                <a:lnTo>
                  <a:pt x="203" y="76"/>
                </a:lnTo>
                <a:lnTo>
                  <a:pt x="209" y="76"/>
                </a:lnTo>
                <a:lnTo>
                  <a:pt x="212" y="78"/>
                </a:lnTo>
                <a:lnTo>
                  <a:pt x="213" y="79"/>
                </a:lnTo>
                <a:lnTo>
                  <a:pt x="216" y="83"/>
                </a:lnTo>
                <a:lnTo>
                  <a:pt x="217" y="89"/>
                </a:lnTo>
                <a:lnTo>
                  <a:pt x="218" y="91"/>
                </a:lnTo>
                <a:lnTo>
                  <a:pt x="218" y="94"/>
                </a:lnTo>
                <a:lnTo>
                  <a:pt x="218" y="97"/>
                </a:lnTo>
                <a:lnTo>
                  <a:pt x="217" y="98"/>
                </a:lnTo>
                <a:lnTo>
                  <a:pt x="216" y="101"/>
                </a:lnTo>
                <a:lnTo>
                  <a:pt x="214" y="104"/>
                </a:lnTo>
                <a:lnTo>
                  <a:pt x="210" y="104"/>
                </a:lnTo>
                <a:lnTo>
                  <a:pt x="209" y="104"/>
                </a:lnTo>
                <a:lnTo>
                  <a:pt x="206" y="105"/>
                </a:lnTo>
                <a:lnTo>
                  <a:pt x="206" y="108"/>
                </a:lnTo>
                <a:lnTo>
                  <a:pt x="206" y="109"/>
                </a:lnTo>
                <a:lnTo>
                  <a:pt x="207" y="109"/>
                </a:lnTo>
                <a:lnTo>
                  <a:pt x="210" y="110"/>
                </a:lnTo>
                <a:lnTo>
                  <a:pt x="210" y="112"/>
                </a:lnTo>
                <a:lnTo>
                  <a:pt x="210" y="114"/>
                </a:lnTo>
                <a:lnTo>
                  <a:pt x="212" y="117"/>
                </a:lnTo>
                <a:lnTo>
                  <a:pt x="213" y="118"/>
                </a:lnTo>
                <a:lnTo>
                  <a:pt x="214" y="123"/>
                </a:lnTo>
                <a:lnTo>
                  <a:pt x="216" y="127"/>
                </a:lnTo>
                <a:lnTo>
                  <a:pt x="218" y="129"/>
                </a:lnTo>
                <a:lnTo>
                  <a:pt x="221" y="131"/>
                </a:lnTo>
                <a:lnTo>
                  <a:pt x="222" y="131"/>
                </a:lnTo>
                <a:lnTo>
                  <a:pt x="226" y="133"/>
                </a:lnTo>
                <a:lnTo>
                  <a:pt x="231" y="137"/>
                </a:lnTo>
                <a:lnTo>
                  <a:pt x="232" y="143"/>
                </a:lnTo>
                <a:lnTo>
                  <a:pt x="232" y="146"/>
                </a:lnTo>
                <a:lnTo>
                  <a:pt x="235" y="147"/>
                </a:lnTo>
                <a:lnTo>
                  <a:pt x="237" y="148"/>
                </a:lnTo>
                <a:lnTo>
                  <a:pt x="243" y="148"/>
                </a:lnTo>
                <a:lnTo>
                  <a:pt x="244" y="141"/>
                </a:lnTo>
                <a:lnTo>
                  <a:pt x="245" y="133"/>
                </a:lnTo>
                <a:lnTo>
                  <a:pt x="250" y="132"/>
                </a:lnTo>
                <a:lnTo>
                  <a:pt x="252" y="132"/>
                </a:lnTo>
                <a:lnTo>
                  <a:pt x="254" y="136"/>
                </a:lnTo>
                <a:lnTo>
                  <a:pt x="256" y="137"/>
                </a:lnTo>
                <a:lnTo>
                  <a:pt x="259" y="141"/>
                </a:lnTo>
                <a:lnTo>
                  <a:pt x="260" y="146"/>
                </a:lnTo>
                <a:lnTo>
                  <a:pt x="263" y="159"/>
                </a:lnTo>
                <a:lnTo>
                  <a:pt x="267" y="160"/>
                </a:lnTo>
                <a:lnTo>
                  <a:pt x="271" y="160"/>
                </a:lnTo>
                <a:lnTo>
                  <a:pt x="274" y="162"/>
                </a:lnTo>
                <a:lnTo>
                  <a:pt x="275" y="166"/>
                </a:lnTo>
                <a:lnTo>
                  <a:pt x="275" y="171"/>
                </a:lnTo>
                <a:lnTo>
                  <a:pt x="275" y="177"/>
                </a:lnTo>
                <a:lnTo>
                  <a:pt x="277" y="181"/>
                </a:lnTo>
                <a:lnTo>
                  <a:pt x="277" y="185"/>
                </a:lnTo>
                <a:lnTo>
                  <a:pt x="281" y="188"/>
                </a:lnTo>
                <a:lnTo>
                  <a:pt x="283" y="190"/>
                </a:lnTo>
                <a:lnTo>
                  <a:pt x="285" y="193"/>
                </a:lnTo>
                <a:lnTo>
                  <a:pt x="288" y="194"/>
                </a:lnTo>
                <a:lnTo>
                  <a:pt x="292" y="196"/>
                </a:lnTo>
                <a:lnTo>
                  <a:pt x="294" y="198"/>
                </a:lnTo>
                <a:lnTo>
                  <a:pt x="297" y="203"/>
                </a:lnTo>
                <a:lnTo>
                  <a:pt x="300" y="204"/>
                </a:lnTo>
                <a:lnTo>
                  <a:pt x="304" y="205"/>
                </a:lnTo>
                <a:lnTo>
                  <a:pt x="304" y="208"/>
                </a:lnTo>
                <a:lnTo>
                  <a:pt x="302" y="209"/>
                </a:lnTo>
                <a:lnTo>
                  <a:pt x="297" y="211"/>
                </a:lnTo>
                <a:lnTo>
                  <a:pt x="293" y="215"/>
                </a:lnTo>
                <a:lnTo>
                  <a:pt x="290" y="219"/>
                </a:lnTo>
                <a:lnTo>
                  <a:pt x="285" y="227"/>
                </a:lnTo>
                <a:lnTo>
                  <a:pt x="281" y="231"/>
                </a:lnTo>
                <a:lnTo>
                  <a:pt x="279" y="236"/>
                </a:lnTo>
                <a:lnTo>
                  <a:pt x="274" y="235"/>
                </a:lnTo>
                <a:lnTo>
                  <a:pt x="273" y="234"/>
                </a:lnTo>
                <a:lnTo>
                  <a:pt x="273" y="232"/>
                </a:lnTo>
                <a:lnTo>
                  <a:pt x="273" y="228"/>
                </a:lnTo>
                <a:lnTo>
                  <a:pt x="273" y="223"/>
                </a:lnTo>
                <a:lnTo>
                  <a:pt x="271" y="222"/>
                </a:lnTo>
                <a:lnTo>
                  <a:pt x="270" y="219"/>
                </a:lnTo>
                <a:lnTo>
                  <a:pt x="264" y="217"/>
                </a:lnTo>
                <a:lnTo>
                  <a:pt x="259" y="217"/>
                </a:lnTo>
                <a:lnTo>
                  <a:pt x="254" y="219"/>
                </a:lnTo>
                <a:lnTo>
                  <a:pt x="250" y="220"/>
                </a:lnTo>
                <a:lnTo>
                  <a:pt x="247" y="223"/>
                </a:lnTo>
                <a:lnTo>
                  <a:pt x="239" y="228"/>
                </a:lnTo>
                <a:lnTo>
                  <a:pt x="235" y="231"/>
                </a:lnTo>
                <a:lnTo>
                  <a:pt x="231" y="231"/>
                </a:lnTo>
                <a:lnTo>
                  <a:pt x="221" y="231"/>
                </a:lnTo>
                <a:lnTo>
                  <a:pt x="221" y="230"/>
                </a:lnTo>
                <a:lnTo>
                  <a:pt x="220" y="228"/>
                </a:lnTo>
                <a:lnTo>
                  <a:pt x="217" y="227"/>
                </a:lnTo>
                <a:lnTo>
                  <a:pt x="214" y="224"/>
                </a:lnTo>
                <a:lnTo>
                  <a:pt x="212" y="222"/>
                </a:lnTo>
                <a:lnTo>
                  <a:pt x="209" y="220"/>
                </a:lnTo>
                <a:lnTo>
                  <a:pt x="206" y="220"/>
                </a:lnTo>
                <a:lnTo>
                  <a:pt x="205" y="219"/>
                </a:lnTo>
                <a:lnTo>
                  <a:pt x="203" y="216"/>
                </a:lnTo>
                <a:lnTo>
                  <a:pt x="201" y="215"/>
                </a:lnTo>
                <a:lnTo>
                  <a:pt x="199" y="211"/>
                </a:lnTo>
                <a:lnTo>
                  <a:pt x="198" y="208"/>
                </a:lnTo>
                <a:lnTo>
                  <a:pt x="197" y="205"/>
                </a:lnTo>
                <a:lnTo>
                  <a:pt x="194" y="205"/>
                </a:lnTo>
                <a:lnTo>
                  <a:pt x="191" y="204"/>
                </a:lnTo>
                <a:lnTo>
                  <a:pt x="190" y="198"/>
                </a:lnTo>
                <a:lnTo>
                  <a:pt x="186" y="193"/>
                </a:lnTo>
                <a:lnTo>
                  <a:pt x="184" y="193"/>
                </a:lnTo>
                <a:lnTo>
                  <a:pt x="183" y="194"/>
                </a:lnTo>
                <a:lnTo>
                  <a:pt x="182" y="197"/>
                </a:lnTo>
                <a:lnTo>
                  <a:pt x="178" y="200"/>
                </a:lnTo>
                <a:lnTo>
                  <a:pt x="175" y="203"/>
                </a:lnTo>
                <a:lnTo>
                  <a:pt x="172" y="204"/>
                </a:lnTo>
                <a:lnTo>
                  <a:pt x="171" y="205"/>
                </a:lnTo>
                <a:lnTo>
                  <a:pt x="167" y="205"/>
                </a:lnTo>
                <a:lnTo>
                  <a:pt x="164" y="205"/>
                </a:lnTo>
                <a:lnTo>
                  <a:pt x="157" y="203"/>
                </a:lnTo>
                <a:lnTo>
                  <a:pt x="155" y="198"/>
                </a:lnTo>
                <a:lnTo>
                  <a:pt x="153" y="194"/>
                </a:lnTo>
                <a:lnTo>
                  <a:pt x="155" y="192"/>
                </a:lnTo>
                <a:lnTo>
                  <a:pt x="155" y="189"/>
                </a:lnTo>
                <a:lnTo>
                  <a:pt x="156" y="188"/>
                </a:lnTo>
                <a:lnTo>
                  <a:pt x="160" y="186"/>
                </a:lnTo>
                <a:lnTo>
                  <a:pt x="160" y="185"/>
                </a:lnTo>
                <a:lnTo>
                  <a:pt x="161" y="184"/>
                </a:lnTo>
                <a:lnTo>
                  <a:pt x="165" y="184"/>
                </a:lnTo>
                <a:lnTo>
                  <a:pt x="170" y="184"/>
                </a:lnTo>
                <a:lnTo>
                  <a:pt x="172" y="182"/>
                </a:lnTo>
                <a:lnTo>
                  <a:pt x="176" y="181"/>
                </a:lnTo>
                <a:lnTo>
                  <a:pt x="176" y="177"/>
                </a:lnTo>
                <a:lnTo>
                  <a:pt x="175" y="174"/>
                </a:lnTo>
                <a:lnTo>
                  <a:pt x="170" y="170"/>
                </a:lnTo>
                <a:lnTo>
                  <a:pt x="167" y="167"/>
                </a:lnTo>
                <a:lnTo>
                  <a:pt x="163" y="166"/>
                </a:lnTo>
                <a:lnTo>
                  <a:pt x="155" y="163"/>
                </a:lnTo>
                <a:lnTo>
                  <a:pt x="153" y="167"/>
                </a:lnTo>
                <a:lnTo>
                  <a:pt x="152" y="171"/>
                </a:lnTo>
                <a:lnTo>
                  <a:pt x="155" y="174"/>
                </a:lnTo>
                <a:lnTo>
                  <a:pt x="157" y="178"/>
                </a:lnTo>
                <a:lnTo>
                  <a:pt x="153" y="178"/>
                </a:lnTo>
                <a:lnTo>
                  <a:pt x="151" y="175"/>
                </a:lnTo>
                <a:lnTo>
                  <a:pt x="149" y="173"/>
                </a:lnTo>
                <a:lnTo>
                  <a:pt x="145" y="171"/>
                </a:lnTo>
                <a:lnTo>
                  <a:pt x="145" y="175"/>
                </a:lnTo>
                <a:lnTo>
                  <a:pt x="148" y="178"/>
                </a:lnTo>
                <a:lnTo>
                  <a:pt x="151" y="182"/>
                </a:lnTo>
                <a:lnTo>
                  <a:pt x="151" y="186"/>
                </a:lnTo>
                <a:lnTo>
                  <a:pt x="145" y="184"/>
                </a:lnTo>
                <a:lnTo>
                  <a:pt x="144" y="182"/>
                </a:lnTo>
                <a:lnTo>
                  <a:pt x="142" y="179"/>
                </a:lnTo>
                <a:lnTo>
                  <a:pt x="138" y="175"/>
                </a:lnTo>
                <a:lnTo>
                  <a:pt x="134" y="171"/>
                </a:lnTo>
                <a:lnTo>
                  <a:pt x="133" y="171"/>
                </a:lnTo>
                <a:lnTo>
                  <a:pt x="132" y="170"/>
                </a:lnTo>
                <a:lnTo>
                  <a:pt x="130" y="178"/>
                </a:lnTo>
                <a:lnTo>
                  <a:pt x="129" y="178"/>
                </a:lnTo>
                <a:lnTo>
                  <a:pt x="129" y="179"/>
                </a:lnTo>
                <a:lnTo>
                  <a:pt x="130" y="181"/>
                </a:lnTo>
                <a:lnTo>
                  <a:pt x="132" y="182"/>
                </a:lnTo>
                <a:lnTo>
                  <a:pt x="136" y="182"/>
                </a:lnTo>
                <a:lnTo>
                  <a:pt x="138" y="185"/>
                </a:lnTo>
                <a:lnTo>
                  <a:pt x="142" y="186"/>
                </a:lnTo>
                <a:lnTo>
                  <a:pt x="146" y="189"/>
                </a:lnTo>
                <a:lnTo>
                  <a:pt x="148" y="192"/>
                </a:lnTo>
                <a:lnTo>
                  <a:pt x="149" y="200"/>
                </a:lnTo>
                <a:lnTo>
                  <a:pt x="148" y="200"/>
                </a:lnTo>
                <a:lnTo>
                  <a:pt x="146" y="201"/>
                </a:lnTo>
                <a:lnTo>
                  <a:pt x="144" y="204"/>
                </a:lnTo>
                <a:lnTo>
                  <a:pt x="142" y="204"/>
                </a:lnTo>
                <a:lnTo>
                  <a:pt x="140" y="204"/>
                </a:lnTo>
                <a:lnTo>
                  <a:pt x="137" y="204"/>
                </a:lnTo>
                <a:lnTo>
                  <a:pt x="132" y="203"/>
                </a:lnTo>
                <a:lnTo>
                  <a:pt x="122" y="204"/>
                </a:lnTo>
                <a:lnTo>
                  <a:pt x="119" y="204"/>
                </a:lnTo>
                <a:lnTo>
                  <a:pt x="118" y="205"/>
                </a:lnTo>
                <a:lnTo>
                  <a:pt x="114" y="208"/>
                </a:lnTo>
                <a:lnTo>
                  <a:pt x="107" y="209"/>
                </a:lnTo>
                <a:lnTo>
                  <a:pt x="102" y="209"/>
                </a:lnTo>
                <a:lnTo>
                  <a:pt x="96" y="212"/>
                </a:lnTo>
                <a:lnTo>
                  <a:pt x="89" y="213"/>
                </a:lnTo>
                <a:lnTo>
                  <a:pt x="84" y="212"/>
                </a:lnTo>
                <a:lnTo>
                  <a:pt x="81" y="208"/>
                </a:lnTo>
                <a:lnTo>
                  <a:pt x="79" y="201"/>
                </a:lnTo>
                <a:lnTo>
                  <a:pt x="77" y="194"/>
                </a:lnTo>
                <a:lnTo>
                  <a:pt x="76" y="190"/>
                </a:lnTo>
                <a:lnTo>
                  <a:pt x="73" y="186"/>
                </a:lnTo>
                <a:lnTo>
                  <a:pt x="69" y="181"/>
                </a:lnTo>
                <a:lnTo>
                  <a:pt x="69" y="177"/>
                </a:lnTo>
                <a:lnTo>
                  <a:pt x="69" y="174"/>
                </a:lnTo>
                <a:lnTo>
                  <a:pt x="68" y="173"/>
                </a:lnTo>
                <a:lnTo>
                  <a:pt x="66" y="170"/>
                </a:lnTo>
                <a:lnTo>
                  <a:pt x="64" y="167"/>
                </a:lnTo>
                <a:lnTo>
                  <a:pt x="61" y="166"/>
                </a:lnTo>
                <a:lnTo>
                  <a:pt x="60" y="163"/>
                </a:lnTo>
                <a:lnTo>
                  <a:pt x="54" y="162"/>
                </a:lnTo>
                <a:lnTo>
                  <a:pt x="52" y="158"/>
                </a:lnTo>
                <a:lnTo>
                  <a:pt x="50" y="154"/>
                </a:lnTo>
                <a:lnTo>
                  <a:pt x="50" y="148"/>
                </a:lnTo>
                <a:lnTo>
                  <a:pt x="47" y="144"/>
                </a:lnTo>
                <a:lnTo>
                  <a:pt x="46" y="140"/>
                </a:lnTo>
                <a:lnTo>
                  <a:pt x="42" y="135"/>
                </a:lnTo>
                <a:lnTo>
                  <a:pt x="37" y="131"/>
                </a:lnTo>
                <a:lnTo>
                  <a:pt x="33" y="128"/>
                </a:lnTo>
                <a:lnTo>
                  <a:pt x="28" y="125"/>
                </a:lnTo>
                <a:lnTo>
                  <a:pt x="26" y="121"/>
                </a:lnTo>
                <a:lnTo>
                  <a:pt x="26" y="117"/>
                </a:lnTo>
                <a:lnTo>
                  <a:pt x="26" y="108"/>
                </a:lnTo>
                <a:lnTo>
                  <a:pt x="26" y="99"/>
                </a:lnTo>
                <a:lnTo>
                  <a:pt x="26" y="95"/>
                </a:lnTo>
                <a:lnTo>
                  <a:pt x="24" y="91"/>
                </a:lnTo>
                <a:lnTo>
                  <a:pt x="19" y="87"/>
                </a:lnTo>
                <a:lnTo>
                  <a:pt x="12" y="83"/>
                </a:lnTo>
                <a:lnTo>
                  <a:pt x="8" y="79"/>
                </a:lnTo>
                <a:lnTo>
                  <a:pt x="4" y="78"/>
                </a:lnTo>
                <a:lnTo>
                  <a:pt x="3" y="76"/>
                </a:lnTo>
                <a:lnTo>
                  <a:pt x="0" y="76"/>
                </a:lnTo>
                <a:lnTo>
                  <a:pt x="5" y="67"/>
                </a:lnTo>
                <a:close/>
              </a:path>
            </a:pathLst>
          </a:custGeom>
          <a:solidFill>
            <a:srgbClr val="279B93"/>
          </a:solidFill>
          <a:ln w="3175" cmpd="sng">
            <a:solidFill>
              <a:schemeClr val="bg1"/>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1" name="Freeform 197"/>
          <p:cNvSpPr>
            <a:spLocks/>
          </p:cNvSpPr>
          <p:nvPr/>
        </p:nvSpPr>
        <p:spPr bwMode="auto">
          <a:xfrm>
            <a:off x="5258613" y="5264420"/>
            <a:ext cx="50884" cy="38507"/>
          </a:xfrm>
          <a:custGeom>
            <a:avLst/>
            <a:gdLst>
              <a:gd name="T0" fmla="*/ 143 w 238"/>
              <a:gd name="T1" fmla="*/ 3 h 183"/>
              <a:gd name="T2" fmla="*/ 162 w 238"/>
              <a:gd name="T3" fmla="*/ 1 h 183"/>
              <a:gd name="T4" fmla="*/ 167 w 238"/>
              <a:gd name="T5" fmla="*/ 4 h 183"/>
              <a:gd name="T6" fmla="*/ 171 w 238"/>
              <a:gd name="T7" fmla="*/ 3 h 183"/>
              <a:gd name="T8" fmla="*/ 178 w 238"/>
              <a:gd name="T9" fmla="*/ 4 h 183"/>
              <a:gd name="T10" fmla="*/ 189 w 238"/>
              <a:gd name="T11" fmla="*/ 0 h 183"/>
              <a:gd name="T12" fmla="*/ 198 w 238"/>
              <a:gd name="T13" fmla="*/ 7 h 183"/>
              <a:gd name="T14" fmla="*/ 212 w 238"/>
              <a:gd name="T15" fmla="*/ 8 h 183"/>
              <a:gd name="T16" fmla="*/ 219 w 238"/>
              <a:gd name="T17" fmla="*/ 20 h 183"/>
              <a:gd name="T18" fmla="*/ 228 w 238"/>
              <a:gd name="T19" fmla="*/ 26 h 183"/>
              <a:gd name="T20" fmla="*/ 232 w 238"/>
              <a:gd name="T21" fmla="*/ 33 h 183"/>
              <a:gd name="T22" fmla="*/ 234 w 238"/>
              <a:gd name="T23" fmla="*/ 43 h 183"/>
              <a:gd name="T24" fmla="*/ 238 w 238"/>
              <a:gd name="T25" fmla="*/ 53 h 183"/>
              <a:gd name="T26" fmla="*/ 236 w 238"/>
              <a:gd name="T27" fmla="*/ 66 h 183"/>
              <a:gd name="T28" fmla="*/ 231 w 238"/>
              <a:gd name="T29" fmla="*/ 77 h 183"/>
              <a:gd name="T30" fmla="*/ 228 w 238"/>
              <a:gd name="T31" fmla="*/ 84 h 183"/>
              <a:gd name="T32" fmla="*/ 220 w 238"/>
              <a:gd name="T33" fmla="*/ 91 h 183"/>
              <a:gd name="T34" fmla="*/ 219 w 238"/>
              <a:gd name="T35" fmla="*/ 118 h 183"/>
              <a:gd name="T36" fmla="*/ 219 w 238"/>
              <a:gd name="T37" fmla="*/ 123 h 183"/>
              <a:gd name="T38" fmla="*/ 223 w 238"/>
              <a:gd name="T39" fmla="*/ 127 h 183"/>
              <a:gd name="T40" fmla="*/ 221 w 238"/>
              <a:gd name="T41" fmla="*/ 138 h 183"/>
              <a:gd name="T42" fmla="*/ 209 w 238"/>
              <a:gd name="T43" fmla="*/ 140 h 183"/>
              <a:gd name="T44" fmla="*/ 209 w 238"/>
              <a:gd name="T45" fmla="*/ 146 h 183"/>
              <a:gd name="T46" fmla="*/ 211 w 238"/>
              <a:gd name="T47" fmla="*/ 151 h 183"/>
              <a:gd name="T48" fmla="*/ 198 w 238"/>
              <a:gd name="T49" fmla="*/ 155 h 183"/>
              <a:gd name="T50" fmla="*/ 193 w 238"/>
              <a:gd name="T51" fmla="*/ 164 h 183"/>
              <a:gd name="T52" fmla="*/ 178 w 238"/>
              <a:gd name="T53" fmla="*/ 174 h 183"/>
              <a:gd name="T54" fmla="*/ 166 w 238"/>
              <a:gd name="T55" fmla="*/ 183 h 183"/>
              <a:gd name="T56" fmla="*/ 156 w 238"/>
              <a:gd name="T57" fmla="*/ 178 h 183"/>
              <a:gd name="T58" fmla="*/ 151 w 238"/>
              <a:gd name="T59" fmla="*/ 176 h 183"/>
              <a:gd name="T60" fmla="*/ 129 w 238"/>
              <a:gd name="T61" fmla="*/ 172 h 183"/>
              <a:gd name="T62" fmla="*/ 103 w 238"/>
              <a:gd name="T63" fmla="*/ 172 h 183"/>
              <a:gd name="T64" fmla="*/ 97 w 238"/>
              <a:gd name="T65" fmla="*/ 165 h 183"/>
              <a:gd name="T66" fmla="*/ 80 w 238"/>
              <a:gd name="T67" fmla="*/ 165 h 183"/>
              <a:gd name="T68" fmla="*/ 78 w 238"/>
              <a:gd name="T69" fmla="*/ 163 h 183"/>
              <a:gd name="T70" fmla="*/ 74 w 238"/>
              <a:gd name="T71" fmla="*/ 153 h 183"/>
              <a:gd name="T72" fmla="*/ 67 w 238"/>
              <a:gd name="T73" fmla="*/ 142 h 183"/>
              <a:gd name="T74" fmla="*/ 57 w 238"/>
              <a:gd name="T75" fmla="*/ 137 h 183"/>
              <a:gd name="T76" fmla="*/ 45 w 238"/>
              <a:gd name="T77" fmla="*/ 134 h 183"/>
              <a:gd name="T78" fmla="*/ 34 w 238"/>
              <a:gd name="T79" fmla="*/ 130 h 183"/>
              <a:gd name="T80" fmla="*/ 22 w 238"/>
              <a:gd name="T81" fmla="*/ 127 h 183"/>
              <a:gd name="T82" fmla="*/ 17 w 238"/>
              <a:gd name="T83" fmla="*/ 119 h 183"/>
              <a:gd name="T84" fmla="*/ 4 w 238"/>
              <a:gd name="T85" fmla="*/ 110 h 183"/>
              <a:gd name="T86" fmla="*/ 0 w 238"/>
              <a:gd name="T87" fmla="*/ 96 h 183"/>
              <a:gd name="T88" fmla="*/ 2 w 238"/>
              <a:gd name="T89" fmla="*/ 83 h 183"/>
              <a:gd name="T90" fmla="*/ 11 w 238"/>
              <a:gd name="T91" fmla="*/ 76 h 183"/>
              <a:gd name="T92" fmla="*/ 15 w 238"/>
              <a:gd name="T93" fmla="*/ 66 h 183"/>
              <a:gd name="T94" fmla="*/ 19 w 238"/>
              <a:gd name="T95" fmla="*/ 61 h 183"/>
              <a:gd name="T96" fmla="*/ 23 w 238"/>
              <a:gd name="T97" fmla="*/ 49 h 183"/>
              <a:gd name="T98" fmla="*/ 34 w 238"/>
              <a:gd name="T99" fmla="*/ 35 h 183"/>
              <a:gd name="T100" fmla="*/ 45 w 238"/>
              <a:gd name="T101" fmla="*/ 33 h 183"/>
              <a:gd name="T102" fmla="*/ 55 w 238"/>
              <a:gd name="T103" fmla="*/ 30 h 183"/>
              <a:gd name="T104" fmla="*/ 59 w 238"/>
              <a:gd name="T105" fmla="*/ 28 h 183"/>
              <a:gd name="T106" fmla="*/ 70 w 238"/>
              <a:gd name="T107" fmla="*/ 22 h 183"/>
              <a:gd name="T108" fmla="*/ 75 w 238"/>
              <a:gd name="T109" fmla="*/ 16 h 183"/>
              <a:gd name="T110" fmla="*/ 84 w 238"/>
              <a:gd name="T111" fmla="*/ 11 h 183"/>
              <a:gd name="T112" fmla="*/ 93 w 238"/>
              <a:gd name="T113" fmla="*/ 7 h 183"/>
              <a:gd name="T114" fmla="*/ 97 w 238"/>
              <a:gd name="T115" fmla="*/ 0 h 183"/>
              <a:gd name="T116" fmla="*/ 107 w 238"/>
              <a:gd name="T117" fmla="*/ 0 h 183"/>
              <a:gd name="T118" fmla="*/ 110 w 238"/>
              <a:gd name="T119" fmla="*/ 4 h 183"/>
              <a:gd name="T120" fmla="*/ 116 w 238"/>
              <a:gd name="T121" fmla="*/ 7 h 183"/>
              <a:gd name="T122" fmla="*/ 126 w 238"/>
              <a:gd name="T123" fmla="*/ 12 h 1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8"/>
              <a:gd name="T187" fmla="*/ 0 h 183"/>
              <a:gd name="T188" fmla="*/ 238 w 238"/>
              <a:gd name="T189" fmla="*/ 183 h 1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8" h="183">
                <a:moveTo>
                  <a:pt x="143" y="9"/>
                </a:moveTo>
                <a:lnTo>
                  <a:pt x="143" y="9"/>
                </a:lnTo>
                <a:lnTo>
                  <a:pt x="143" y="3"/>
                </a:lnTo>
                <a:lnTo>
                  <a:pt x="151" y="3"/>
                </a:lnTo>
                <a:lnTo>
                  <a:pt x="158" y="3"/>
                </a:lnTo>
                <a:lnTo>
                  <a:pt x="162" y="1"/>
                </a:lnTo>
                <a:lnTo>
                  <a:pt x="166" y="3"/>
                </a:lnTo>
                <a:lnTo>
                  <a:pt x="167" y="4"/>
                </a:lnTo>
                <a:lnTo>
                  <a:pt x="169" y="3"/>
                </a:lnTo>
                <a:lnTo>
                  <a:pt x="171" y="3"/>
                </a:lnTo>
                <a:lnTo>
                  <a:pt x="175" y="3"/>
                </a:lnTo>
                <a:lnTo>
                  <a:pt x="178" y="4"/>
                </a:lnTo>
                <a:lnTo>
                  <a:pt x="182" y="3"/>
                </a:lnTo>
                <a:lnTo>
                  <a:pt x="185" y="0"/>
                </a:lnTo>
                <a:lnTo>
                  <a:pt x="189" y="0"/>
                </a:lnTo>
                <a:lnTo>
                  <a:pt x="193" y="1"/>
                </a:lnTo>
                <a:lnTo>
                  <a:pt x="197" y="3"/>
                </a:lnTo>
                <a:lnTo>
                  <a:pt x="198" y="4"/>
                </a:lnTo>
                <a:lnTo>
                  <a:pt x="198" y="7"/>
                </a:lnTo>
                <a:lnTo>
                  <a:pt x="205" y="7"/>
                </a:lnTo>
                <a:lnTo>
                  <a:pt x="212" y="8"/>
                </a:lnTo>
                <a:lnTo>
                  <a:pt x="215" y="9"/>
                </a:lnTo>
                <a:lnTo>
                  <a:pt x="217" y="14"/>
                </a:lnTo>
                <a:lnTo>
                  <a:pt x="219" y="20"/>
                </a:lnTo>
                <a:lnTo>
                  <a:pt x="228" y="20"/>
                </a:lnTo>
                <a:lnTo>
                  <a:pt x="228" y="26"/>
                </a:lnTo>
                <a:lnTo>
                  <a:pt x="230" y="30"/>
                </a:lnTo>
                <a:lnTo>
                  <a:pt x="232" y="33"/>
                </a:lnTo>
                <a:lnTo>
                  <a:pt x="234" y="35"/>
                </a:lnTo>
                <a:lnTo>
                  <a:pt x="234" y="38"/>
                </a:lnTo>
                <a:lnTo>
                  <a:pt x="234" y="43"/>
                </a:lnTo>
                <a:lnTo>
                  <a:pt x="238" y="45"/>
                </a:lnTo>
                <a:lnTo>
                  <a:pt x="238" y="47"/>
                </a:lnTo>
                <a:lnTo>
                  <a:pt x="238" y="53"/>
                </a:lnTo>
                <a:lnTo>
                  <a:pt x="238" y="60"/>
                </a:lnTo>
                <a:lnTo>
                  <a:pt x="236" y="66"/>
                </a:lnTo>
                <a:lnTo>
                  <a:pt x="235" y="69"/>
                </a:lnTo>
                <a:lnTo>
                  <a:pt x="232" y="72"/>
                </a:lnTo>
                <a:lnTo>
                  <a:pt x="231" y="77"/>
                </a:lnTo>
                <a:lnTo>
                  <a:pt x="230" y="81"/>
                </a:lnTo>
                <a:lnTo>
                  <a:pt x="228" y="84"/>
                </a:lnTo>
                <a:lnTo>
                  <a:pt x="228" y="88"/>
                </a:lnTo>
                <a:lnTo>
                  <a:pt x="228" y="91"/>
                </a:lnTo>
                <a:lnTo>
                  <a:pt x="220" y="91"/>
                </a:lnTo>
                <a:lnTo>
                  <a:pt x="219" y="106"/>
                </a:lnTo>
                <a:lnTo>
                  <a:pt x="219" y="118"/>
                </a:lnTo>
                <a:lnTo>
                  <a:pt x="219" y="122"/>
                </a:lnTo>
                <a:lnTo>
                  <a:pt x="219" y="123"/>
                </a:lnTo>
                <a:lnTo>
                  <a:pt x="221" y="125"/>
                </a:lnTo>
                <a:lnTo>
                  <a:pt x="223" y="126"/>
                </a:lnTo>
                <a:lnTo>
                  <a:pt x="223" y="127"/>
                </a:lnTo>
                <a:lnTo>
                  <a:pt x="223" y="130"/>
                </a:lnTo>
                <a:lnTo>
                  <a:pt x="221" y="133"/>
                </a:lnTo>
                <a:lnTo>
                  <a:pt x="221" y="138"/>
                </a:lnTo>
                <a:lnTo>
                  <a:pt x="216" y="138"/>
                </a:lnTo>
                <a:lnTo>
                  <a:pt x="209" y="140"/>
                </a:lnTo>
                <a:lnTo>
                  <a:pt x="208" y="142"/>
                </a:lnTo>
                <a:lnTo>
                  <a:pt x="208" y="144"/>
                </a:lnTo>
                <a:lnTo>
                  <a:pt x="209" y="146"/>
                </a:lnTo>
                <a:lnTo>
                  <a:pt x="211" y="146"/>
                </a:lnTo>
                <a:lnTo>
                  <a:pt x="211" y="148"/>
                </a:lnTo>
                <a:lnTo>
                  <a:pt x="211" y="151"/>
                </a:lnTo>
                <a:lnTo>
                  <a:pt x="209" y="152"/>
                </a:lnTo>
                <a:lnTo>
                  <a:pt x="205" y="153"/>
                </a:lnTo>
                <a:lnTo>
                  <a:pt x="198" y="155"/>
                </a:lnTo>
                <a:lnTo>
                  <a:pt x="198" y="157"/>
                </a:lnTo>
                <a:lnTo>
                  <a:pt x="197" y="160"/>
                </a:lnTo>
                <a:lnTo>
                  <a:pt x="193" y="164"/>
                </a:lnTo>
                <a:lnTo>
                  <a:pt x="188" y="167"/>
                </a:lnTo>
                <a:lnTo>
                  <a:pt x="182" y="171"/>
                </a:lnTo>
                <a:lnTo>
                  <a:pt x="178" y="174"/>
                </a:lnTo>
                <a:lnTo>
                  <a:pt x="174" y="176"/>
                </a:lnTo>
                <a:lnTo>
                  <a:pt x="170" y="180"/>
                </a:lnTo>
                <a:lnTo>
                  <a:pt x="166" y="183"/>
                </a:lnTo>
                <a:lnTo>
                  <a:pt x="162" y="183"/>
                </a:lnTo>
                <a:lnTo>
                  <a:pt x="160" y="182"/>
                </a:lnTo>
                <a:lnTo>
                  <a:pt x="156" y="178"/>
                </a:lnTo>
                <a:lnTo>
                  <a:pt x="154" y="178"/>
                </a:lnTo>
                <a:lnTo>
                  <a:pt x="151" y="176"/>
                </a:lnTo>
                <a:lnTo>
                  <a:pt x="145" y="175"/>
                </a:lnTo>
                <a:lnTo>
                  <a:pt x="137" y="174"/>
                </a:lnTo>
                <a:lnTo>
                  <a:pt x="129" y="172"/>
                </a:lnTo>
                <a:lnTo>
                  <a:pt x="114" y="172"/>
                </a:lnTo>
                <a:lnTo>
                  <a:pt x="106" y="172"/>
                </a:lnTo>
                <a:lnTo>
                  <a:pt x="103" y="172"/>
                </a:lnTo>
                <a:lnTo>
                  <a:pt x="99" y="171"/>
                </a:lnTo>
                <a:lnTo>
                  <a:pt x="98" y="168"/>
                </a:lnTo>
                <a:lnTo>
                  <a:pt x="97" y="165"/>
                </a:lnTo>
                <a:lnTo>
                  <a:pt x="91" y="165"/>
                </a:lnTo>
                <a:lnTo>
                  <a:pt x="80" y="165"/>
                </a:lnTo>
                <a:lnTo>
                  <a:pt x="78" y="165"/>
                </a:lnTo>
                <a:lnTo>
                  <a:pt x="78" y="163"/>
                </a:lnTo>
                <a:lnTo>
                  <a:pt x="78" y="160"/>
                </a:lnTo>
                <a:lnTo>
                  <a:pt x="78" y="157"/>
                </a:lnTo>
                <a:lnTo>
                  <a:pt x="74" y="153"/>
                </a:lnTo>
                <a:lnTo>
                  <a:pt x="68" y="146"/>
                </a:lnTo>
                <a:lnTo>
                  <a:pt x="67" y="142"/>
                </a:lnTo>
                <a:lnTo>
                  <a:pt x="64" y="140"/>
                </a:lnTo>
                <a:lnTo>
                  <a:pt x="61" y="138"/>
                </a:lnTo>
                <a:lnTo>
                  <a:pt x="57" y="137"/>
                </a:lnTo>
                <a:lnTo>
                  <a:pt x="52" y="134"/>
                </a:lnTo>
                <a:lnTo>
                  <a:pt x="45" y="134"/>
                </a:lnTo>
                <a:lnTo>
                  <a:pt x="40" y="133"/>
                </a:lnTo>
                <a:lnTo>
                  <a:pt x="37" y="132"/>
                </a:lnTo>
                <a:lnTo>
                  <a:pt x="34" y="130"/>
                </a:lnTo>
                <a:lnTo>
                  <a:pt x="29" y="129"/>
                </a:lnTo>
                <a:lnTo>
                  <a:pt x="25" y="129"/>
                </a:lnTo>
                <a:lnTo>
                  <a:pt x="22" y="127"/>
                </a:lnTo>
                <a:lnTo>
                  <a:pt x="19" y="125"/>
                </a:lnTo>
                <a:lnTo>
                  <a:pt x="18" y="122"/>
                </a:lnTo>
                <a:lnTo>
                  <a:pt x="17" y="119"/>
                </a:lnTo>
                <a:lnTo>
                  <a:pt x="14" y="117"/>
                </a:lnTo>
                <a:lnTo>
                  <a:pt x="7" y="113"/>
                </a:lnTo>
                <a:lnTo>
                  <a:pt x="4" y="110"/>
                </a:lnTo>
                <a:lnTo>
                  <a:pt x="2" y="107"/>
                </a:lnTo>
                <a:lnTo>
                  <a:pt x="0" y="102"/>
                </a:lnTo>
                <a:lnTo>
                  <a:pt x="0" y="96"/>
                </a:lnTo>
                <a:lnTo>
                  <a:pt x="0" y="85"/>
                </a:lnTo>
                <a:lnTo>
                  <a:pt x="2" y="83"/>
                </a:lnTo>
                <a:lnTo>
                  <a:pt x="4" y="80"/>
                </a:lnTo>
                <a:lnTo>
                  <a:pt x="10" y="77"/>
                </a:lnTo>
                <a:lnTo>
                  <a:pt x="11" y="76"/>
                </a:lnTo>
                <a:lnTo>
                  <a:pt x="13" y="73"/>
                </a:lnTo>
                <a:lnTo>
                  <a:pt x="14" y="68"/>
                </a:lnTo>
                <a:lnTo>
                  <a:pt x="15" y="66"/>
                </a:lnTo>
                <a:lnTo>
                  <a:pt x="17" y="65"/>
                </a:lnTo>
                <a:lnTo>
                  <a:pt x="19" y="62"/>
                </a:lnTo>
                <a:lnTo>
                  <a:pt x="19" y="61"/>
                </a:lnTo>
                <a:lnTo>
                  <a:pt x="22" y="60"/>
                </a:lnTo>
                <a:lnTo>
                  <a:pt x="23" y="49"/>
                </a:lnTo>
                <a:lnTo>
                  <a:pt x="26" y="43"/>
                </a:lnTo>
                <a:lnTo>
                  <a:pt x="30" y="39"/>
                </a:lnTo>
                <a:lnTo>
                  <a:pt x="34" y="35"/>
                </a:lnTo>
                <a:lnTo>
                  <a:pt x="36" y="34"/>
                </a:lnTo>
                <a:lnTo>
                  <a:pt x="38" y="33"/>
                </a:lnTo>
                <a:lnTo>
                  <a:pt x="45" y="33"/>
                </a:lnTo>
                <a:lnTo>
                  <a:pt x="51" y="30"/>
                </a:lnTo>
                <a:lnTo>
                  <a:pt x="55" y="30"/>
                </a:lnTo>
                <a:lnTo>
                  <a:pt x="57" y="30"/>
                </a:lnTo>
                <a:lnTo>
                  <a:pt x="59" y="28"/>
                </a:lnTo>
                <a:lnTo>
                  <a:pt x="60" y="26"/>
                </a:lnTo>
                <a:lnTo>
                  <a:pt x="64" y="24"/>
                </a:lnTo>
                <a:lnTo>
                  <a:pt x="70" y="22"/>
                </a:lnTo>
                <a:lnTo>
                  <a:pt x="72" y="20"/>
                </a:lnTo>
                <a:lnTo>
                  <a:pt x="74" y="18"/>
                </a:lnTo>
                <a:lnTo>
                  <a:pt x="75" y="16"/>
                </a:lnTo>
                <a:lnTo>
                  <a:pt x="78" y="14"/>
                </a:lnTo>
                <a:lnTo>
                  <a:pt x="83" y="12"/>
                </a:lnTo>
                <a:lnTo>
                  <a:pt x="84" y="11"/>
                </a:lnTo>
                <a:lnTo>
                  <a:pt x="86" y="8"/>
                </a:lnTo>
                <a:lnTo>
                  <a:pt x="90" y="8"/>
                </a:lnTo>
                <a:lnTo>
                  <a:pt x="93" y="7"/>
                </a:lnTo>
                <a:lnTo>
                  <a:pt x="95" y="4"/>
                </a:lnTo>
                <a:lnTo>
                  <a:pt x="97" y="0"/>
                </a:lnTo>
                <a:lnTo>
                  <a:pt x="102" y="0"/>
                </a:lnTo>
                <a:lnTo>
                  <a:pt x="107" y="0"/>
                </a:lnTo>
                <a:lnTo>
                  <a:pt x="110" y="0"/>
                </a:lnTo>
                <a:lnTo>
                  <a:pt x="110" y="3"/>
                </a:lnTo>
                <a:lnTo>
                  <a:pt x="110" y="4"/>
                </a:lnTo>
                <a:lnTo>
                  <a:pt x="112" y="5"/>
                </a:lnTo>
                <a:lnTo>
                  <a:pt x="116" y="7"/>
                </a:lnTo>
                <a:lnTo>
                  <a:pt x="120" y="9"/>
                </a:lnTo>
                <a:lnTo>
                  <a:pt x="124" y="11"/>
                </a:lnTo>
                <a:lnTo>
                  <a:pt x="126" y="12"/>
                </a:lnTo>
                <a:lnTo>
                  <a:pt x="141" y="12"/>
                </a:lnTo>
                <a:lnTo>
                  <a:pt x="143" y="9"/>
                </a:lnTo>
                <a:close/>
              </a:path>
            </a:pathLst>
          </a:custGeom>
          <a:solidFill>
            <a:srgbClr val="279B93"/>
          </a:solidFill>
          <a:ln w="3175" cmpd="sng">
            <a:solidFill>
              <a:schemeClr val="bg1"/>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2" name="Freeform 198"/>
          <p:cNvSpPr>
            <a:spLocks/>
          </p:cNvSpPr>
          <p:nvPr/>
        </p:nvSpPr>
        <p:spPr bwMode="auto">
          <a:xfrm>
            <a:off x="5210481" y="5286425"/>
            <a:ext cx="22004" cy="26131"/>
          </a:xfrm>
          <a:custGeom>
            <a:avLst/>
            <a:gdLst>
              <a:gd name="T0" fmla="*/ 40 w 102"/>
              <a:gd name="T1" fmla="*/ 37 h 120"/>
              <a:gd name="T2" fmla="*/ 46 w 102"/>
              <a:gd name="T3" fmla="*/ 37 h 120"/>
              <a:gd name="T4" fmla="*/ 54 w 102"/>
              <a:gd name="T5" fmla="*/ 37 h 120"/>
              <a:gd name="T6" fmla="*/ 57 w 102"/>
              <a:gd name="T7" fmla="*/ 33 h 120"/>
              <a:gd name="T8" fmla="*/ 64 w 102"/>
              <a:gd name="T9" fmla="*/ 29 h 120"/>
              <a:gd name="T10" fmla="*/ 67 w 102"/>
              <a:gd name="T11" fmla="*/ 25 h 120"/>
              <a:gd name="T12" fmla="*/ 69 w 102"/>
              <a:gd name="T13" fmla="*/ 18 h 120"/>
              <a:gd name="T14" fmla="*/ 72 w 102"/>
              <a:gd name="T15" fmla="*/ 11 h 120"/>
              <a:gd name="T16" fmla="*/ 76 w 102"/>
              <a:gd name="T17" fmla="*/ 9 h 120"/>
              <a:gd name="T18" fmla="*/ 79 w 102"/>
              <a:gd name="T19" fmla="*/ 6 h 120"/>
              <a:gd name="T20" fmla="*/ 77 w 102"/>
              <a:gd name="T21" fmla="*/ 3 h 120"/>
              <a:gd name="T22" fmla="*/ 77 w 102"/>
              <a:gd name="T23" fmla="*/ 0 h 120"/>
              <a:gd name="T24" fmla="*/ 80 w 102"/>
              <a:gd name="T25" fmla="*/ 0 h 120"/>
              <a:gd name="T26" fmla="*/ 83 w 102"/>
              <a:gd name="T27" fmla="*/ 2 h 120"/>
              <a:gd name="T28" fmla="*/ 91 w 102"/>
              <a:gd name="T29" fmla="*/ 6 h 120"/>
              <a:gd name="T30" fmla="*/ 99 w 102"/>
              <a:gd name="T31" fmla="*/ 11 h 120"/>
              <a:gd name="T32" fmla="*/ 102 w 102"/>
              <a:gd name="T33" fmla="*/ 15 h 120"/>
              <a:gd name="T34" fmla="*/ 102 w 102"/>
              <a:gd name="T35" fmla="*/ 21 h 120"/>
              <a:gd name="T36" fmla="*/ 94 w 102"/>
              <a:gd name="T37" fmla="*/ 22 h 120"/>
              <a:gd name="T38" fmla="*/ 92 w 102"/>
              <a:gd name="T39" fmla="*/ 25 h 120"/>
              <a:gd name="T40" fmla="*/ 90 w 102"/>
              <a:gd name="T41" fmla="*/ 33 h 120"/>
              <a:gd name="T42" fmla="*/ 88 w 102"/>
              <a:gd name="T43" fmla="*/ 40 h 120"/>
              <a:gd name="T44" fmla="*/ 88 w 102"/>
              <a:gd name="T45" fmla="*/ 49 h 120"/>
              <a:gd name="T46" fmla="*/ 88 w 102"/>
              <a:gd name="T47" fmla="*/ 53 h 120"/>
              <a:gd name="T48" fmla="*/ 91 w 102"/>
              <a:gd name="T49" fmla="*/ 56 h 120"/>
              <a:gd name="T50" fmla="*/ 91 w 102"/>
              <a:gd name="T51" fmla="*/ 64 h 120"/>
              <a:gd name="T52" fmla="*/ 87 w 102"/>
              <a:gd name="T53" fmla="*/ 66 h 120"/>
              <a:gd name="T54" fmla="*/ 84 w 102"/>
              <a:gd name="T55" fmla="*/ 66 h 120"/>
              <a:gd name="T56" fmla="*/ 79 w 102"/>
              <a:gd name="T57" fmla="*/ 68 h 120"/>
              <a:gd name="T58" fmla="*/ 76 w 102"/>
              <a:gd name="T59" fmla="*/ 71 h 120"/>
              <a:gd name="T60" fmla="*/ 67 w 102"/>
              <a:gd name="T61" fmla="*/ 71 h 120"/>
              <a:gd name="T62" fmla="*/ 59 w 102"/>
              <a:gd name="T63" fmla="*/ 71 h 120"/>
              <a:gd name="T64" fmla="*/ 53 w 102"/>
              <a:gd name="T65" fmla="*/ 72 h 120"/>
              <a:gd name="T66" fmla="*/ 52 w 102"/>
              <a:gd name="T67" fmla="*/ 74 h 120"/>
              <a:gd name="T68" fmla="*/ 48 w 102"/>
              <a:gd name="T69" fmla="*/ 80 h 120"/>
              <a:gd name="T70" fmla="*/ 44 w 102"/>
              <a:gd name="T71" fmla="*/ 89 h 120"/>
              <a:gd name="T72" fmla="*/ 41 w 102"/>
              <a:gd name="T73" fmla="*/ 93 h 120"/>
              <a:gd name="T74" fmla="*/ 40 w 102"/>
              <a:gd name="T75" fmla="*/ 95 h 120"/>
              <a:gd name="T76" fmla="*/ 35 w 102"/>
              <a:gd name="T77" fmla="*/ 103 h 120"/>
              <a:gd name="T78" fmla="*/ 33 w 102"/>
              <a:gd name="T79" fmla="*/ 112 h 120"/>
              <a:gd name="T80" fmla="*/ 31 w 102"/>
              <a:gd name="T81" fmla="*/ 120 h 120"/>
              <a:gd name="T82" fmla="*/ 25 w 102"/>
              <a:gd name="T83" fmla="*/ 120 h 120"/>
              <a:gd name="T84" fmla="*/ 18 w 102"/>
              <a:gd name="T85" fmla="*/ 116 h 120"/>
              <a:gd name="T86" fmla="*/ 15 w 102"/>
              <a:gd name="T87" fmla="*/ 112 h 120"/>
              <a:gd name="T88" fmla="*/ 14 w 102"/>
              <a:gd name="T89" fmla="*/ 109 h 120"/>
              <a:gd name="T90" fmla="*/ 11 w 102"/>
              <a:gd name="T91" fmla="*/ 105 h 120"/>
              <a:gd name="T92" fmla="*/ 8 w 102"/>
              <a:gd name="T93" fmla="*/ 102 h 120"/>
              <a:gd name="T94" fmla="*/ 7 w 102"/>
              <a:gd name="T95" fmla="*/ 101 h 120"/>
              <a:gd name="T96" fmla="*/ 2 w 102"/>
              <a:gd name="T97" fmla="*/ 93 h 120"/>
              <a:gd name="T98" fmla="*/ 0 w 102"/>
              <a:gd name="T99" fmla="*/ 85 h 120"/>
              <a:gd name="T100" fmla="*/ 2 w 102"/>
              <a:gd name="T101" fmla="*/ 83 h 120"/>
              <a:gd name="T102" fmla="*/ 7 w 102"/>
              <a:gd name="T103" fmla="*/ 79 h 120"/>
              <a:gd name="T104" fmla="*/ 8 w 102"/>
              <a:gd name="T105" fmla="*/ 76 h 120"/>
              <a:gd name="T106" fmla="*/ 10 w 102"/>
              <a:gd name="T107" fmla="*/ 74 h 120"/>
              <a:gd name="T108" fmla="*/ 12 w 102"/>
              <a:gd name="T109" fmla="*/ 67 h 120"/>
              <a:gd name="T110" fmla="*/ 14 w 102"/>
              <a:gd name="T111" fmla="*/ 64 h 120"/>
              <a:gd name="T112" fmla="*/ 15 w 102"/>
              <a:gd name="T113" fmla="*/ 60 h 120"/>
              <a:gd name="T114" fmla="*/ 22 w 102"/>
              <a:gd name="T115" fmla="*/ 56 h 120"/>
              <a:gd name="T116" fmla="*/ 25 w 102"/>
              <a:gd name="T117" fmla="*/ 53 h 120"/>
              <a:gd name="T118" fmla="*/ 26 w 102"/>
              <a:gd name="T119" fmla="*/ 47 h 120"/>
              <a:gd name="T120" fmla="*/ 27 w 102"/>
              <a:gd name="T121" fmla="*/ 44 h 120"/>
              <a:gd name="T122" fmla="*/ 37 w 102"/>
              <a:gd name="T123" fmla="*/ 38 h 120"/>
              <a:gd name="T124" fmla="*/ 40 w 102"/>
              <a:gd name="T125" fmla="*/ 37 h 1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
              <a:gd name="T190" fmla="*/ 0 h 120"/>
              <a:gd name="T191" fmla="*/ 102 w 102"/>
              <a:gd name="T192" fmla="*/ 120 h 1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 h="120">
                <a:moveTo>
                  <a:pt x="40" y="37"/>
                </a:moveTo>
                <a:lnTo>
                  <a:pt x="40" y="37"/>
                </a:lnTo>
                <a:lnTo>
                  <a:pt x="46" y="37"/>
                </a:lnTo>
                <a:lnTo>
                  <a:pt x="54" y="37"/>
                </a:lnTo>
                <a:lnTo>
                  <a:pt x="56" y="34"/>
                </a:lnTo>
                <a:lnTo>
                  <a:pt x="57" y="33"/>
                </a:lnTo>
                <a:lnTo>
                  <a:pt x="61" y="30"/>
                </a:lnTo>
                <a:lnTo>
                  <a:pt x="64" y="29"/>
                </a:lnTo>
                <a:lnTo>
                  <a:pt x="67" y="26"/>
                </a:lnTo>
                <a:lnTo>
                  <a:pt x="67" y="25"/>
                </a:lnTo>
                <a:lnTo>
                  <a:pt x="69" y="18"/>
                </a:lnTo>
                <a:lnTo>
                  <a:pt x="72" y="11"/>
                </a:lnTo>
                <a:lnTo>
                  <a:pt x="75" y="10"/>
                </a:lnTo>
                <a:lnTo>
                  <a:pt x="76" y="9"/>
                </a:lnTo>
                <a:lnTo>
                  <a:pt x="79" y="9"/>
                </a:lnTo>
                <a:lnTo>
                  <a:pt x="79" y="6"/>
                </a:lnTo>
                <a:lnTo>
                  <a:pt x="77" y="3"/>
                </a:lnTo>
                <a:lnTo>
                  <a:pt x="77" y="2"/>
                </a:lnTo>
                <a:lnTo>
                  <a:pt x="77" y="0"/>
                </a:lnTo>
                <a:lnTo>
                  <a:pt x="80" y="0"/>
                </a:lnTo>
                <a:lnTo>
                  <a:pt x="83" y="2"/>
                </a:lnTo>
                <a:lnTo>
                  <a:pt x="91" y="6"/>
                </a:lnTo>
                <a:lnTo>
                  <a:pt x="99" y="11"/>
                </a:lnTo>
                <a:lnTo>
                  <a:pt x="101" y="13"/>
                </a:lnTo>
                <a:lnTo>
                  <a:pt x="102" y="15"/>
                </a:lnTo>
                <a:lnTo>
                  <a:pt x="102" y="21"/>
                </a:lnTo>
                <a:lnTo>
                  <a:pt x="98" y="21"/>
                </a:lnTo>
                <a:lnTo>
                  <a:pt x="94" y="22"/>
                </a:lnTo>
                <a:lnTo>
                  <a:pt x="92" y="25"/>
                </a:lnTo>
                <a:lnTo>
                  <a:pt x="91" y="28"/>
                </a:lnTo>
                <a:lnTo>
                  <a:pt x="90" y="33"/>
                </a:lnTo>
                <a:lnTo>
                  <a:pt x="88" y="40"/>
                </a:lnTo>
                <a:lnTo>
                  <a:pt x="88" y="49"/>
                </a:lnTo>
                <a:lnTo>
                  <a:pt x="88" y="53"/>
                </a:lnTo>
                <a:lnTo>
                  <a:pt x="91" y="56"/>
                </a:lnTo>
                <a:lnTo>
                  <a:pt x="91" y="60"/>
                </a:lnTo>
                <a:lnTo>
                  <a:pt x="91" y="64"/>
                </a:lnTo>
                <a:lnTo>
                  <a:pt x="87" y="66"/>
                </a:lnTo>
                <a:lnTo>
                  <a:pt x="84" y="66"/>
                </a:lnTo>
                <a:lnTo>
                  <a:pt x="79" y="68"/>
                </a:lnTo>
                <a:lnTo>
                  <a:pt x="76" y="71"/>
                </a:lnTo>
                <a:lnTo>
                  <a:pt x="72" y="71"/>
                </a:lnTo>
                <a:lnTo>
                  <a:pt x="67" y="71"/>
                </a:lnTo>
                <a:lnTo>
                  <a:pt x="59" y="71"/>
                </a:lnTo>
                <a:lnTo>
                  <a:pt x="54" y="71"/>
                </a:lnTo>
                <a:lnTo>
                  <a:pt x="53" y="72"/>
                </a:lnTo>
                <a:lnTo>
                  <a:pt x="52" y="74"/>
                </a:lnTo>
                <a:lnTo>
                  <a:pt x="49" y="76"/>
                </a:lnTo>
                <a:lnTo>
                  <a:pt x="48" y="80"/>
                </a:lnTo>
                <a:lnTo>
                  <a:pt x="46" y="86"/>
                </a:lnTo>
                <a:lnTo>
                  <a:pt x="44" y="89"/>
                </a:lnTo>
                <a:lnTo>
                  <a:pt x="41" y="93"/>
                </a:lnTo>
                <a:lnTo>
                  <a:pt x="40" y="95"/>
                </a:lnTo>
                <a:lnTo>
                  <a:pt x="35" y="103"/>
                </a:lnTo>
                <a:lnTo>
                  <a:pt x="34" y="108"/>
                </a:lnTo>
                <a:lnTo>
                  <a:pt x="33" y="112"/>
                </a:lnTo>
                <a:lnTo>
                  <a:pt x="31" y="120"/>
                </a:lnTo>
                <a:lnTo>
                  <a:pt x="27" y="120"/>
                </a:lnTo>
                <a:lnTo>
                  <a:pt x="25" y="120"/>
                </a:lnTo>
                <a:lnTo>
                  <a:pt x="18" y="116"/>
                </a:lnTo>
                <a:lnTo>
                  <a:pt x="16" y="114"/>
                </a:lnTo>
                <a:lnTo>
                  <a:pt x="15" y="112"/>
                </a:lnTo>
                <a:lnTo>
                  <a:pt x="14" y="109"/>
                </a:lnTo>
                <a:lnTo>
                  <a:pt x="11" y="105"/>
                </a:lnTo>
                <a:lnTo>
                  <a:pt x="8" y="102"/>
                </a:lnTo>
                <a:lnTo>
                  <a:pt x="7" y="101"/>
                </a:lnTo>
                <a:lnTo>
                  <a:pt x="2" y="93"/>
                </a:lnTo>
                <a:lnTo>
                  <a:pt x="0" y="89"/>
                </a:lnTo>
                <a:lnTo>
                  <a:pt x="0" y="85"/>
                </a:lnTo>
                <a:lnTo>
                  <a:pt x="2" y="83"/>
                </a:lnTo>
                <a:lnTo>
                  <a:pt x="3" y="82"/>
                </a:lnTo>
                <a:lnTo>
                  <a:pt x="7" y="79"/>
                </a:lnTo>
                <a:lnTo>
                  <a:pt x="8" y="76"/>
                </a:lnTo>
                <a:lnTo>
                  <a:pt x="10" y="74"/>
                </a:lnTo>
                <a:lnTo>
                  <a:pt x="11" y="70"/>
                </a:lnTo>
                <a:lnTo>
                  <a:pt x="12" y="67"/>
                </a:lnTo>
                <a:lnTo>
                  <a:pt x="14" y="64"/>
                </a:lnTo>
                <a:lnTo>
                  <a:pt x="15" y="60"/>
                </a:lnTo>
                <a:lnTo>
                  <a:pt x="19" y="59"/>
                </a:lnTo>
                <a:lnTo>
                  <a:pt x="22" y="56"/>
                </a:lnTo>
                <a:lnTo>
                  <a:pt x="25" y="53"/>
                </a:lnTo>
                <a:lnTo>
                  <a:pt x="25" y="51"/>
                </a:lnTo>
                <a:lnTo>
                  <a:pt x="26" y="47"/>
                </a:lnTo>
                <a:lnTo>
                  <a:pt x="27" y="44"/>
                </a:lnTo>
                <a:lnTo>
                  <a:pt x="33" y="40"/>
                </a:lnTo>
                <a:lnTo>
                  <a:pt x="37" y="38"/>
                </a:lnTo>
                <a:lnTo>
                  <a:pt x="40" y="37"/>
                </a:lnTo>
                <a:close/>
              </a:path>
            </a:pathLst>
          </a:custGeom>
          <a:solidFill>
            <a:srgbClr val="279B93"/>
          </a:solidFill>
          <a:ln w="3175" cmpd="sng">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3" name="Freeform 103"/>
          <p:cNvSpPr>
            <a:spLocks/>
          </p:cNvSpPr>
          <p:nvPr/>
        </p:nvSpPr>
        <p:spPr bwMode="auto">
          <a:xfrm>
            <a:off x="3470980" y="2143499"/>
            <a:ext cx="847165" cy="702763"/>
          </a:xfrm>
          <a:custGeom>
            <a:avLst/>
            <a:gdLst>
              <a:gd name="T0" fmla="*/ 0 w 521"/>
              <a:gd name="T1" fmla="*/ 297 h 432"/>
              <a:gd name="T2" fmla="*/ 9 w 521"/>
              <a:gd name="T3" fmla="*/ 279 h 432"/>
              <a:gd name="T4" fmla="*/ 7 w 521"/>
              <a:gd name="T5" fmla="*/ 253 h 432"/>
              <a:gd name="T6" fmla="*/ 30 w 521"/>
              <a:gd name="T7" fmla="*/ 223 h 432"/>
              <a:gd name="T8" fmla="*/ 37 w 521"/>
              <a:gd name="T9" fmla="*/ 215 h 432"/>
              <a:gd name="T10" fmla="*/ 37 w 521"/>
              <a:gd name="T11" fmla="*/ 215 h 432"/>
              <a:gd name="T12" fmla="*/ 34 w 521"/>
              <a:gd name="T13" fmla="*/ 214 h 432"/>
              <a:gd name="T14" fmla="*/ 48 w 521"/>
              <a:gd name="T15" fmla="*/ 194 h 432"/>
              <a:gd name="T16" fmla="*/ 47 w 521"/>
              <a:gd name="T17" fmla="*/ 194 h 432"/>
              <a:gd name="T18" fmla="*/ 61 w 521"/>
              <a:gd name="T19" fmla="*/ 156 h 432"/>
              <a:gd name="T20" fmla="*/ 72 w 521"/>
              <a:gd name="T21" fmla="*/ 138 h 432"/>
              <a:gd name="T22" fmla="*/ 76 w 521"/>
              <a:gd name="T23" fmla="*/ 120 h 432"/>
              <a:gd name="T24" fmla="*/ 87 w 521"/>
              <a:gd name="T25" fmla="*/ 89 h 432"/>
              <a:gd name="T26" fmla="*/ 97 w 521"/>
              <a:gd name="T27" fmla="*/ 70 h 432"/>
              <a:gd name="T28" fmla="*/ 99 w 521"/>
              <a:gd name="T29" fmla="*/ 55 h 432"/>
              <a:gd name="T30" fmla="*/ 103 w 521"/>
              <a:gd name="T31" fmla="*/ 46 h 432"/>
              <a:gd name="T32" fmla="*/ 106 w 521"/>
              <a:gd name="T33" fmla="*/ 32 h 432"/>
              <a:gd name="T34" fmla="*/ 109 w 521"/>
              <a:gd name="T35" fmla="*/ 21 h 432"/>
              <a:gd name="T36" fmla="*/ 117 w 521"/>
              <a:gd name="T37" fmla="*/ 0 h 432"/>
              <a:gd name="T38" fmla="*/ 125 w 521"/>
              <a:gd name="T39" fmla="*/ 6 h 432"/>
              <a:gd name="T40" fmla="*/ 128 w 521"/>
              <a:gd name="T41" fmla="*/ 2 h 432"/>
              <a:gd name="T42" fmla="*/ 139 w 521"/>
              <a:gd name="T43" fmla="*/ 4 h 432"/>
              <a:gd name="T44" fmla="*/ 148 w 521"/>
              <a:gd name="T45" fmla="*/ 13 h 432"/>
              <a:gd name="T46" fmla="*/ 163 w 521"/>
              <a:gd name="T47" fmla="*/ 15 h 432"/>
              <a:gd name="T48" fmla="*/ 174 w 521"/>
              <a:gd name="T49" fmla="*/ 35 h 432"/>
              <a:gd name="T50" fmla="*/ 181 w 521"/>
              <a:gd name="T51" fmla="*/ 69 h 432"/>
              <a:gd name="T52" fmla="*/ 194 w 521"/>
              <a:gd name="T53" fmla="*/ 76 h 432"/>
              <a:gd name="T54" fmla="*/ 215 w 521"/>
              <a:gd name="T55" fmla="*/ 74 h 432"/>
              <a:gd name="T56" fmla="*/ 231 w 521"/>
              <a:gd name="T57" fmla="*/ 73 h 432"/>
              <a:gd name="T58" fmla="*/ 250 w 521"/>
              <a:gd name="T59" fmla="*/ 78 h 432"/>
              <a:gd name="T60" fmla="*/ 268 w 521"/>
              <a:gd name="T61" fmla="*/ 86 h 432"/>
              <a:gd name="T62" fmla="*/ 295 w 521"/>
              <a:gd name="T63" fmla="*/ 86 h 432"/>
              <a:gd name="T64" fmla="*/ 310 w 521"/>
              <a:gd name="T65" fmla="*/ 92 h 432"/>
              <a:gd name="T66" fmla="*/ 348 w 521"/>
              <a:gd name="T67" fmla="*/ 88 h 432"/>
              <a:gd name="T68" fmla="*/ 369 w 521"/>
              <a:gd name="T69" fmla="*/ 88 h 432"/>
              <a:gd name="T70" fmla="*/ 386 w 521"/>
              <a:gd name="T71" fmla="*/ 86 h 432"/>
              <a:gd name="T72" fmla="*/ 504 w 521"/>
              <a:gd name="T73" fmla="*/ 120 h 432"/>
              <a:gd name="T74" fmla="*/ 519 w 521"/>
              <a:gd name="T75" fmla="*/ 138 h 432"/>
              <a:gd name="T76" fmla="*/ 506 w 521"/>
              <a:gd name="T77" fmla="*/ 168 h 432"/>
              <a:gd name="T78" fmla="*/ 487 w 521"/>
              <a:gd name="T79" fmla="*/ 198 h 432"/>
              <a:gd name="T80" fmla="*/ 472 w 521"/>
              <a:gd name="T81" fmla="*/ 214 h 432"/>
              <a:gd name="T82" fmla="*/ 456 w 521"/>
              <a:gd name="T83" fmla="*/ 245 h 432"/>
              <a:gd name="T84" fmla="*/ 468 w 521"/>
              <a:gd name="T85" fmla="*/ 253 h 432"/>
              <a:gd name="T86" fmla="*/ 467 w 521"/>
              <a:gd name="T87" fmla="*/ 271 h 432"/>
              <a:gd name="T88" fmla="*/ 457 w 521"/>
              <a:gd name="T89" fmla="*/ 287 h 432"/>
              <a:gd name="T90" fmla="*/ 251 w 521"/>
              <a:gd name="T91" fmla="*/ 393 h 432"/>
              <a:gd name="T92" fmla="*/ 7 w 521"/>
              <a:gd name="T93" fmla="*/ 328 h 4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1"/>
              <a:gd name="T142" fmla="*/ 0 h 432"/>
              <a:gd name="T143" fmla="*/ 521 w 521"/>
              <a:gd name="T144" fmla="*/ 432 h 4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4" name="Freeform 104"/>
          <p:cNvSpPr>
            <a:spLocks/>
          </p:cNvSpPr>
          <p:nvPr/>
        </p:nvSpPr>
        <p:spPr bwMode="auto">
          <a:xfrm>
            <a:off x="3470980" y="2143499"/>
            <a:ext cx="847165" cy="702763"/>
          </a:xfrm>
          <a:custGeom>
            <a:avLst/>
            <a:gdLst>
              <a:gd name="T0" fmla="*/ 0 w 521"/>
              <a:gd name="T1" fmla="*/ 297 h 432"/>
              <a:gd name="T2" fmla="*/ 9 w 521"/>
              <a:gd name="T3" fmla="*/ 279 h 432"/>
              <a:gd name="T4" fmla="*/ 7 w 521"/>
              <a:gd name="T5" fmla="*/ 253 h 432"/>
              <a:gd name="T6" fmla="*/ 30 w 521"/>
              <a:gd name="T7" fmla="*/ 223 h 432"/>
              <a:gd name="T8" fmla="*/ 37 w 521"/>
              <a:gd name="T9" fmla="*/ 215 h 432"/>
              <a:gd name="T10" fmla="*/ 37 w 521"/>
              <a:gd name="T11" fmla="*/ 215 h 432"/>
              <a:gd name="T12" fmla="*/ 34 w 521"/>
              <a:gd name="T13" fmla="*/ 214 h 432"/>
              <a:gd name="T14" fmla="*/ 48 w 521"/>
              <a:gd name="T15" fmla="*/ 194 h 432"/>
              <a:gd name="T16" fmla="*/ 47 w 521"/>
              <a:gd name="T17" fmla="*/ 194 h 432"/>
              <a:gd name="T18" fmla="*/ 61 w 521"/>
              <a:gd name="T19" fmla="*/ 156 h 432"/>
              <a:gd name="T20" fmla="*/ 72 w 521"/>
              <a:gd name="T21" fmla="*/ 138 h 432"/>
              <a:gd name="T22" fmla="*/ 76 w 521"/>
              <a:gd name="T23" fmla="*/ 120 h 432"/>
              <a:gd name="T24" fmla="*/ 87 w 521"/>
              <a:gd name="T25" fmla="*/ 89 h 432"/>
              <a:gd name="T26" fmla="*/ 97 w 521"/>
              <a:gd name="T27" fmla="*/ 70 h 432"/>
              <a:gd name="T28" fmla="*/ 99 w 521"/>
              <a:gd name="T29" fmla="*/ 55 h 432"/>
              <a:gd name="T30" fmla="*/ 103 w 521"/>
              <a:gd name="T31" fmla="*/ 46 h 432"/>
              <a:gd name="T32" fmla="*/ 106 w 521"/>
              <a:gd name="T33" fmla="*/ 32 h 432"/>
              <a:gd name="T34" fmla="*/ 109 w 521"/>
              <a:gd name="T35" fmla="*/ 21 h 432"/>
              <a:gd name="T36" fmla="*/ 117 w 521"/>
              <a:gd name="T37" fmla="*/ 0 h 432"/>
              <a:gd name="T38" fmla="*/ 125 w 521"/>
              <a:gd name="T39" fmla="*/ 6 h 432"/>
              <a:gd name="T40" fmla="*/ 128 w 521"/>
              <a:gd name="T41" fmla="*/ 2 h 432"/>
              <a:gd name="T42" fmla="*/ 139 w 521"/>
              <a:gd name="T43" fmla="*/ 4 h 432"/>
              <a:gd name="T44" fmla="*/ 148 w 521"/>
              <a:gd name="T45" fmla="*/ 13 h 432"/>
              <a:gd name="T46" fmla="*/ 163 w 521"/>
              <a:gd name="T47" fmla="*/ 15 h 432"/>
              <a:gd name="T48" fmla="*/ 174 w 521"/>
              <a:gd name="T49" fmla="*/ 35 h 432"/>
              <a:gd name="T50" fmla="*/ 181 w 521"/>
              <a:gd name="T51" fmla="*/ 69 h 432"/>
              <a:gd name="T52" fmla="*/ 194 w 521"/>
              <a:gd name="T53" fmla="*/ 76 h 432"/>
              <a:gd name="T54" fmla="*/ 215 w 521"/>
              <a:gd name="T55" fmla="*/ 74 h 432"/>
              <a:gd name="T56" fmla="*/ 231 w 521"/>
              <a:gd name="T57" fmla="*/ 73 h 432"/>
              <a:gd name="T58" fmla="*/ 250 w 521"/>
              <a:gd name="T59" fmla="*/ 78 h 432"/>
              <a:gd name="T60" fmla="*/ 268 w 521"/>
              <a:gd name="T61" fmla="*/ 86 h 432"/>
              <a:gd name="T62" fmla="*/ 295 w 521"/>
              <a:gd name="T63" fmla="*/ 86 h 432"/>
              <a:gd name="T64" fmla="*/ 310 w 521"/>
              <a:gd name="T65" fmla="*/ 92 h 432"/>
              <a:gd name="T66" fmla="*/ 348 w 521"/>
              <a:gd name="T67" fmla="*/ 88 h 432"/>
              <a:gd name="T68" fmla="*/ 369 w 521"/>
              <a:gd name="T69" fmla="*/ 88 h 432"/>
              <a:gd name="T70" fmla="*/ 386 w 521"/>
              <a:gd name="T71" fmla="*/ 86 h 432"/>
              <a:gd name="T72" fmla="*/ 504 w 521"/>
              <a:gd name="T73" fmla="*/ 120 h 432"/>
              <a:gd name="T74" fmla="*/ 519 w 521"/>
              <a:gd name="T75" fmla="*/ 138 h 432"/>
              <a:gd name="T76" fmla="*/ 506 w 521"/>
              <a:gd name="T77" fmla="*/ 168 h 432"/>
              <a:gd name="T78" fmla="*/ 487 w 521"/>
              <a:gd name="T79" fmla="*/ 198 h 432"/>
              <a:gd name="T80" fmla="*/ 472 w 521"/>
              <a:gd name="T81" fmla="*/ 214 h 432"/>
              <a:gd name="T82" fmla="*/ 456 w 521"/>
              <a:gd name="T83" fmla="*/ 245 h 432"/>
              <a:gd name="T84" fmla="*/ 468 w 521"/>
              <a:gd name="T85" fmla="*/ 253 h 432"/>
              <a:gd name="T86" fmla="*/ 467 w 521"/>
              <a:gd name="T87" fmla="*/ 271 h 432"/>
              <a:gd name="T88" fmla="*/ 457 w 521"/>
              <a:gd name="T89" fmla="*/ 287 h 432"/>
              <a:gd name="T90" fmla="*/ 251 w 521"/>
              <a:gd name="T91" fmla="*/ 393 h 432"/>
              <a:gd name="T92" fmla="*/ 7 w 521"/>
              <a:gd name="T93" fmla="*/ 328 h 4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1"/>
              <a:gd name="T142" fmla="*/ 0 h 432"/>
              <a:gd name="T143" fmla="*/ 521 w 521"/>
              <a:gd name="T144" fmla="*/ 432 h 4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5" name="Freeform 105"/>
          <p:cNvSpPr>
            <a:spLocks/>
          </p:cNvSpPr>
          <p:nvPr/>
        </p:nvSpPr>
        <p:spPr bwMode="auto">
          <a:xfrm>
            <a:off x="3784535" y="2782999"/>
            <a:ext cx="669756" cy="1036952"/>
          </a:xfrm>
          <a:custGeom>
            <a:avLst/>
            <a:gdLst>
              <a:gd name="T0" fmla="*/ 14 w 412"/>
              <a:gd name="T1" fmla="*/ 186 h 637"/>
              <a:gd name="T2" fmla="*/ 58 w 412"/>
              <a:gd name="T3" fmla="*/ 0 h 637"/>
              <a:gd name="T4" fmla="*/ 161 w 412"/>
              <a:gd name="T5" fmla="*/ 24 h 637"/>
              <a:gd name="T6" fmla="*/ 235 w 412"/>
              <a:gd name="T7" fmla="*/ 39 h 637"/>
              <a:gd name="T8" fmla="*/ 331 w 412"/>
              <a:gd name="T9" fmla="*/ 60 h 637"/>
              <a:gd name="T10" fmla="*/ 412 w 412"/>
              <a:gd name="T11" fmla="*/ 75 h 637"/>
              <a:gd name="T12" fmla="*/ 339 w 412"/>
              <a:gd name="T13" fmla="*/ 481 h 637"/>
              <a:gd name="T14" fmla="*/ 327 w 412"/>
              <a:gd name="T15" fmla="*/ 545 h 637"/>
              <a:gd name="T16" fmla="*/ 323 w 412"/>
              <a:gd name="T17" fmla="*/ 553 h 637"/>
              <a:gd name="T18" fmla="*/ 316 w 412"/>
              <a:gd name="T19" fmla="*/ 559 h 637"/>
              <a:gd name="T20" fmla="*/ 311 w 412"/>
              <a:gd name="T21" fmla="*/ 557 h 637"/>
              <a:gd name="T22" fmla="*/ 309 w 412"/>
              <a:gd name="T23" fmla="*/ 552 h 637"/>
              <a:gd name="T24" fmla="*/ 304 w 412"/>
              <a:gd name="T25" fmla="*/ 546 h 637"/>
              <a:gd name="T26" fmla="*/ 298 w 412"/>
              <a:gd name="T27" fmla="*/ 546 h 637"/>
              <a:gd name="T28" fmla="*/ 293 w 412"/>
              <a:gd name="T29" fmla="*/ 542 h 637"/>
              <a:gd name="T30" fmla="*/ 288 w 412"/>
              <a:gd name="T31" fmla="*/ 544 h 637"/>
              <a:gd name="T32" fmla="*/ 281 w 412"/>
              <a:gd name="T33" fmla="*/ 548 h 637"/>
              <a:gd name="T34" fmla="*/ 279 w 412"/>
              <a:gd name="T35" fmla="*/ 555 h 637"/>
              <a:gd name="T36" fmla="*/ 282 w 412"/>
              <a:gd name="T37" fmla="*/ 565 h 637"/>
              <a:gd name="T38" fmla="*/ 279 w 412"/>
              <a:gd name="T39" fmla="*/ 571 h 637"/>
              <a:gd name="T40" fmla="*/ 279 w 412"/>
              <a:gd name="T41" fmla="*/ 575 h 637"/>
              <a:gd name="T42" fmla="*/ 279 w 412"/>
              <a:gd name="T43" fmla="*/ 586 h 637"/>
              <a:gd name="T44" fmla="*/ 278 w 412"/>
              <a:gd name="T45" fmla="*/ 593 h 637"/>
              <a:gd name="T46" fmla="*/ 277 w 412"/>
              <a:gd name="T47" fmla="*/ 598 h 637"/>
              <a:gd name="T48" fmla="*/ 279 w 412"/>
              <a:gd name="T49" fmla="*/ 609 h 637"/>
              <a:gd name="T50" fmla="*/ 278 w 412"/>
              <a:gd name="T51" fmla="*/ 621 h 637"/>
              <a:gd name="T52" fmla="*/ 273 w 412"/>
              <a:gd name="T53" fmla="*/ 626 h 637"/>
              <a:gd name="T54" fmla="*/ 271 w 412"/>
              <a:gd name="T55" fmla="*/ 637 h 637"/>
              <a:gd name="T56" fmla="*/ 191 w 412"/>
              <a:gd name="T57" fmla="*/ 518 h 637"/>
              <a:gd name="T58" fmla="*/ 0 w 412"/>
              <a:gd name="T59" fmla="*/ 240 h 637"/>
              <a:gd name="T60" fmla="*/ 14 w 412"/>
              <a:gd name="T61" fmla="*/ 186 h 6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2"/>
              <a:gd name="T94" fmla="*/ 0 h 637"/>
              <a:gd name="T95" fmla="*/ 412 w 412"/>
              <a:gd name="T96" fmla="*/ 637 h 6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6" name="Freeform 106"/>
          <p:cNvSpPr>
            <a:spLocks/>
          </p:cNvSpPr>
          <p:nvPr/>
        </p:nvSpPr>
        <p:spPr bwMode="auto">
          <a:xfrm>
            <a:off x="3784535" y="2782999"/>
            <a:ext cx="669756" cy="1036952"/>
          </a:xfrm>
          <a:custGeom>
            <a:avLst/>
            <a:gdLst>
              <a:gd name="T0" fmla="*/ 14 w 412"/>
              <a:gd name="T1" fmla="*/ 186 h 637"/>
              <a:gd name="T2" fmla="*/ 58 w 412"/>
              <a:gd name="T3" fmla="*/ 0 h 637"/>
              <a:gd name="T4" fmla="*/ 161 w 412"/>
              <a:gd name="T5" fmla="*/ 24 h 637"/>
              <a:gd name="T6" fmla="*/ 235 w 412"/>
              <a:gd name="T7" fmla="*/ 39 h 637"/>
              <a:gd name="T8" fmla="*/ 331 w 412"/>
              <a:gd name="T9" fmla="*/ 60 h 637"/>
              <a:gd name="T10" fmla="*/ 412 w 412"/>
              <a:gd name="T11" fmla="*/ 75 h 637"/>
              <a:gd name="T12" fmla="*/ 339 w 412"/>
              <a:gd name="T13" fmla="*/ 481 h 637"/>
              <a:gd name="T14" fmla="*/ 327 w 412"/>
              <a:gd name="T15" fmla="*/ 545 h 637"/>
              <a:gd name="T16" fmla="*/ 323 w 412"/>
              <a:gd name="T17" fmla="*/ 553 h 637"/>
              <a:gd name="T18" fmla="*/ 316 w 412"/>
              <a:gd name="T19" fmla="*/ 559 h 637"/>
              <a:gd name="T20" fmla="*/ 311 w 412"/>
              <a:gd name="T21" fmla="*/ 557 h 637"/>
              <a:gd name="T22" fmla="*/ 309 w 412"/>
              <a:gd name="T23" fmla="*/ 552 h 637"/>
              <a:gd name="T24" fmla="*/ 304 w 412"/>
              <a:gd name="T25" fmla="*/ 546 h 637"/>
              <a:gd name="T26" fmla="*/ 298 w 412"/>
              <a:gd name="T27" fmla="*/ 546 h 637"/>
              <a:gd name="T28" fmla="*/ 293 w 412"/>
              <a:gd name="T29" fmla="*/ 542 h 637"/>
              <a:gd name="T30" fmla="*/ 288 w 412"/>
              <a:gd name="T31" fmla="*/ 544 h 637"/>
              <a:gd name="T32" fmla="*/ 281 w 412"/>
              <a:gd name="T33" fmla="*/ 548 h 637"/>
              <a:gd name="T34" fmla="*/ 279 w 412"/>
              <a:gd name="T35" fmla="*/ 555 h 637"/>
              <a:gd name="T36" fmla="*/ 282 w 412"/>
              <a:gd name="T37" fmla="*/ 565 h 637"/>
              <a:gd name="T38" fmla="*/ 279 w 412"/>
              <a:gd name="T39" fmla="*/ 571 h 637"/>
              <a:gd name="T40" fmla="*/ 279 w 412"/>
              <a:gd name="T41" fmla="*/ 575 h 637"/>
              <a:gd name="T42" fmla="*/ 279 w 412"/>
              <a:gd name="T43" fmla="*/ 586 h 637"/>
              <a:gd name="T44" fmla="*/ 278 w 412"/>
              <a:gd name="T45" fmla="*/ 593 h 637"/>
              <a:gd name="T46" fmla="*/ 277 w 412"/>
              <a:gd name="T47" fmla="*/ 598 h 637"/>
              <a:gd name="T48" fmla="*/ 279 w 412"/>
              <a:gd name="T49" fmla="*/ 609 h 637"/>
              <a:gd name="T50" fmla="*/ 278 w 412"/>
              <a:gd name="T51" fmla="*/ 621 h 637"/>
              <a:gd name="T52" fmla="*/ 273 w 412"/>
              <a:gd name="T53" fmla="*/ 626 h 637"/>
              <a:gd name="T54" fmla="*/ 271 w 412"/>
              <a:gd name="T55" fmla="*/ 637 h 637"/>
              <a:gd name="T56" fmla="*/ 191 w 412"/>
              <a:gd name="T57" fmla="*/ 518 h 637"/>
              <a:gd name="T58" fmla="*/ 0 w 412"/>
              <a:gd name="T59" fmla="*/ 240 h 637"/>
              <a:gd name="T60" fmla="*/ 14 w 412"/>
              <a:gd name="T61" fmla="*/ 186 h 6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2"/>
              <a:gd name="T94" fmla="*/ 0 h 637"/>
              <a:gd name="T95" fmla="*/ 412 w 412"/>
              <a:gd name="T96" fmla="*/ 637 h 6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7" name="Freeform 107"/>
          <p:cNvSpPr>
            <a:spLocks/>
          </p:cNvSpPr>
          <p:nvPr/>
        </p:nvSpPr>
        <p:spPr bwMode="auto">
          <a:xfrm>
            <a:off x="4143486" y="3565527"/>
            <a:ext cx="712389" cy="833412"/>
          </a:xfrm>
          <a:custGeom>
            <a:avLst/>
            <a:gdLst>
              <a:gd name="T0" fmla="*/ 12 w 438"/>
              <a:gd name="T1" fmla="*/ 339 h 512"/>
              <a:gd name="T2" fmla="*/ 18 w 438"/>
              <a:gd name="T3" fmla="*/ 339 h 512"/>
              <a:gd name="T4" fmla="*/ 24 w 438"/>
              <a:gd name="T5" fmla="*/ 335 h 512"/>
              <a:gd name="T6" fmla="*/ 30 w 438"/>
              <a:gd name="T7" fmla="*/ 323 h 512"/>
              <a:gd name="T8" fmla="*/ 24 w 438"/>
              <a:gd name="T9" fmla="*/ 315 h 512"/>
              <a:gd name="T10" fmla="*/ 18 w 438"/>
              <a:gd name="T11" fmla="*/ 308 h 512"/>
              <a:gd name="T12" fmla="*/ 20 w 438"/>
              <a:gd name="T13" fmla="*/ 297 h 512"/>
              <a:gd name="T14" fmla="*/ 20 w 438"/>
              <a:gd name="T15" fmla="*/ 287 h 512"/>
              <a:gd name="T16" fmla="*/ 35 w 438"/>
              <a:gd name="T17" fmla="*/ 272 h 512"/>
              <a:gd name="T18" fmla="*/ 41 w 438"/>
              <a:gd name="T19" fmla="*/ 259 h 512"/>
              <a:gd name="T20" fmla="*/ 43 w 438"/>
              <a:gd name="T21" fmla="*/ 240 h 512"/>
              <a:gd name="T22" fmla="*/ 52 w 438"/>
              <a:gd name="T23" fmla="*/ 232 h 512"/>
              <a:gd name="T24" fmla="*/ 73 w 438"/>
              <a:gd name="T25" fmla="*/ 217 h 512"/>
              <a:gd name="T26" fmla="*/ 60 w 438"/>
              <a:gd name="T27" fmla="*/ 202 h 512"/>
              <a:gd name="T28" fmla="*/ 58 w 438"/>
              <a:gd name="T29" fmla="*/ 190 h 512"/>
              <a:gd name="T30" fmla="*/ 56 w 438"/>
              <a:gd name="T31" fmla="*/ 178 h 512"/>
              <a:gd name="T32" fmla="*/ 50 w 438"/>
              <a:gd name="T33" fmla="*/ 162 h 512"/>
              <a:gd name="T34" fmla="*/ 52 w 438"/>
              <a:gd name="T35" fmla="*/ 145 h 512"/>
              <a:gd name="T36" fmla="*/ 58 w 438"/>
              <a:gd name="T37" fmla="*/ 128 h 512"/>
              <a:gd name="T38" fmla="*/ 57 w 438"/>
              <a:gd name="T39" fmla="*/ 112 h 512"/>
              <a:gd name="T40" fmla="*/ 58 w 438"/>
              <a:gd name="T41" fmla="*/ 94 h 512"/>
              <a:gd name="T42" fmla="*/ 61 w 438"/>
              <a:gd name="T43" fmla="*/ 84 h 512"/>
              <a:gd name="T44" fmla="*/ 60 w 438"/>
              <a:gd name="T45" fmla="*/ 67 h 512"/>
              <a:gd name="T46" fmla="*/ 72 w 438"/>
              <a:gd name="T47" fmla="*/ 61 h 512"/>
              <a:gd name="T48" fmla="*/ 83 w 438"/>
              <a:gd name="T49" fmla="*/ 65 h 512"/>
              <a:gd name="T50" fmla="*/ 90 w 438"/>
              <a:gd name="T51" fmla="*/ 76 h 512"/>
              <a:gd name="T52" fmla="*/ 102 w 438"/>
              <a:gd name="T53" fmla="*/ 72 h 512"/>
              <a:gd name="T54" fmla="*/ 118 w 438"/>
              <a:gd name="T55" fmla="*/ 0 h 512"/>
              <a:gd name="T56" fmla="*/ 265 w 438"/>
              <a:gd name="T57" fmla="*/ 25 h 512"/>
              <a:gd name="T58" fmla="*/ 438 w 438"/>
              <a:gd name="T59" fmla="*/ 49 h 512"/>
              <a:gd name="T60" fmla="*/ 380 w 438"/>
              <a:gd name="T61" fmla="*/ 512 h 512"/>
              <a:gd name="T62" fmla="*/ 242 w 438"/>
              <a:gd name="T63" fmla="*/ 494 h 512"/>
              <a:gd name="T64" fmla="*/ 16 w 438"/>
              <a:gd name="T65" fmla="*/ 365 h 512"/>
              <a:gd name="T66" fmla="*/ 3 w 438"/>
              <a:gd name="T67" fmla="*/ 350 h 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8"/>
              <a:gd name="T103" fmla="*/ 0 h 512"/>
              <a:gd name="T104" fmla="*/ 438 w 438"/>
              <a:gd name="T105" fmla="*/ 512 h 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8" name="Freeform 108"/>
          <p:cNvSpPr>
            <a:spLocks/>
          </p:cNvSpPr>
          <p:nvPr/>
        </p:nvSpPr>
        <p:spPr bwMode="auto">
          <a:xfrm>
            <a:off x="4143486" y="3565527"/>
            <a:ext cx="712389" cy="833412"/>
          </a:xfrm>
          <a:custGeom>
            <a:avLst/>
            <a:gdLst>
              <a:gd name="T0" fmla="*/ 12 w 438"/>
              <a:gd name="T1" fmla="*/ 339 h 512"/>
              <a:gd name="T2" fmla="*/ 18 w 438"/>
              <a:gd name="T3" fmla="*/ 339 h 512"/>
              <a:gd name="T4" fmla="*/ 24 w 438"/>
              <a:gd name="T5" fmla="*/ 335 h 512"/>
              <a:gd name="T6" fmla="*/ 30 w 438"/>
              <a:gd name="T7" fmla="*/ 323 h 512"/>
              <a:gd name="T8" fmla="*/ 24 w 438"/>
              <a:gd name="T9" fmla="*/ 315 h 512"/>
              <a:gd name="T10" fmla="*/ 18 w 438"/>
              <a:gd name="T11" fmla="*/ 308 h 512"/>
              <a:gd name="T12" fmla="*/ 20 w 438"/>
              <a:gd name="T13" fmla="*/ 297 h 512"/>
              <a:gd name="T14" fmla="*/ 20 w 438"/>
              <a:gd name="T15" fmla="*/ 287 h 512"/>
              <a:gd name="T16" fmla="*/ 35 w 438"/>
              <a:gd name="T17" fmla="*/ 272 h 512"/>
              <a:gd name="T18" fmla="*/ 41 w 438"/>
              <a:gd name="T19" fmla="*/ 259 h 512"/>
              <a:gd name="T20" fmla="*/ 43 w 438"/>
              <a:gd name="T21" fmla="*/ 240 h 512"/>
              <a:gd name="T22" fmla="*/ 52 w 438"/>
              <a:gd name="T23" fmla="*/ 232 h 512"/>
              <a:gd name="T24" fmla="*/ 73 w 438"/>
              <a:gd name="T25" fmla="*/ 217 h 512"/>
              <a:gd name="T26" fmla="*/ 60 w 438"/>
              <a:gd name="T27" fmla="*/ 202 h 512"/>
              <a:gd name="T28" fmla="*/ 58 w 438"/>
              <a:gd name="T29" fmla="*/ 190 h 512"/>
              <a:gd name="T30" fmla="*/ 56 w 438"/>
              <a:gd name="T31" fmla="*/ 178 h 512"/>
              <a:gd name="T32" fmla="*/ 50 w 438"/>
              <a:gd name="T33" fmla="*/ 162 h 512"/>
              <a:gd name="T34" fmla="*/ 52 w 438"/>
              <a:gd name="T35" fmla="*/ 145 h 512"/>
              <a:gd name="T36" fmla="*/ 58 w 438"/>
              <a:gd name="T37" fmla="*/ 128 h 512"/>
              <a:gd name="T38" fmla="*/ 57 w 438"/>
              <a:gd name="T39" fmla="*/ 112 h 512"/>
              <a:gd name="T40" fmla="*/ 58 w 438"/>
              <a:gd name="T41" fmla="*/ 94 h 512"/>
              <a:gd name="T42" fmla="*/ 61 w 438"/>
              <a:gd name="T43" fmla="*/ 84 h 512"/>
              <a:gd name="T44" fmla="*/ 60 w 438"/>
              <a:gd name="T45" fmla="*/ 67 h 512"/>
              <a:gd name="T46" fmla="*/ 72 w 438"/>
              <a:gd name="T47" fmla="*/ 61 h 512"/>
              <a:gd name="T48" fmla="*/ 83 w 438"/>
              <a:gd name="T49" fmla="*/ 65 h 512"/>
              <a:gd name="T50" fmla="*/ 90 w 438"/>
              <a:gd name="T51" fmla="*/ 76 h 512"/>
              <a:gd name="T52" fmla="*/ 102 w 438"/>
              <a:gd name="T53" fmla="*/ 72 h 512"/>
              <a:gd name="T54" fmla="*/ 118 w 438"/>
              <a:gd name="T55" fmla="*/ 0 h 512"/>
              <a:gd name="T56" fmla="*/ 265 w 438"/>
              <a:gd name="T57" fmla="*/ 25 h 512"/>
              <a:gd name="T58" fmla="*/ 438 w 438"/>
              <a:gd name="T59" fmla="*/ 49 h 512"/>
              <a:gd name="T60" fmla="*/ 380 w 438"/>
              <a:gd name="T61" fmla="*/ 512 h 512"/>
              <a:gd name="T62" fmla="*/ 242 w 438"/>
              <a:gd name="T63" fmla="*/ 494 h 512"/>
              <a:gd name="T64" fmla="*/ 16 w 438"/>
              <a:gd name="T65" fmla="*/ 365 h 512"/>
              <a:gd name="T66" fmla="*/ 3 w 438"/>
              <a:gd name="T67" fmla="*/ 350 h 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8"/>
              <a:gd name="T103" fmla="*/ 0 h 512"/>
              <a:gd name="T104" fmla="*/ 438 w 438"/>
              <a:gd name="T105" fmla="*/ 512 h 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path>
            </a:pathLst>
          </a:custGeom>
          <a:pattFill prst="wdDnDiag">
            <a:fgClr>
              <a:schemeClr val="accent1"/>
            </a:fgClr>
            <a:bgClr>
              <a:srgbClr val="BFBFBF"/>
            </a:bgClr>
          </a:patt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19" name="Freeform 109"/>
          <p:cNvSpPr>
            <a:spLocks/>
          </p:cNvSpPr>
          <p:nvPr/>
        </p:nvSpPr>
        <p:spPr bwMode="auto">
          <a:xfrm>
            <a:off x="4166865" y="1935839"/>
            <a:ext cx="625747" cy="1014947"/>
          </a:xfrm>
          <a:custGeom>
            <a:avLst/>
            <a:gdLst>
              <a:gd name="T0" fmla="*/ 29 w 385"/>
              <a:gd name="T1" fmla="*/ 415 h 624"/>
              <a:gd name="T2" fmla="*/ 35 w 385"/>
              <a:gd name="T3" fmla="*/ 410 h 624"/>
              <a:gd name="T4" fmla="*/ 40 w 385"/>
              <a:gd name="T5" fmla="*/ 392 h 624"/>
              <a:gd name="T6" fmla="*/ 40 w 385"/>
              <a:gd name="T7" fmla="*/ 381 h 624"/>
              <a:gd name="T8" fmla="*/ 31 w 385"/>
              <a:gd name="T9" fmla="*/ 377 h 624"/>
              <a:gd name="T10" fmla="*/ 32 w 385"/>
              <a:gd name="T11" fmla="*/ 357 h 624"/>
              <a:gd name="T12" fmla="*/ 44 w 385"/>
              <a:gd name="T13" fmla="*/ 342 h 624"/>
              <a:gd name="T14" fmla="*/ 57 w 385"/>
              <a:gd name="T15" fmla="*/ 331 h 624"/>
              <a:gd name="T16" fmla="*/ 61 w 385"/>
              <a:gd name="T17" fmla="*/ 322 h 624"/>
              <a:gd name="T18" fmla="*/ 78 w 385"/>
              <a:gd name="T19" fmla="*/ 296 h 624"/>
              <a:gd name="T20" fmla="*/ 93 w 385"/>
              <a:gd name="T21" fmla="*/ 277 h 624"/>
              <a:gd name="T22" fmla="*/ 81 w 385"/>
              <a:gd name="T23" fmla="*/ 256 h 624"/>
              <a:gd name="T24" fmla="*/ 76 w 385"/>
              <a:gd name="T25" fmla="*/ 248 h 624"/>
              <a:gd name="T26" fmla="*/ 74 w 385"/>
              <a:gd name="T27" fmla="*/ 236 h 624"/>
              <a:gd name="T28" fmla="*/ 73 w 385"/>
              <a:gd name="T29" fmla="*/ 209 h 624"/>
              <a:gd name="T30" fmla="*/ 77 w 385"/>
              <a:gd name="T31" fmla="*/ 187 h 624"/>
              <a:gd name="T32" fmla="*/ 118 w 385"/>
              <a:gd name="T33" fmla="*/ 0 h 624"/>
              <a:gd name="T34" fmla="*/ 171 w 385"/>
              <a:gd name="T35" fmla="*/ 11 h 624"/>
              <a:gd name="T36" fmla="*/ 154 w 385"/>
              <a:gd name="T37" fmla="*/ 91 h 624"/>
              <a:gd name="T38" fmla="*/ 162 w 385"/>
              <a:gd name="T39" fmla="*/ 110 h 624"/>
              <a:gd name="T40" fmla="*/ 168 w 385"/>
              <a:gd name="T41" fmla="*/ 126 h 624"/>
              <a:gd name="T42" fmla="*/ 169 w 385"/>
              <a:gd name="T43" fmla="*/ 137 h 624"/>
              <a:gd name="T44" fmla="*/ 172 w 385"/>
              <a:gd name="T45" fmla="*/ 148 h 624"/>
              <a:gd name="T46" fmla="*/ 181 w 385"/>
              <a:gd name="T47" fmla="*/ 157 h 624"/>
              <a:gd name="T48" fmla="*/ 187 w 385"/>
              <a:gd name="T49" fmla="*/ 167 h 624"/>
              <a:gd name="T50" fmla="*/ 195 w 385"/>
              <a:gd name="T51" fmla="*/ 183 h 624"/>
              <a:gd name="T52" fmla="*/ 199 w 385"/>
              <a:gd name="T53" fmla="*/ 191 h 624"/>
              <a:gd name="T54" fmla="*/ 204 w 385"/>
              <a:gd name="T55" fmla="*/ 201 h 624"/>
              <a:gd name="T56" fmla="*/ 213 w 385"/>
              <a:gd name="T57" fmla="*/ 206 h 624"/>
              <a:gd name="T58" fmla="*/ 217 w 385"/>
              <a:gd name="T59" fmla="*/ 214 h 624"/>
              <a:gd name="T60" fmla="*/ 228 w 385"/>
              <a:gd name="T61" fmla="*/ 216 h 624"/>
              <a:gd name="T62" fmla="*/ 217 w 385"/>
              <a:gd name="T63" fmla="*/ 243 h 624"/>
              <a:gd name="T64" fmla="*/ 211 w 385"/>
              <a:gd name="T65" fmla="*/ 254 h 624"/>
              <a:gd name="T66" fmla="*/ 210 w 385"/>
              <a:gd name="T67" fmla="*/ 263 h 624"/>
              <a:gd name="T68" fmla="*/ 211 w 385"/>
              <a:gd name="T69" fmla="*/ 280 h 624"/>
              <a:gd name="T70" fmla="*/ 203 w 385"/>
              <a:gd name="T71" fmla="*/ 285 h 624"/>
              <a:gd name="T72" fmla="*/ 200 w 385"/>
              <a:gd name="T73" fmla="*/ 296 h 624"/>
              <a:gd name="T74" fmla="*/ 206 w 385"/>
              <a:gd name="T75" fmla="*/ 304 h 624"/>
              <a:gd name="T76" fmla="*/ 215 w 385"/>
              <a:gd name="T77" fmla="*/ 309 h 624"/>
              <a:gd name="T78" fmla="*/ 238 w 385"/>
              <a:gd name="T79" fmla="*/ 303 h 624"/>
              <a:gd name="T80" fmla="*/ 242 w 385"/>
              <a:gd name="T81" fmla="*/ 319 h 624"/>
              <a:gd name="T82" fmla="*/ 249 w 385"/>
              <a:gd name="T83" fmla="*/ 343 h 624"/>
              <a:gd name="T84" fmla="*/ 255 w 385"/>
              <a:gd name="T85" fmla="*/ 354 h 624"/>
              <a:gd name="T86" fmla="*/ 252 w 385"/>
              <a:gd name="T87" fmla="*/ 366 h 624"/>
              <a:gd name="T88" fmla="*/ 257 w 385"/>
              <a:gd name="T89" fmla="*/ 377 h 624"/>
              <a:gd name="T90" fmla="*/ 270 w 385"/>
              <a:gd name="T91" fmla="*/ 380 h 624"/>
              <a:gd name="T92" fmla="*/ 271 w 385"/>
              <a:gd name="T93" fmla="*/ 395 h 624"/>
              <a:gd name="T94" fmla="*/ 272 w 385"/>
              <a:gd name="T95" fmla="*/ 404 h 624"/>
              <a:gd name="T96" fmla="*/ 280 w 385"/>
              <a:gd name="T97" fmla="*/ 415 h 624"/>
              <a:gd name="T98" fmla="*/ 283 w 385"/>
              <a:gd name="T99" fmla="*/ 408 h 624"/>
              <a:gd name="T100" fmla="*/ 299 w 385"/>
              <a:gd name="T101" fmla="*/ 408 h 624"/>
              <a:gd name="T102" fmla="*/ 310 w 385"/>
              <a:gd name="T103" fmla="*/ 410 h 624"/>
              <a:gd name="T104" fmla="*/ 318 w 385"/>
              <a:gd name="T105" fmla="*/ 404 h 624"/>
              <a:gd name="T106" fmla="*/ 339 w 385"/>
              <a:gd name="T107" fmla="*/ 408 h 624"/>
              <a:gd name="T108" fmla="*/ 350 w 385"/>
              <a:gd name="T109" fmla="*/ 410 h 624"/>
              <a:gd name="T110" fmla="*/ 360 w 385"/>
              <a:gd name="T111" fmla="*/ 410 h 624"/>
              <a:gd name="T112" fmla="*/ 374 w 385"/>
              <a:gd name="T113" fmla="*/ 400 h 624"/>
              <a:gd name="T114" fmla="*/ 381 w 385"/>
              <a:gd name="T115" fmla="*/ 417 h 624"/>
              <a:gd name="T116" fmla="*/ 355 w 385"/>
              <a:gd name="T117" fmla="*/ 624 h 624"/>
              <a:gd name="T118" fmla="*/ 200 w 385"/>
              <a:gd name="T119" fmla="*/ 600 h 624"/>
              <a:gd name="T120" fmla="*/ 96 w 385"/>
              <a:gd name="T121" fmla="*/ 581 h 6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5"/>
              <a:gd name="T184" fmla="*/ 0 h 624"/>
              <a:gd name="T185" fmla="*/ 385 w 385"/>
              <a:gd name="T186" fmla="*/ 624 h 6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0" name="Freeform 110"/>
          <p:cNvSpPr>
            <a:spLocks/>
          </p:cNvSpPr>
          <p:nvPr/>
        </p:nvSpPr>
        <p:spPr bwMode="auto">
          <a:xfrm>
            <a:off x="4166865" y="1935839"/>
            <a:ext cx="625747" cy="1014947"/>
          </a:xfrm>
          <a:custGeom>
            <a:avLst/>
            <a:gdLst>
              <a:gd name="T0" fmla="*/ 29 w 385"/>
              <a:gd name="T1" fmla="*/ 415 h 624"/>
              <a:gd name="T2" fmla="*/ 35 w 385"/>
              <a:gd name="T3" fmla="*/ 410 h 624"/>
              <a:gd name="T4" fmla="*/ 40 w 385"/>
              <a:gd name="T5" fmla="*/ 392 h 624"/>
              <a:gd name="T6" fmla="*/ 40 w 385"/>
              <a:gd name="T7" fmla="*/ 381 h 624"/>
              <a:gd name="T8" fmla="*/ 31 w 385"/>
              <a:gd name="T9" fmla="*/ 377 h 624"/>
              <a:gd name="T10" fmla="*/ 32 w 385"/>
              <a:gd name="T11" fmla="*/ 357 h 624"/>
              <a:gd name="T12" fmla="*/ 44 w 385"/>
              <a:gd name="T13" fmla="*/ 342 h 624"/>
              <a:gd name="T14" fmla="*/ 57 w 385"/>
              <a:gd name="T15" fmla="*/ 331 h 624"/>
              <a:gd name="T16" fmla="*/ 61 w 385"/>
              <a:gd name="T17" fmla="*/ 322 h 624"/>
              <a:gd name="T18" fmla="*/ 78 w 385"/>
              <a:gd name="T19" fmla="*/ 296 h 624"/>
              <a:gd name="T20" fmla="*/ 93 w 385"/>
              <a:gd name="T21" fmla="*/ 277 h 624"/>
              <a:gd name="T22" fmla="*/ 81 w 385"/>
              <a:gd name="T23" fmla="*/ 256 h 624"/>
              <a:gd name="T24" fmla="*/ 76 w 385"/>
              <a:gd name="T25" fmla="*/ 248 h 624"/>
              <a:gd name="T26" fmla="*/ 74 w 385"/>
              <a:gd name="T27" fmla="*/ 236 h 624"/>
              <a:gd name="T28" fmla="*/ 73 w 385"/>
              <a:gd name="T29" fmla="*/ 209 h 624"/>
              <a:gd name="T30" fmla="*/ 77 w 385"/>
              <a:gd name="T31" fmla="*/ 187 h 624"/>
              <a:gd name="T32" fmla="*/ 118 w 385"/>
              <a:gd name="T33" fmla="*/ 0 h 624"/>
              <a:gd name="T34" fmla="*/ 171 w 385"/>
              <a:gd name="T35" fmla="*/ 11 h 624"/>
              <a:gd name="T36" fmla="*/ 154 w 385"/>
              <a:gd name="T37" fmla="*/ 91 h 624"/>
              <a:gd name="T38" fmla="*/ 162 w 385"/>
              <a:gd name="T39" fmla="*/ 110 h 624"/>
              <a:gd name="T40" fmla="*/ 168 w 385"/>
              <a:gd name="T41" fmla="*/ 126 h 624"/>
              <a:gd name="T42" fmla="*/ 169 w 385"/>
              <a:gd name="T43" fmla="*/ 137 h 624"/>
              <a:gd name="T44" fmla="*/ 172 w 385"/>
              <a:gd name="T45" fmla="*/ 148 h 624"/>
              <a:gd name="T46" fmla="*/ 181 w 385"/>
              <a:gd name="T47" fmla="*/ 157 h 624"/>
              <a:gd name="T48" fmla="*/ 187 w 385"/>
              <a:gd name="T49" fmla="*/ 167 h 624"/>
              <a:gd name="T50" fmla="*/ 195 w 385"/>
              <a:gd name="T51" fmla="*/ 183 h 624"/>
              <a:gd name="T52" fmla="*/ 199 w 385"/>
              <a:gd name="T53" fmla="*/ 191 h 624"/>
              <a:gd name="T54" fmla="*/ 204 w 385"/>
              <a:gd name="T55" fmla="*/ 201 h 624"/>
              <a:gd name="T56" fmla="*/ 213 w 385"/>
              <a:gd name="T57" fmla="*/ 206 h 624"/>
              <a:gd name="T58" fmla="*/ 217 w 385"/>
              <a:gd name="T59" fmla="*/ 214 h 624"/>
              <a:gd name="T60" fmla="*/ 228 w 385"/>
              <a:gd name="T61" fmla="*/ 216 h 624"/>
              <a:gd name="T62" fmla="*/ 217 w 385"/>
              <a:gd name="T63" fmla="*/ 243 h 624"/>
              <a:gd name="T64" fmla="*/ 211 w 385"/>
              <a:gd name="T65" fmla="*/ 254 h 624"/>
              <a:gd name="T66" fmla="*/ 210 w 385"/>
              <a:gd name="T67" fmla="*/ 263 h 624"/>
              <a:gd name="T68" fmla="*/ 211 w 385"/>
              <a:gd name="T69" fmla="*/ 280 h 624"/>
              <a:gd name="T70" fmla="*/ 203 w 385"/>
              <a:gd name="T71" fmla="*/ 285 h 624"/>
              <a:gd name="T72" fmla="*/ 200 w 385"/>
              <a:gd name="T73" fmla="*/ 296 h 624"/>
              <a:gd name="T74" fmla="*/ 206 w 385"/>
              <a:gd name="T75" fmla="*/ 304 h 624"/>
              <a:gd name="T76" fmla="*/ 215 w 385"/>
              <a:gd name="T77" fmla="*/ 309 h 624"/>
              <a:gd name="T78" fmla="*/ 238 w 385"/>
              <a:gd name="T79" fmla="*/ 303 h 624"/>
              <a:gd name="T80" fmla="*/ 242 w 385"/>
              <a:gd name="T81" fmla="*/ 319 h 624"/>
              <a:gd name="T82" fmla="*/ 249 w 385"/>
              <a:gd name="T83" fmla="*/ 343 h 624"/>
              <a:gd name="T84" fmla="*/ 255 w 385"/>
              <a:gd name="T85" fmla="*/ 354 h 624"/>
              <a:gd name="T86" fmla="*/ 252 w 385"/>
              <a:gd name="T87" fmla="*/ 366 h 624"/>
              <a:gd name="T88" fmla="*/ 257 w 385"/>
              <a:gd name="T89" fmla="*/ 377 h 624"/>
              <a:gd name="T90" fmla="*/ 270 w 385"/>
              <a:gd name="T91" fmla="*/ 380 h 624"/>
              <a:gd name="T92" fmla="*/ 271 w 385"/>
              <a:gd name="T93" fmla="*/ 395 h 624"/>
              <a:gd name="T94" fmla="*/ 272 w 385"/>
              <a:gd name="T95" fmla="*/ 404 h 624"/>
              <a:gd name="T96" fmla="*/ 280 w 385"/>
              <a:gd name="T97" fmla="*/ 415 h 624"/>
              <a:gd name="T98" fmla="*/ 283 w 385"/>
              <a:gd name="T99" fmla="*/ 408 h 624"/>
              <a:gd name="T100" fmla="*/ 299 w 385"/>
              <a:gd name="T101" fmla="*/ 408 h 624"/>
              <a:gd name="T102" fmla="*/ 310 w 385"/>
              <a:gd name="T103" fmla="*/ 410 h 624"/>
              <a:gd name="T104" fmla="*/ 318 w 385"/>
              <a:gd name="T105" fmla="*/ 404 h 624"/>
              <a:gd name="T106" fmla="*/ 339 w 385"/>
              <a:gd name="T107" fmla="*/ 408 h 624"/>
              <a:gd name="T108" fmla="*/ 350 w 385"/>
              <a:gd name="T109" fmla="*/ 410 h 624"/>
              <a:gd name="T110" fmla="*/ 360 w 385"/>
              <a:gd name="T111" fmla="*/ 410 h 624"/>
              <a:gd name="T112" fmla="*/ 374 w 385"/>
              <a:gd name="T113" fmla="*/ 400 h 624"/>
              <a:gd name="T114" fmla="*/ 381 w 385"/>
              <a:gd name="T115" fmla="*/ 417 h 624"/>
              <a:gd name="T116" fmla="*/ 355 w 385"/>
              <a:gd name="T117" fmla="*/ 624 h 624"/>
              <a:gd name="T118" fmla="*/ 200 w 385"/>
              <a:gd name="T119" fmla="*/ 600 h 624"/>
              <a:gd name="T120" fmla="*/ 96 w 385"/>
              <a:gd name="T121" fmla="*/ 581 h 6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5"/>
              <a:gd name="T184" fmla="*/ 0 h 624"/>
              <a:gd name="T185" fmla="*/ 385 w 385"/>
              <a:gd name="T186" fmla="*/ 624 h 6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1" name="Freeform 111"/>
          <p:cNvSpPr>
            <a:spLocks/>
          </p:cNvSpPr>
          <p:nvPr/>
        </p:nvSpPr>
        <p:spPr bwMode="auto">
          <a:xfrm>
            <a:off x="4336023" y="2905398"/>
            <a:ext cx="588615" cy="739895"/>
          </a:xfrm>
          <a:custGeom>
            <a:avLst/>
            <a:gdLst>
              <a:gd name="T0" fmla="*/ 0 w 362"/>
              <a:gd name="T1" fmla="*/ 406 h 455"/>
              <a:gd name="T2" fmla="*/ 73 w 362"/>
              <a:gd name="T3" fmla="*/ 0 h 455"/>
              <a:gd name="T4" fmla="*/ 96 w 362"/>
              <a:gd name="T5" fmla="*/ 4 h 455"/>
              <a:gd name="T6" fmla="*/ 180 w 362"/>
              <a:gd name="T7" fmla="*/ 19 h 455"/>
              <a:gd name="T8" fmla="*/ 251 w 362"/>
              <a:gd name="T9" fmla="*/ 28 h 455"/>
              <a:gd name="T10" fmla="*/ 239 w 362"/>
              <a:gd name="T11" fmla="*/ 111 h 455"/>
              <a:gd name="T12" fmla="*/ 362 w 362"/>
              <a:gd name="T13" fmla="*/ 127 h 455"/>
              <a:gd name="T14" fmla="*/ 320 w 362"/>
              <a:gd name="T15" fmla="*/ 455 h 455"/>
              <a:gd name="T16" fmla="*/ 232 w 362"/>
              <a:gd name="T17" fmla="*/ 443 h 455"/>
              <a:gd name="T18" fmla="*/ 147 w 362"/>
              <a:gd name="T19" fmla="*/ 431 h 455"/>
              <a:gd name="T20" fmla="*/ 58 w 362"/>
              <a:gd name="T21" fmla="*/ 416 h 455"/>
              <a:gd name="T22" fmla="*/ 0 w 362"/>
              <a:gd name="T23" fmla="*/ 406 h 4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2"/>
              <a:gd name="T37" fmla="*/ 0 h 455"/>
              <a:gd name="T38" fmla="*/ 362 w 362"/>
              <a:gd name="T39" fmla="*/ 455 h 4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2" name="Freeform 112"/>
          <p:cNvSpPr>
            <a:spLocks/>
          </p:cNvSpPr>
          <p:nvPr/>
        </p:nvSpPr>
        <p:spPr bwMode="auto">
          <a:xfrm>
            <a:off x="4336023" y="2905398"/>
            <a:ext cx="588615" cy="739895"/>
          </a:xfrm>
          <a:custGeom>
            <a:avLst/>
            <a:gdLst>
              <a:gd name="T0" fmla="*/ 0 w 362"/>
              <a:gd name="T1" fmla="*/ 406 h 455"/>
              <a:gd name="T2" fmla="*/ 73 w 362"/>
              <a:gd name="T3" fmla="*/ 0 h 455"/>
              <a:gd name="T4" fmla="*/ 96 w 362"/>
              <a:gd name="T5" fmla="*/ 4 h 455"/>
              <a:gd name="T6" fmla="*/ 180 w 362"/>
              <a:gd name="T7" fmla="*/ 19 h 455"/>
              <a:gd name="T8" fmla="*/ 251 w 362"/>
              <a:gd name="T9" fmla="*/ 28 h 455"/>
              <a:gd name="T10" fmla="*/ 239 w 362"/>
              <a:gd name="T11" fmla="*/ 111 h 455"/>
              <a:gd name="T12" fmla="*/ 362 w 362"/>
              <a:gd name="T13" fmla="*/ 127 h 455"/>
              <a:gd name="T14" fmla="*/ 320 w 362"/>
              <a:gd name="T15" fmla="*/ 455 h 455"/>
              <a:gd name="T16" fmla="*/ 232 w 362"/>
              <a:gd name="T17" fmla="*/ 443 h 455"/>
              <a:gd name="T18" fmla="*/ 147 w 362"/>
              <a:gd name="T19" fmla="*/ 431 h 455"/>
              <a:gd name="T20" fmla="*/ 58 w 362"/>
              <a:gd name="T21" fmla="*/ 416 h 455"/>
              <a:gd name="T22" fmla="*/ 0 w 362"/>
              <a:gd name="T23" fmla="*/ 406 h 4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2"/>
              <a:gd name="T37" fmla="*/ 0 h 455"/>
              <a:gd name="T38" fmla="*/ 362 w 362"/>
              <a:gd name="T39" fmla="*/ 455 h 4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3" name="Freeform 113"/>
          <p:cNvSpPr>
            <a:spLocks/>
          </p:cNvSpPr>
          <p:nvPr/>
        </p:nvSpPr>
        <p:spPr bwMode="auto">
          <a:xfrm>
            <a:off x="4417161" y="1953712"/>
            <a:ext cx="1083711" cy="672507"/>
          </a:xfrm>
          <a:custGeom>
            <a:avLst/>
            <a:gdLst>
              <a:gd name="T0" fmla="*/ 14 w 666"/>
              <a:gd name="T1" fmla="*/ 115 h 414"/>
              <a:gd name="T2" fmla="*/ 8 w 666"/>
              <a:gd name="T3" fmla="*/ 99 h 414"/>
              <a:gd name="T4" fmla="*/ 0 w 666"/>
              <a:gd name="T5" fmla="*/ 80 h 414"/>
              <a:gd name="T6" fmla="*/ 17 w 666"/>
              <a:gd name="T7" fmla="*/ 0 h 414"/>
              <a:gd name="T8" fmla="*/ 235 w 666"/>
              <a:gd name="T9" fmla="*/ 39 h 414"/>
              <a:gd name="T10" fmla="*/ 437 w 666"/>
              <a:gd name="T11" fmla="*/ 66 h 414"/>
              <a:gd name="T12" fmla="*/ 627 w 666"/>
              <a:gd name="T13" fmla="*/ 87 h 414"/>
              <a:gd name="T14" fmla="*/ 666 w 666"/>
              <a:gd name="T15" fmla="*/ 91 h 414"/>
              <a:gd name="T16" fmla="*/ 645 w 666"/>
              <a:gd name="T17" fmla="*/ 408 h 414"/>
              <a:gd name="T18" fmla="*/ 563 w 666"/>
              <a:gd name="T19" fmla="*/ 408 h 414"/>
              <a:gd name="T20" fmla="*/ 347 w 666"/>
              <a:gd name="T21" fmla="*/ 385 h 414"/>
              <a:gd name="T22" fmla="*/ 236 w 666"/>
              <a:gd name="T23" fmla="*/ 374 h 414"/>
              <a:gd name="T24" fmla="*/ 227 w 666"/>
              <a:gd name="T25" fmla="*/ 406 h 414"/>
              <a:gd name="T26" fmla="*/ 220 w 666"/>
              <a:gd name="T27" fmla="*/ 389 h 414"/>
              <a:gd name="T28" fmla="*/ 206 w 666"/>
              <a:gd name="T29" fmla="*/ 399 h 414"/>
              <a:gd name="T30" fmla="*/ 196 w 666"/>
              <a:gd name="T31" fmla="*/ 399 h 414"/>
              <a:gd name="T32" fmla="*/ 185 w 666"/>
              <a:gd name="T33" fmla="*/ 397 h 414"/>
              <a:gd name="T34" fmla="*/ 164 w 666"/>
              <a:gd name="T35" fmla="*/ 393 h 414"/>
              <a:gd name="T36" fmla="*/ 156 w 666"/>
              <a:gd name="T37" fmla="*/ 399 h 414"/>
              <a:gd name="T38" fmla="*/ 145 w 666"/>
              <a:gd name="T39" fmla="*/ 397 h 414"/>
              <a:gd name="T40" fmla="*/ 129 w 666"/>
              <a:gd name="T41" fmla="*/ 397 h 414"/>
              <a:gd name="T42" fmla="*/ 126 w 666"/>
              <a:gd name="T43" fmla="*/ 404 h 414"/>
              <a:gd name="T44" fmla="*/ 118 w 666"/>
              <a:gd name="T45" fmla="*/ 393 h 414"/>
              <a:gd name="T46" fmla="*/ 117 w 666"/>
              <a:gd name="T47" fmla="*/ 384 h 414"/>
              <a:gd name="T48" fmla="*/ 116 w 666"/>
              <a:gd name="T49" fmla="*/ 369 h 414"/>
              <a:gd name="T50" fmla="*/ 103 w 666"/>
              <a:gd name="T51" fmla="*/ 366 h 414"/>
              <a:gd name="T52" fmla="*/ 98 w 666"/>
              <a:gd name="T53" fmla="*/ 355 h 414"/>
              <a:gd name="T54" fmla="*/ 101 w 666"/>
              <a:gd name="T55" fmla="*/ 343 h 414"/>
              <a:gd name="T56" fmla="*/ 95 w 666"/>
              <a:gd name="T57" fmla="*/ 332 h 414"/>
              <a:gd name="T58" fmla="*/ 88 w 666"/>
              <a:gd name="T59" fmla="*/ 308 h 414"/>
              <a:gd name="T60" fmla="*/ 84 w 666"/>
              <a:gd name="T61" fmla="*/ 292 h 414"/>
              <a:gd name="T62" fmla="*/ 61 w 666"/>
              <a:gd name="T63" fmla="*/ 298 h 414"/>
              <a:gd name="T64" fmla="*/ 52 w 666"/>
              <a:gd name="T65" fmla="*/ 293 h 414"/>
              <a:gd name="T66" fmla="*/ 46 w 666"/>
              <a:gd name="T67" fmla="*/ 285 h 414"/>
              <a:gd name="T68" fmla="*/ 49 w 666"/>
              <a:gd name="T69" fmla="*/ 274 h 414"/>
              <a:gd name="T70" fmla="*/ 57 w 666"/>
              <a:gd name="T71" fmla="*/ 269 h 414"/>
              <a:gd name="T72" fmla="*/ 56 w 666"/>
              <a:gd name="T73" fmla="*/ 252 h 414"/>
              <a:gd name="T74" fmla="*/ 57 w 666"/>
              <a:gd name="T75" fmla="*/ 243 h 414"/>
              <a:gd name="T76" fmla="*/ 63 w 666"/>
              <a:gd name="T77" fmla="*/ 232 h 414"/>
              <a:gd name="T78" fmla="*/ 74 w 666"/>
              <a:gd name="T79" fmla="*/ 205 h 414"/>
              <a:gd name="T80" fmla="*/ 63 w 666"/>
              <a:gd name="T81" fmla="*/ 203 h 414"/>
              <a:gd name="T82" fmla="*/ 59 w 666"/>
              <a:gd name="T83" fmla="*/ 195 h 414"/>
              <a:gd name="T84" fmla="*/ 50 w 666"/>
              <a:gd name="T85" fmla="*/ 190 h 414"/>
              <a:gd name="T86" fmla="*/ 45 w 666"/>
              <a:gd name="T87" fmla="*/ 180 h 414"/>
              <a:gd name="T88" fmla="*/ 41 w 666"/>
              <a:gd name="T89" fmla="*/ 172 h 414"/>
              <a:gd name="T90" fmla="*/ 33 w 666"/>
              <a:gd name="T91" fmla="*/ 156 h 414"/>
              <a:gd name="T92" fmla="*/ 27 w 666"/>
              <a:gd name="T93" fmla="*/ 146 h 414"/>
              <a:gd name="T94" fmla="*/ 18 w 666"/>
              <a:gd name="T95" fmla="*/ 137 h 414"/>
              <a:gd name="T96" fmla="*/ 15 w 666"/>
              <a:gd name="T97" fmla="*/ 126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414"/>
              <a:gd name="T149" fmla="*/ 666 w 666"/>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4" name="Freeform 114"/>
          <p:cNvSpPr>
            <a:spLocks/>
          </p:cNvSpPr>
          <p:nvPr/>
        </p:nvSpPr>
        <p:spPr bwMode="auto">
          <a:xfrm>
            <a:off x="4417161" y="1953712"/>
            <a:ext cx="1083711" cy="672507"/>
          </a:xfrm>
          <a:custGeom>
            <a:avLst/>
            <a:gdLst>
              <a:gd name="T0" fmla="*/ 14 w 666"/>
              <a:gd name="T1" fmla="*/ 115 h 414"/>
              <a:gd name="T2" fmla="*/ 8 w 666"/>
              <a:gd name="T3" fmla="*/ 99 h 414"/>
              <a:gd name="T4" fmla="*/ 0 w 666"/>
              <a:gd name="T5" fmla="*/ 80 h 414"/>
              <a:gd name="T6" fmla="*/ 17 w 666"/>
              <a:gd name="T7" fmla="*/ 0 h 414"/>
              <a:gd name="T8" fmla="*/ 235 w 666"/>
              <a:gd name="T9" fmla="*/ 39 h 414"/>
              <a:gd name="T10" fmla="*/ 437 w 666"/>
              <a:gd name="T11" fmla="*/ 66 h 414"/>
              <a:gd name="T12" fmla="*/ 627 w 666"/>
              <a:gd name="T13" fmla="*/ 87 h 414"/>
              <a:gd name="T14" fmla="*/ 666 w 666"/>
              <a:gd name="T15" fmla="*/ 91 h 414"/>
              <a:gd name="T16" fmla="*/ 645 w 666"/>
              <a:gd name="T17" fmla="*/ 408 h 414"/>
              <a:gd name="T18" fmla="*/ 563 w 666"/>
              <a:gd name="T19" fmla="*/ 408 h 414"/>
              <a:gd name="T20" fmla="*/ 347 w 666"/>
              <a:gd name="T21" fmla="*/ 385 h 414"/>
              <a:gd name="T22" fmla="*/ 236 w 666"/>
              <a:gd name="T23" fmla="*/ 374 h 414"/>
              <a:gd name="T24" fmla="*/ 227 w 666"/>
              <a:gd name="T25" fmla="*/ 406 h 414"/>
              <a:gd name="T26" fmla="*/ 220 w 666"/>
              <a:gd name="T27" fmla="*/ 389 h 414"/>
              <a:gd name="T28" fmla="*/ 206 w 666"/>
              <a:gd name="T29" fmla="*/ 399 h 414"/>
              <a:gd name="T30" fmla="*/ 196 w 666"/>
              <a:gd name="T31" fmla="*/ 399 h 414"/>
              <a:gd name="T32" fmla="*/ 185 w 666"/>
              <a:gd name="T33" fmla="*/ 397 h 414"/>
              <a:gd name="T34" fmla="*/ 164 w 666"/>
              <a:gd name="T35" fmla="*/ 393 h 414"/>
              <a:gd name="T36" fmla="*/ 156 w 666"/>
              <a:gd name="T37" fmla="*/ 399 h 414"/>
              <a:gd name="T38" fmla="*/ 145 w 666"/>
              <a:gd name="T39" fmla="*/ 397 h 414"/>
              <a:gd name="T40" fmla="*/ 129 w 666"/>
              <a:gd name="T41" fmla="*/ 397 h 414"/>
              <a:gd name="T42" fmla="*/ 126 w 666"/>
              <a:gd name="T43" fmla="*/ 404 h 414"/>
              <a:gd name="T44" fmla="*/ 118 w 666"/>
              <a:gd name="T45" fmla="*/ 393 h 414"/>
              <a:gd name="T46" fmla="*/ 117 w 666"/>
              <a:gd name="T47" fmla="*/ 384 h 414"/>
              <a:gd name="T48" fmla="*/ 116 w 666"/>
              <a:gd name="T49" fmla="*/ 369 h 414"/>
              <a:gd name="T50" fmla="*/ 103 w 666"/>
              <a:gd name="T51" fmla="*/ 366 h 414"/>
              <a:gd name="T52" fmla="*/ 98 w 666"/>
              <a:gd name="T53" fmla="*/ 355 h 414"/>
              <a:gd name="T54" fmla="*/ 101 w 666"/>
              <a:gd name="T55" fmla="*/ 343 h 414"/>
              <a:gd name="T56" fmla="*/ 95 w 666"/>
              <a:gd name="T57" fmla="*/ 332 h 414"/>
              <a:gd name="T58" fmla="*/ 88 w 666"/>
              <a:gd name="T59" fmla="*/ 308 h 414"/>
              <a:gd name="T60" fmla="*/ 84 w 666"/>
              <a:gd name="T61" fmla="*/ 292 h 414"/>
              <a:gd name="T62" fmla="*/ 61 w 666"/>
              <a:gd name="T63" fmla="*/ 298 h 414"/>
              <a:gd name="T64" fmla="*/ 52 w 666"/>
              <a:gd name="T65" fmla="*/ 293 h 414"/>
              <a:gd name="T66" fmla="*/ 46 w 666"/>
              <a:gd name="T67" fmla="*/ 285 h 414"/>
              <a:gd name="T68" fmla="*/ 49 w 666"/>
              <a:gd name="T69" fmla="*/ 274 h 414"/>
              <a:gd name="T70" fmla="*/ 57 w 666"/>
              <a:gd name="T71" fmla="*/ 269 h 414"/>
              <a:gd name="T72" fmla="*/ 56 w 666"/>
              <a:gd name="T73" fmla="*/ 252 h 414"/>
              <a:gd name="T74" fmla="*/ 57 w 666"/>
              <a:gd name="T75" fmla="*/ 243 h 414"/>
              <a:gd name="T76" fmla="*/ 63 w 666"/>
              <a:gd name="T77" fmla="*/ 232 h 414"/>
              <a:gd name="T78" fmla="*/ 74 w 666"/>
              <a:gd name="T79" fmla="*/ 205 h 414"/>
              <a:gd name="T80" fmla="*/ 63 w 666"/>
              <a:gd name="T81" fmla="*/ 203 h 414"/>
              <a:gd name="T82" fmla="*/ 59 w 666"/>
              <a:gd name="T83" fmla="*/ 195 h 414"/>
              <a:gd name="T84" fmla="*/ 50 w 666"/>
              <a:gd name="T85" fmla="*/ 190 h 414"/>
              <a:gd name="T86" fmla="*/ 45 w 666"/>
              <a:gd name="T87" fmla="*/ 180 h 414"/>
              <a:gd name="T88" fmla="*/ 41 w 666"/>
              <a:gd name="T89" fmla="*/ 172 h 414"/>
              <a:gd name="T90" fmla="*/ 33 w 666"/>
              <a:gd name="T91" fmla="*/ 156 h 414"/>
              <a:gd name="T92" fmla="*/ 27 w 666"/>
              <a:gd name="T93" fmla="*/ 146 h 414"/>
              <a:gd name="T94" fmla="*/ 18 w 666"/>
              <a:gd name="T95" fmla="*/ 137 h 414"/>
              <a:gd name="T96" fmla="*/ 15 w 666"/>
              <a:gd name="T97" fmla="*/ 126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6"/>
              <a:gd name="T148" fmla="*/ 0 h 414"/>
              <a:gd name="T149" fmla="*/ 666 w 666"/>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5" name="Freeform 115"/>
          <p:cNvSpPr>
            <a:spLocks/>
          </p:cNvSpPr>
          <p:nvPr/>
        </p:nvSpPr>
        <p:spPr bwMode="auto">
          <a:xfrm>
            <a:off x="4725225" y="2554705"/>
            <a:ext cx="735769" cy="605119"/>
          </a:xfrm>
          <a:custGeom>
            <a:avLst/>
            <a:gdLst>
              <a:gd name="T0" fmla="*/ 12 w 453"/>
              <a:gd name="T1" fmla="*/ 243 h 372"/>
              <a:gd name="T2" fmla="*/ 42 w 453"/>
              <a:gd name="T3" fmla="*/ 40 h 372"/>
              <a:gd name="T4" fmla="*/ 47 w 453"/>
              <a:gd name="T5" fmla="*/ 4 h 372"/>
              <a:gd name="T6" fmla="*/ 53 w 453"/>
              <a:gd name="T7" fmla="*/ 0 h 372"/>
              <a:gd name="T8" fmla="*/ 158 w 453"/>
              <a:gd name="T9" fmla="*/ 15 h 372"/>
              <a:gd name="T10" fmla="*/ 262 w 453"/>
              <a:gd name="T11" fmla="*/ 27 h 372"/>
              <a:gd name="T12" fmla="*/ 374 w 453"/>
              <a:gd name="T13" fmla="*/ 38 h 372"/>
              <a:gd name="T14" fmla="*/ 453 w 453"/>
              <a:gd name="T15" fmla="*/ 44 h 372"/>
              <a:gd name="T16" fmla="*/ 441 w 453"/>
              <a:gd name="T17" fmla="*/ 208 h 372"/>
              <a:gd name="T18" fmla="*/ 430 w 453"/>
              <a:gd name="T19" fmla="*/ 372 h 372"/>
              <a:gd name="T20" fmla="*/ 333 w 453"/>
              <a:gd name="T21" fmla="*/ 365 h 372"/>
              <a:gd name="T22" fmla="*/ 281 w 453"/>
              <a:gd name="T23" fmla="*/ 360 h 372"/>
              <a:gd name="T24" fmla="*/ 182 w 453"/>
              <a:gd name="T25" fmla="*/ 349 h 372"/>
              <a:gd name="T26" fmla="*/ 123 w 453"/>
              <a:gd name="T27" fmla="*/ 342 h 372"/>
              <a:gd name="T28" fmla="*/ 0 w 453"/>
              <a:gd name="T29" fmla="*/ 326 h 372"/>
              <a:gd name="T30" fmla="*/ 12 w 453"/>
              <a:gd name="T31" fmla="*/ 243 h 3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3"/>
              <a:gd name="T49" fmla="*/ 0 h 372"/>
              <a:gd name="T50" fmla="*/ 453 w 453"/>
              <a:gd name="T51" fmla="*/ 372 h 3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6" name="Freeform 116"/>
          <p:cNvSpPr>
            <a:spLocks/>
          </p:cNvSpPr>
          <p:nvPr/>
        </p:nvSpPr>
        <p:spPr bwMode="auto">
          <a:xfrm>
            <a:off x="4725225" y="2554705"/>
            <a:ext cx="735769" cy="605119"/>
          </a:xfrm>
          <a:custGeom>
            <a:avLst/>
            <a:gdLst>
              <a:gd name="T0" fmla="*/ 12 w 453"/>
              <a:gd name="T1" fmla="*/ 243 h 372"/>
              <a:gd name="T2" fmla="*/ 42 w 453"/>
              <a:gd name="T3" fmla="*/ 40 h 372"/>
              <a:gd name="T4" fmla="*/ 47 w 453"/>
              <a:gd name="T5" fmla="*/ 4 h 372"/>
              <a:gd name="T6" fmla="*/ 53 w 453"/>
              <a:gd name="T7" fmla="*/ 0 h 372"/>
              <a:gd name="T8" fmla="*/ 158 w 453"/>
              <a:gd name="T9" fmla="*/ 15 h 372"/>
              <a:gd name="T10" fmla="*/ 262 w 453"/>
              <a:gd name="T11" fmla="*/ 27 h 372"/>
              <a:gd name="T12" fmla="*/ 374 w 453"/>
              <a:gd name="T13" fmla="*/ 38 h 372"/>
              <a:gd name="T14" fmla="*/ 453 w 453"/>
              <a:gd name="T15" fmla="*/ 44 h 372"/>
              <a:gd name="T16" fmla="*/ 441 w 453"/>
              <a:gd name="T17" fmla="*/ 208 h 372"/>
              <a:gd name="T18" fmla="*/ 430 w 453"/>
              <a:gd name="T19" fmla="*/ 372 h 372"/>
              <a:gd name="T20" fmla="*/ 333 w 453"/>
              <a:gd name="T21" fmla="*/ 365 h 372"/>
              <a:gd name="T22" fmla="*/ 281 w 453"/>
              <a:gd name="T23" fmla="*/ 360 h 372"/>
              <a:gd name="T24" fmla="*/ 182 w 453"/>
              <a:gd name="T25" fmla="*/ 349 h 372"/>
              <a:gd name="T26" fmla="*/ 123 w 453"/>
              <a:gd name="T27" fmla="*/ 342 h 372"/>
              <a:gd name="T28" fmla="*/ 0 w 453"/>
              <a:gd name="T29" fmla="*/ 326 h 372"/>
              <a:gd name="T30" fmla="*/ 12 w 453"/>
              <a:gd name="T31" fmla="*/ 243 h 3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3"/>
              <a:gd name="T49" fmla="*/ 0 h 372"/>
              <a:gd name="T50" fmla="*/ 453 w 453"/>
              <a:gd name="T51" fmla="*/ 372 h 3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7" name="Freeform 117"/>
          <p:cNvSpPr>
            <a:spLocks/>
          </p:cNvSpPr>
          <p:nvPr/>
        </p:nvSpPr>
        <p:spPr bwMode="auto">
          <a:xfrm>
            <a:off x="4762353" y="3645292"/>
            <a:ext cx="730267" cy="763275"/>
          </a:xfrm>
          <a:custGeom>
            <a:avLst/>
            <a:gdLst>
              <a:gd name="T0" fmla="*/ 0 w 449"/>
              <a:gd name="T1" fmla="*/ 463 h 469"/>
              <a:gd name="T2" fmla="*/ 0 w 449"/>
              <a:gd name="T3" fmla="*/ 460 h 469"/>
              <a:gd name="T4" fmla="*/ 58 w 449"/>
              <a:gd name="T5" fmla="*/ 0 h 469"/>
              <a:gd name="T6" fmla="*/ 165 w 449"/>
              <a:gd name="T7" fmla="*/ 12 h 469"/>
              <a:gd name="T8" fmla="*/ 260 w 449"/>
              <a:gd name="T9" fmla="*/ 22 h 469"/>
              <a:gd name="T10" fmla="*/ 376 w 449"/>
              <a:gd name="T11" fmla="*/ 31 h 469"/>
              <a:gd name="T12" fmla="*/ 449 w 449"/>
              <a:gd name="T13" fmla="*/ 37 h 469"/>
              <a:gd name="T14" fmla="*/ 446 w 449"/>
              <a:gd name="T15" fmla="*/ 77 h 469"/>
              <a:gd name="T16" fmla="*/ 443 w 449"/>
              <a:gd name="T17" fmla="*/ 79 h 469"/>
              <a:gd name="T18" fmla="*/ 442 w 449"/>
              <a:gd name="T19" fmla="*/ 84 h 469"/>
              <a:gd name="T20" fmla="*/ 431 w 449"/>
              <a:gd name="T21" fmla="*/ 282 h 469"/>
              <a:gd name="T22" fmla="*/ 424 w 449"/>
              <a:gd name="T23" fmla="*/ 357 h 469"/>
              <a:gd name="T24" fmla="*/ 419 w 449"/>
              <a:gd name="T25" fmla="*/ 442 h 469"/>
              <a:gd name="T26" fmla="*/ 414 w 449"/>
              <a:gd name="T27" fmla="*/ 448 h 469"/>
              <a:gd name="T28" fmla="*/ 411 w 449"/>
              <a:gd name="T29" fmla="*/ 448 h 469"/>
              <a:gd name="T30" fmla="*/ 351 w 449"/>
              <a:gd name="T31" fmla="*/ 444 h 469"/>
              <a:gd name="T32" fmla="*/ 290 w 449"/>
              <a:gd name="T33" fmla="*/ 438 h 469"/>
              <a:gd name="T34" fmla="*/ 222 w 449"/>
              <a:gd name="T35" fmla="*/ 433 h 469"/>
              <a:gd name="T36" fmla="*/ 171 w 449"/>
              <a:gd name="T37" fmla="*/ 427 h 469"/>
              <a:gd name="T38" fmla="*/ 171 w 449"/>
              <a:gd name="T39" fmla="*/ 430 h 469"/>
              <a:gd name="T40" fmla="*/ 173 w 449"/>
              <a:gd name="T41" fmla="*/ 440 h 469"/>
              <a:gd name="T42" fmla="*/ 176 w 449"/>
              <a:gd name="T43" fmla="*/ 444 h 469"/>
              <a:gd name="T44" fmla="*/ 176 w 449"/>
              <a:gd name="T45" fmla="*/ 446 h 469"/>
              <a:gd name="T46" fmla="*/ 176 w 449"/>
              <a:gd name="T47" fmla="*/ 446 h 469"/>
              <a:gd name="T48" fmla="*/ 64 w 449"/>
              <a:gd name="T49" fmla="*/ 434 h 469"/>
              <a:gd name="T50" fmla="*/ 61 w 449"/>
              <a:gd name="T51" fmla="*/ 441 h 469"/>
              <a:gd name="T52" fmla="*/ 58 w 449"/>
              <a:gd name="T53" fmla="*/ 468 h 469"/>
              <a:gd name="T54" fmla="*/ 53 w 449"/>
              <a:gd name="T55" fmla="*/ 469 h 469"/>
              <a:gd name="T56" fmla="*/ 0 w 449"/>
              <a:gd name="T57" fmla="*/ 463 h 4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9"/>
              <a:gd name="T88" fmla="*/ 0 h 469"/>
              <a:gd name="T89" fmla="*/ 449 w 449"/>
              <a:gd name="T90" fmla="*/ 469 h 4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64" y="434"/>
                </a:lnTo>
                <a:lnTo>
                  <a:pt x="61" y="441"/>
                </a:lnTo>
                <a:lnTo>
                  <a:pt x="58" y="468"/>
                </a:lnTo>
                <a:lnTo>
                  <a:pt x="53" y="469"/>
                </a:lnTo>
                <a:lnTo>
                  <a:pt x="0" y="463"/>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8" name="Freeform 118"/>
          <p:cNvSpPr>
            <a:spLocks/>
          </p:cNvSpPr>
          <p:nvPr/>
        </p:nvSpPr>
        <p:spPr bwMode="auto">
          <a:xfrm>
            <a:off x="4762353" y="3645292"/>
            <a:ext cx="730267" cy="763275"/>
          </a:xfrm>
          <a:custGeom>
            <a:avLst/>
            <a:gdLst>
              <a:gd name="T0" fmla="*/ 0 w 449"/>
              <a:gd name="T1" fmla="*/ 463 h 469"/>
              <a:gd name="T2" fmla="*/ 0 w 449"/>
              <a:gd name="T3" fmla="*/ 460 h 469"/>
              <a:gd name="T4" fmla="*/ 58 w 449"/>
              <a:gd name="T5" fmla="*/ 0 h 469"/>
              <a:gd name="T6" fmla="*/ 165 w 449"/>
              <a:gd name="T7" fmla="*/ 12 h 469"/>
              <a:gd name="T8" fmla="*/ 260 w 449"/>
              <a:gd name="T9" fmla="*/ 22 h 469"/>
              <a:gd name="T10" fmla="*/ 376 w 449"/>
              <a:gd name="T11" fmla="*/ 31 h 469"/>
              <a:gd name="T12" fmla="*/ 449 w 449"/>
              <a:gd name="T13" fmla="*/ 37 h 469"/>
              <a:gd name="T14" fmla="*/ 446 w 449"/>
              <a:gd name="T15" fmla="*/ 77 h 469"/>
              <a:gd name="T16" fmla="*/ 443 w 449"/>
              <a:gd name="T17" fmla="*/ 79 h 469"/>
              <a:gd name="T18" fmla="*/ 442 w 449"/>
              <a:gd name="T19" fmla="*/ 84 h 469"/>
              <a:gd name="T20" fmla="*/ 431 w 449"/>
              <a:gd name="T21" fmla="*/ 282 h 469"/>
              <a:gd name="T22" fmla="*/ 424 w 449"/>
              <a:gd name="T23" fmla="*/ 357 h 469"/>
              <a:gd name="T24" fmla="*/ 419 w 449"/>
              <a:gd name="T25" fmla="*/ 442 h 469"/>
              <a:gd name="T26" fmla="*/ 414 w 449"/>
              <a:gd name="T27" fmla="*/ 448 h 469"/>
              <a:gd name="T28" fmla="*/ 411 w 449"/>
              <a:gd name="T29" fmla="*/ 448 h 469"/>
              <a:gd name="T30" fmla="*/ 351 w 449"/>
              <a:gd name="T31" fmla="*/ 444 h 469"/>
              <a:gd name="T32" fmla="*/ 290 w 449"/>
              <a:gd name="T33" fmla="*/ 438 h 469"/>
              <a:gd name="T34" fmla="*/ 222 w 449"/>
              <a:gd name="T35" fmla="*/ 433 h 469"/>
              <a:gd name="T36" fmla="*/ 171 w 449"/>
              <a:gd name="T37" fmla="*/ 427 h 469"/>
              <a:gd name="T38" fmla="*/ 171 w 449"/>
              <a:gd name="T39" fmla="*/ 430 h 469"/>
              <a:gd name="T40" fmla="*/ 173 w 449"/>
              <a:gd name="T41" fmla="*/ 440 h 469"/>
              <a:gd name="T42" fmla="*/ 176 w 449"/>
              <a:gd name="T43" fmla="*/ 444 h 469"/>
              <a:gd name="T44" fmla="*/ 176 w 449"/>
              <a:gd name="T45" fmla="*/ 446 h 469"/>
              <a:gd name="T46" fmla="*/ 176 w 449"/>
              <a:gd name="T47" fmla="*/ 446 h 469"/>
              <a:gd name="T48" fmla="*/ 64 w 449"/>
              <a:gd name="T49" fmla="*/ 434 h 469"/>
              <a:gd name="T50" fmla="*/ 61 w 449"/>
              <a:gd name="T51" fmla="*/ 441 h 469"/>
              <a:gd name="T52" fmla="*/ 58 w 449"/>
              <a:gd name="T53" fmla="*/ 468 h 469"/>
              <a:gd name="T54" fmla="*/ 53 w 449"/>
              <a:gd name="T55" fmla="*/ 469 h 469"/>
              <a:gd name="T56" fmla="*/ 0 w 449"/>
              <a:gd name="T57" fmla="*/ 463 h 4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9"/>
              <a:gd name="T88" fmla="*/ 0 h 469"/>
              <a:gd name="T89" fmla="*/ 449 w 449"/>
              <a:gd name="T90" fmla="*/ 469 h 4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64" y="434"/>
                </a:lnTo>
                <a:lnTo>
                  <a:pt x="61" y="441"/>
                </a:lnTo>
                <a:lnTo>
                  <a:pt x="58" y="468"/>
                </a:lnTo>
                <a:lnTo>
                  <a:pt x="53" y="469"/>
                </a:lnTo>
                <a:lnTo>
                  <a:pt x="0" y="463"/>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29" name="Freeform 119"/>
          <p:cNvSpPr>
            <a:spLocks/>
          </p:cNvSpPr>
          <p:nvPr/>
        </p:nvSpPr>
        <p:spPr bwMode="auto">
          <a:xfrm>
            <a:off x="4855874" y="3111687"/>
            <a:ext cx="767399" cy="600992"/>
          </a:xfrm>
          <a:custGeom>
            <a:avLst/>
            <a:gdLst>
              <a:gd name="T0" fmla="*/ 0 w 471"/>
              <a:gd name="T1" fmla="*/ 328 h 369"/>
              <a:gd name="T2" fmla="*/ 42 w 471"/>
              <a:gd name="T3" fmla="*/ 0 h 369"/>
              <a:gd name="T4" fmla="*/ 101 w 471"/>
              <a:gd name="T5" fmla="*/ 7 h 369"/>
              <a:gd name="T6" fmla="*/ 200 w 471"/>
              <a:gd name="T7" fmla="*/ 18 h 369"/>
              <a:gd name="T8" fmla="*/ 252 w 471"/>
              <a:gd name="T9" fmla="*/ 23 h 369"/>
              <a:gd name="T10" fmla="*/ 349 w 471"/>
              <a:gd name="T11" fmla="*/ 30 h 369"/>
              <a:gd name="T12" fmla="*/ 404 w 471"/>
              <a:gd name="T13" fmla="*/ 34 h 369"/>
              <a:gd name="T14" fmla="*/ 465 w 471"/>
              <a:gd name="T15" fmla="*/ 38 h 369"/>
              <a:gd name="T16" fmla="*/ 471 w 471"/>
              <a:gd name="T17" fmla="*/ 41 h 369"/>
              <a:gd name="T18" fmla="*/ 467 w 471"/>
              <a:gd name="T19" fmla="*/ 121 h 369"/>
              <a:gd name="T20" fmla="*/ 455 w 471"/>
              <a:gd name="T21" fmla="*/ 369 h 369"/>
              <a:gd name="T22" fmla="*/ 391 w 471"/>
              <a:gd name="T23" fmla="*/ 365 h 369"/>
              <a:gd name="T24" fmla="*/ 318 w 471"/>
              <a:gd name="T25" fmla="*/ 359 h 369"/>
              <a:gd name="T26" fmla="*/ 202 w 471"/>
              <a:gd name="T27" fmla="*/ 350 h 369"/>
              <a:gd name="T28" fmla="*/ 107 w 471"/>
              <a:gd name="T29" fmla="*/ 340 h 369"/>
              <a:gd name="T30" fmla="*/ 0 w 471"/>
              <a:gd name="T31" fmla="*/ 328 h 3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1"/>
              <a:gd name="T49" fmla="*/ 0 h 369"/>
              <a:gd name="T50" fmla="*/ 471 w 471"/>
              <a:gd name="T51" fmla="*/ 369 h 3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0" name="Freeform 120"/>
          <p:cNvSpPr>
            <a:spLocks/>
          </p:cNvSpPr>
          <p:nvPr/>
        </p:nvSpPr>
        <p:spPr bwMode="auto">
          <a:xfrm>
            <a:off x="4855874" y="3111687"/>
            <a:ext cx="767399" cy="600992"/>
          </a:xfrm>
          <a:custGeom>
            <a:avLst/>
            <a:gdLst>
              <a:gd name="T0" fmla="*/ 0 w 471"/>
              <a:gd name="T1" fmla="*/ 328 h 369"/>
              <a:gd name="T2" fmla="*/ 42 w 471"/>
              <a:gd name="T3" fmla="*/ 0 h 369"/>
              <a:gd name="T4" fmla="*/ 101 w 471"/>
              <a:gd name="T5" fmla="*/ 7 h 369"/>
              <a:gd name="T6" fmla="*/ 200 w 471"/>
              <a:gd name="T7" fmla="*/ 18 h 369"/>
              <a:gd name="T8" fmla="*/ 252 w 471"/>
              <a:gd name="T9" fmla="*/ 23 h 369"/>
              <a:gd name="T10" fmla="*/ 349 w 471"/>
              <a:gd name="T11" fmla="*/ 30 h 369"/>
              <a:gd name="T12" fmla="*/ 404 w 471"/>
              <a:gd name="T13" fmla="*/ 34 h 369"/>
              <a:gd name="T14" fmla="*/ 465 w 471"/>
              <a:gd name="T15" fmla="*/ 38 h 369"/>
              <a:gd name="T16" fmla="*/ 471 w 471"/>
              <a:gd name="T17" fmla="*/ 41 h 369"/>
              <a:gd name="T18" fmla="*/ 467 w 471"/>
              <a:gd name="T19" fmla="*/ 121 h 369"/>
              <a:gd name="T20" fmla="*/ 455 w 471"/>
              <a:gd name="T21" fmla="*/ 369 h 369"/>
              <a:gd name="T22" fmla="*/ 391 w 471"/>
              <a:gd name="T23" fmla="*/ 365 h 369"/>
              <a:gd name="T24" fmla="*/ 318 w 471"/>
              <a:gd name="T25" fmla="*/ 359 h 369"/>
              <a:gd name="T26" fmla="*/ 202 w 471"/>
              <a:gd name="T27" fmla="*/ 350 h 369"/>
              <a:gd name="T28" fmla="*/ 107 w 471"/>
              <a:gd name="T29" fmla="*/ 340 h 369"/>
              <a:gd name="T30" fmla="*/ 0 w 471"/>
              <a:gd name="T31" fmla="*/ 328 h 3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1"/>
              <a:gd name="T49" fmla="*/ 0 h 369"/>
              <a:gd name="T50" fmla="*/ 471 w 471"/>
              <a:gd name="T51" fmla="*/ 369 h 3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1" name="Freeform 121"/>
          <p:cNvSpPr>
            <a:spLocks/>
          </p:cNvSpPr>
          <p:nvPr/>
        </p:nvSpPr>
        <p:spPr bwMode="auto">
          <a:xfrm>
            <a:off x="5423858" y="2893027"/>
            <a:ext cx="870545" cy="429083"/>
          </a:xfrm>
          <a:custGeom>
            <a:avLst/>
            <a:gdLst>
              <a:gd name="T0" fmla="*/ 11 w 535"/>
              <a:gd name="T1" fmla="*/ 0 h 263"/>
              <a:gd name="T2" fmla="*/ 176 w 535"/>
              <a:gd name="T3" fmla="*/ 9 h 263"/>
              <a:gd name="T4" fmla="*/ 342 w 535"/>
              <a:gd name="T5" fmla="*/ 15 h 263"/>
              <a:gd name="T6" fmla="*/ 370 w 535"/>
              <a:gd name="T7" fmla="*/ 34 h 263"/>
              <a:gd name="T8" fmla="*/ 380 w 535"/>
              <a:gd name="T9" fmla="*/ 26 h 263"/>
              <a:gd name="T10" fmla="*/ 413 w 535"/>
              <a:gd name="T11" fmla="*/ 26 h 263"/>
              <a:gd name="T12" fmla="*/ 427 w 535"/>
              <a:gd name="T13" fmla="*/ 34 h 263"/>
              <a:gd name="T14" fmla="*/ 434 w 535"/>
              <a:gd name="T15" fmla="*/ 38 h 263"/>
              <a:gd name="T16" fmla="*/ 443 w 535"/>
              <a:gd name="T17" fmla="*/ 42 h 263"/>
              <a:gd name="T18" fmla="*/ 451 w 535"/>
              <a:gd name="T19" fmla="*/ 49 h 263"/>
              <a:gd name="T20" fmla="*/ 461 w 535"/>
              <a:gd name="T21" fmla="*/ 55 h 263"/>
              <a:gd name="T22" fmla="*/ 468 w 535"/>
              <a:gd name="T23" fmla="*/ 62 h 263"/>
              <a:gd name="T24" fmla="*/ 469 w 535"/>
              <a:gd name="T25" fmla="*/ 72 h 263"/>
              <a:gd name="T26" fmla="*/ 470 w 535"/>
              <a:gd name="T27" fmla="*/ 81 h 263"/>
              <a:gd name="T28" fmla="*/ 474 w 535"/>
              <a:gd name="T29" fmla="*/ 92 h 263"/>
              <a:gd name="T30" fmla="*/ 483 w 535"/>
              <a:gd name="T31" fmla="*/ 107 h 263"/>
              <a:gd name="T32" fmla="*/ 487 w 535"/>
              <a:gd name="T33" fmla="*/ 116 h 263"/>
              <a:gd name="T34" fmla="*/ 485 w 535"/>
              <a:gd name="T35" fmla="*/ 127 h 263"/>
              <a:gd name="T36" fmla="*/ 487 w 535"/>
              <a:gd name="T37" fmla="*/ 134 h 263"/>
              <a:gd name="T38" fmla="*/ 491 w 535"/>
              <a:gd name="T39" fmla="*/ 139 h 263"/>
              <a:gd name="T40" fmla="*/ 495 w 535"/>
              <a:gd name="T41" fmla="*/ 148 h 263"/>
              <a:gd name="T42" fmla="*/ 498 w 535"/>
              <a:gd name="T43" fmla="*/ 160 h 263"/>
              <a:gd name="T44" fmla="*/ 500 w 535"/>
              <a:gd name="T45" fmla="*/ 171 h 263"/>
              <a:gd name="T46" fmla="*/ 503 w 535"/>
              <a:gd name="T47" fmla="*/ 188 h 263"/>
              <a:gd name="T48" fmla="*/ 506 w 535"/>
              <a:gd name="T49" fmla="*/ 207 h 263"/>
              <a:gd name="T50" fmla="*/ 507 w 535"/>
              <a:gd name="T51" fmla="*/ 218 h 263"/>
              <a:gd name="T52" fmla="*/ 515 w 535"/>
              <a:gd name="T53" fmla="*/ 233 h 263"/>
              <a:gd name="T54" fmla="*/ 525 w 535"/>
              <a:gd name="T55" fmla="*/ 241 h 263"/>
              <a:gd name="T56" fmla="*/ 530 w 535"/>
              <a:gd name="T57" fmla="*/ 252 h 263"/>
              <a:gd name="T58" fmla="*/ 535 w 535"/>
              <a:gd name="T59" fmla="*/ 261 h 263"/>
              <a:gd name="T60" fmla="*/ 350 w 535"/>
              <a:gd name="T61" fmla="*/ 263 h 263"/>
              <a:gd name="T62" fmla="*/ 118 w 535"/>
              <a:gd name="T63" fmla="*/ 255 h 263"/>
              <a:gd name="T64" fmla="*/ 116 w 535"/>
              <a:gd name="T65" fmla="*/ 172 h 263"/>
              <a:gd name="T66" fmla="*/ 0 w 535"/>
              <a:gd name="T67" fmla="*/ 164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5"/>
              <a:gd name="T103" fmla="*/ 0 h 263"/>
              <a:gd name="T104" fmla="*/ 535 w 535"/>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2" name="Freeform 122"/>
          <p:cNvSpPr>
            <a:spLocks/>
          </p:cNvSpPr>
          <p:nvPr/>
        </p:nvSpPr>
        <p:spPr bwMode="auto">
          <a:xfrm>
            <a:off x="5421746" y="2891125"/>
            <a:ext cx="870545" cy="429083"/>
          </a:xfrm>
          <a:custGeom>
            <a:avLst/>
            <a:gdLst>
              <a:gd name="T0" fmla="*/ 11 w 535"/>
              <a:gd name="T1" fmla="*/ 0 h 263"/>
              <a:gd name="T2" fmla="*/ 176 w 535"/>
              <a:gd name="T3" fmla="*/ 9 h 263"/>
              <a:gd name="T4" fmla="*/ 342 w 535"/>
              <a:gd name="T5" fmla="*/ 15 h 263"/>
              <a:gd name="T6" fmla="*/ 370 w 535"/>
              <a:gd name="T7" fmla="*/ 34 h 263"/>
              <a:gd name="T8" fmla="*/ 380 w 535"/>
              <a:gd name="T9" fmla="*/ 26 h 263"/>
              <a:gd name="T10" fmla="*/ 413 w 535"/>
              <a:gd name="T11" fmla="*/ 26 h 263"/>
              <a:gd name="T12" fmla="*/ 427 w 535"/>
              <a:gd name="T13" fmla="*/ 34 h 263"/>
              <a:gd name="T14" fmla="*/ 434 w 535"/>
              <a:gd name="T15" fmla="*/ 38 h 263"/>
              <a:gd name="T16" fmla="*/ 443 w 535"/>
              <a:gd name="T17" fmla="*/ 42 h 263"/>
              <a:gd name="T18" fmla="*/ 451 w 535"/>
              <a:gd name="T19" fmla="*/ 49 h 263"/>
              <a:gd name="T20" fmla="*/ 461 w 535"/>
              <a:gd name="T21" fmla="*/ 55 h 263"/>
              <a:gd name="T22" fmla="*/ 468 w 535"/>
              <a:gd name="T23" fmla="*/ 62 h 263"/>
              <a:gd name="T24" fmla="*/ 469 w 535"/>
              <a:gd name="T25" fmla="*/ 72 h 263"/>
              <a:gd name="T26" fmla="*/ 470 w 535"/>
              <a:gd name="T27" fmla="*/ 81 h 263"/>
              <a:gd name="T28" fmla="*/ 474 w 535"/>
              <a:gd name="T29" fmla="*/ 92 h 263"/>
              <a:gd name="T30" fmla="*/ 483 w 535"/>
              <a:gd name="T31" fmla="*/ 107 h 263"/>
              <a:gd name="T32" fmla="*/ 487 w 535"/>
              <a:gd name="T33" fmla="*/ 116 h 263"/>
              <a:gd name="T34" fmla="*/ 485 w 535"/>
              <a:gd name="T35" fmla="*/ 127 h 263"/>
              <a:gd name="T36" fmla="*/ 487 w 535"/>
              <a:gd name="T37" fmla="*/ 134 h 263"/>
              <a:gd name="T38" fmla="*/ 491 w 535"/>
              <a:gd name="T39" fmla="*/ 139 h 263"/>
              <a:gd name="T40" fmla="*/ 495 w 535"/>
              <a:gd name="T41" fmla="*/ 148 h 263"/>
              <a:gd name="T42" fmla="*/ 498 w 535"/>
              <a:gd name="T43" fmla="*/ 160 h 263"/>
              <a:gd name="T44" fmla="*/ 500 w 535"/>
              <a:gd name="T45" fmla="*/ 171 h 263"/>
              <a:gd name="T46" fmla="*/ 503 w 535"/>
              <a:gd name="T47" fmla="*/ 188 h 263"/>
              <a:gd name="T48" fmla="*/ 506 w 535"/>
              <a:gd name="T49" fmla="*/ 207 h 263"/>
              <a:gd name="T50" fmla="*/ 507 w 535"/>
              <a:gd name="T51" fmla="*/ 218 h 263"/>
              <a:gd name="T52" fmla="*/ 515 w 535"/>
              <a:gd name="T53" fmla="*/ 233 h 263"/>
              <a:gd name="T54" fmla="*/ 525 w 535"/>
              <a:gd name="T55" fmla="*/ 241 h 263"/>
              <a:gd name="T56" fmla="*/ 530 w 535"/>
              <a:gd name="T57" fmla="*/ 252 h 263"/>
              <a:gd name="T58" fmla="*/ 535 w 535"/>
              <a:gd name="T59" fmla="*/ 261 h 263"/>
              <a:gd name="T60" fmla="*/ 350 w 535"/>
              <a:gd name="T61" fmla="*/ 263 h 263"/>
              <a:gd name="T62" fmla="*/ 118 w 535"/>
              <a:gd name="T63" fmla="*/ 255 h 263"/>
              <a:gd name="T64" fmla="*/ 116 w 535"/>
              <a:gd name="T65" fmla="*/ 172 h 263"/>
              <a:gd name="T66" fmla="*/ 0 w 535"/>
              <a:gd name="T67" fmla="*/ 164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5"/>
              <a:gd name="T103" fmla="*/ 0 h 263"/>
              <a:gd name="T104" fmla="*/ 535 w 535"/>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3" name="Freeform 123"/>
          <p:cNvSpPr>
            <a:spLocks/>
          </p:cNvSpPr>
          <p:nvPr/>
        </p:nvSpPr>
        <p:spPr bwMode="auto">
          <a:xfrm>
            <a:off x="5441739" y="2503826"/>
            <a:ext cx="737143" cy="479969"/>
          </a:xfrm>
          <a:custGeom>
            <a:avLst/>
            <a:gdLst>
              <a:gd name="T0" fmla="*/ 0 w 453"/>
              <a:gd name="T1" fmla="*/ 240 h 295"/>
              <a:gd name="T2" fmla="*/ 12 w 453"/>
              <a:gd name="T3" fmla="*/ 76 h 295"/>
              <a:gd name="T4" fmla="*/ 15 w 453"/>
              <a:gd name="T5" fmla="*/ 70 h 295"/>
              <a:gd name="T6" fmla="*/ 19 w 453"/>
              <a:gd name="T7" fmla="*/ 0 h 295"/>
              <a:gd name="T8" fmla="*/ 120 w 453"/>
              <a:gd name="T9" fmla="*/ 6 h 295"/>
              <a:gd name="T10" fmla="*/ 233 w 453"/>
              <a:gd name="T11" fmla="*/ 11 h 295"/>
              <a:gd name="T12" fmla="*/ 339 w 453"/>
              <a:gd name="T13" fmla="*/ 13 h 295"/>
              <a:gd name="T14" fmla="*/ 444 w 453"/>
              <a:gd name="T15" fmla="*/ 13 h 295"/>
              <a:gd name="T16" fmla="*/ 442 w 453"/>
              <a:gd name="T17" fmla="*/ 24 h 295"/>
              <a:gd name="T18" fmla="*/ 439 w 453"/>
              <a:gd name="T19" fmla="*/ 30 h 295"/>
              <a:gd name="T20" fmla="*/ 434 w 453"/>
              <a:gd name="T21" fmla="*/ 34 h 295"/>
              <a:gd name="T22" fmla="*/ 428 w 453"/>
              <a:gd name="T23" fmla="*/ 38 h 295"/>
              <a:gd name="T24" fmla="*/ 427 w 453"/>
              <a:gd name="T25" fmla="*/ 42 h 295"/>
              <a:gd name="T26" fmla="*/ 431 w 453"/>
              <a:gd name="T27" fmla="*/ 47 h 295"/>
              <a:gd name="T28" fmla="*/ 438 w 453"/>
              <a:gd name="T29" fmla="*/ 58 h 295"/>
              <a:gd name="T30" fmla="*/ 442 w 453"/>
              <a:gd name="T31" fmla="*/ 58 h 295"/>
              <a:gd name="T32" fmla="*/ 447 w 453"/>
              <a:gd name="T33" fmla="*/ 61 h 295"/>
              <a:gd name="T34" fmla="*/ 451 w 453"/>
              <a:gd name="T35" fmla="*/ 66 h 295"/>
              <a:gd name="T36" fmla="*/ 453 w 453"/>
              <a:gd name="T37" fmla="*/ 214 h 295"/>
              <a:gd name="T38" fmla="*/ 443 w 453"/>
              <a:gd name="T39" fmla="*/ 214 h 295"/>
              <a:gd name="T40" fmla="*/ 444 w 453"/>
              <a:gd name="T41" fmla="*/ 219 h 295"/>
              <a:gd name="T42" fmla="*/ 447 w 453"/>
              <a:gd name="T43" fmla="*/ 225 h 295"/>
              <a:gd name="T44" fmla="*/ 447 w 453"/>
              <a:gd name="T45" fmla="*/ 230 h 295"/>
              <a:gd name="T46" fmla="*/ 444 w 453"/>
              <a:gd name="T47" fmla="*/ 232 h 295"/>
              <a:gd name="T48" fmla="*/ 446 w 453"/>
              <a:gd name="T49" fmla="*/ 237 h 295"/>
              <a:gd name="T50" fmla="*/ 451 w 453"/>
              <a:gd name="T51" fmla="*/ 242 h 295"/>
              <a:gd name="T52" fmla="*/ 451 w 453"/>
              <a:gd name="T53" fmla="*/ 248 h 295"/>
              <a:gd name="T54" fmla="*/ 449 w 453"/>
              <a:gd name="T55" fmla="*/ 252 h 295"/>
              <a:gd name="T56" fmla="*/ 449 w 453"/>
              <a:gd name="T57" fmla="*/ 257 h 295"/>
              <a:gd name="T58" fmla="*/ 446 w 453"/>
              <a:gd name="T59" fmla="*/ 268 h 295"/>
              <a:gd name="T60" fmla="*/ 444 w 453"/>
              <a:gd name="T61" fmla="*/ 270 h 295"/>
              <a:gd name="T62" fmla="*/ 442 w 453"/>
              <a:gd name="T63" fmla="*/ 274 h 295"/>
              <a:gd name="T64" fmla="*/ 443 w 453"/>
              <a:gd name="T65" fmla="*/ 279 h 295"/>
              <a:gd name="T66" fmla="*/ 449 w 453"/>
              <a:gd name="T67" fmla="*/ 284 h 295"/>
              <a:gd name="T68" fmla="*/ 450 w 453"/>
              <a:gd name="T69" fmla="*/ 295 h 295"/>
              <a:gd name="T70" fmla="*/ 446 w 453"/>
              <a:gd name="T71" fmla="*/ 294 h 295"/>
              <a:gd name="T72" fmla="*/ 440 w 453"/>
              <a:gd name="T73" fmla="*/ 289 h 295"/>
              <a:gd name="T74" fmla="*/ 438 w 453"/>
              <a:gd name="T75" fmla="*/ 283 h 295"/>
              <a:gd name="T76" fmla="*/ 432 w 453"/>
              <a:gd name="T77" fmla="*/ 282 h 295"/>
              <a:gd name="T78" fmla="*/ 427 w 453"/>
              <a:gd name="T79" fmla="*/ 276 h 295"/>
              <a:gd name="T80" fmla="*/ 423 w 453"/>
              <a:gd name="T81" fmla="*/ 278 h 295"/>
              <a:gd name="T82" fmla="*/ 421 w 453"/>
              <a:gd name="T83" fmla="*/ 275 h 295"/>
              <a:gd name="T84" fmla="*/ 416 w 453"/>
              <a:gd name="T85" fmla="*/ 274 h 295"/>
              <a:gd name="T86" fmla="*/ 411 w 453"/>
              <a:gd name="T87" fmla="*/ 272 h 295"/>
              <a:gd name="T88" fmla="*/ 402 w 453"/>
              <a:gd name="T89" fmla="*/ 266 h 295"/>
              <a:gd name="T90" fmla="*/ 379 w 453"/>
              <a:gd name="T91" fmla="*/ 267 h 295"/>
              <a:gd name="T92" fmla="*/ 369 w 453"/>
              <a:gd name="T93" fmla="*/ 266 h 295"/>
              <a:gd name="T94" fmla="*/ 364 w 453"/>
              <a:gd name="T95" fmla="*/ 271 h 295"/>
              <a:gd name="T96" fmla="*/ 359 w 453"/>
              <a:gd name="T97" fmla="*/ 274 h 295"/>
              <a:gd name="T98" fmla="*/ 337 w 453"/>
              <a:gd name="T99" fmla="*/ 261 h 295"/>
              <a:gd name="T100" fmla="*/ 331 w 453"/>
              <a:gd name="T101" fmla="*/ 255 h 295"/>
              <a:gd name="T102" fmla="*/ 264 w 453"/>
              <a:gd name="T103" fmla="*/ 253 h 295"/>
              <a:gd name="T104" fmla="*/ 165 w 453"/>
              <a:gd name="T105" fmla="*/ 249 h 295"/>
              <a:gd name="T106" fmla="*/ 62 w 453"/>
              <a:gd name="T107" fmla="*/ 244 h 295"/>
              <a:gd name="T108" fmla="*/ 0 w 453"/>
              <a:gd name="T109" fmla="*/ 240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53"/>
              <a:gd name="T166" fmla="*/ 0 h 295"/>
              <a:gd name="T167" fmla="*/ 453 w 453"/>
              <a:gd name="T168" fmla="*/ 295 h 2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4" name="Freeform 124"/>
          <p:cNvSpPr>
            <a:spLocks/>
          </p:cNvSpPr>
          <p:nvPr/>
        </p:nvSpPr>
        <p:spPr bwMode="auto">
          <a:xfrm>
            <a:off x="5441739" y="2503826"/>
            <a:ext cx="737143" cy="479969"/>
          </a:xfrm>
          <a:custGeom>
            <a:avLst/>
            <a:gdLst>
              <a:gd name="T0" fmla="*/ 0 w 453"/>
              <a:gd name="T1" fmla="*/ 240 h 295"/>
              <a:gd name="T2" fmla="*/ 12 w 453"/>
              <a:gd name="T3" fmla="*/ 76 h 295"/>
              <a:gd name="T4" fmla="*/ 15 w 453"/>
              <a:gd name="T5" fmla="*/ 70 h 295"/>
              <a:gd name="T6" fmla="*/ 19 w 453"/>
              <a:gd name="T7" fmla="*/ 0 h 295"/>
              <a:gd name="T8" fmla="*/ 120 w 453"/>
              <a:gd name="T9" fmla="*/ 6 h 295"/>
              <a:gd name="T10" fmla="*/ 233 w 453"/>
              <a:gd name="T11" fmla="*/ 11 h 295"/>
              <a:gd name="T12" fmla="*/ 339 w 453"/>
              <a:gd name="T13" fmla="*/ 13 h 295"/>
              <a:gd name="T14" fmla="*/ 444 w 453"/>
              <a:gd name="T15" fmla="*/ 13 h 295"/>
              <a:gd name="T16" fmla="*/ 442 w 453"/>
              <a:gd name="T17" fmla="*/ 24 h 295"/>
              <a:gd name="T18" fmla="*/ 439 w 453"/>
              <a:gd name="T19" fmla="*/ 30 h 295"/>
              <a:gd name="T20" fmla="*/ 434 w 453"/>
              <a:gd name="T21" fmla="*/ 34 h 295"/>
              <a:gd name="T22" fmla="*/ 428 w 453"/>
              <a:gd name="T23" fmla="*/ 38 h 295"/>
              <a:gd name="T24" fmla="*/ 427 w 453"/>
              <a:gd name="T25" fmla="*/ 42 h 295"/>
              <a:gd name="T26" fmla="*/ 431 w 453"/>
              <a:gd name="T27" fmla="*/ 47 h 295"/>
              <a:gd name="T28" fmla="*/ 438 w 453"/>
              <a:gd name="T29" fmla="*/ 58 h 295"/>
              <a:gd name="T30" fmla="*/ 442 w 453"/>
              <a:gd name="T31" fmla="*/ 58 h 295"/>
              <a:gd name="T32" fmla="*/ 447 w 453"/>
              <a:gd name="T33" fmla="*/ 61 h 295"/>
              <a:gd name="T34" fmla="*/ 451 w 453"/>
              <a:gd name="T35" fmla="*/ 66 h 295"/>
              <a:gd name="T36" fmla="*/ 453 w 453"/>
              <a:gd name="T37" fmla="*/ 214 h 295"/>
              <a:gd name="T38" fmla="*/ 443 w 453"/>
              <a:gd name="T39" fmla="*/ 214 h 295"/>
              <a:gd name="T40" fmla="*/ 444 w 453"/>
              <a:gd name="T41" fmla="*/ 219 h 295"/>
              <a:gd name="T42" fmla="*/ 447 w 453"/>
              <a:gd name="T43" fmla="*/ 225 h 295"/>
              <a:gd name="T44" fmla="*/ 447 w 453"/>
              <a:gd name="T45" fmla="*/ 230 h 295"/>
              <a:gd name="T46" fmla="*/ 444 w 453"/>
              <a:gd name="T47" fmla="*/ 232 h 295"/>
              <a:gd name="T48" fmla="*/ 446 w 453"/>
              <a:gd name="T49" fmla="*/ 237 h 295"/>
              <a:gd name="T50" fmla="*/ 451 w 453"/>
              <a:gd name="T51" fmla="*/ 242 h 295"/>
              <a:gd name="T52" fmla="*/ 451 w 453"/>
              <a:gd name="T53" fmla="*/ 248 h 295"/>
              <a:gd name="T54" fmla="*/ 449 w 453"/>
              <a:gd name="T55" fmla="*/ 252 h 295"/>
              <a:gd name="T56" fmla="*/ 449 w 453"/>
              <a:gd name="T57" fmla="*/ 257 h 295"/>
              <a:gd name="T58" fmla="*/ 446 w 453"/>
              <a:gd name="T59" fmla="*/ 268 h 295"/>
              <a:gd name="T60" fmla="*/ 444 w 453"/>
              <a:gd name="T61" fmla="*/ 270 h 295"/>
              <a:gd name="T62" fmla="*/ 442 w 453"/>
              <a:gd name="T63" fmla="*/ 274 h 295"/>
              <a:gd name="T64" fmla="*/ 443 w 453"/>
              <a:gd name="T65" fmla="*/ 279 h 295"/>
              <a:gd name="T66" fmla="*/ 449 w 453"/>
              <a:gd name="T67" fmla="*/ 284 h 295"/>
              <a:gd name="T68" fmla="*/ 450 w 453"/>
              <a:gd name="T69" fmla="*/ 295 h 295"/>
              <a:gd name="T70" fmla="*/ 446 w 453"/>
              <a:gd name="T71" fmla="*/ 294 h 295"/>
              <a:gd name="T72" fmla="*/ 440 w 453"/>
              <a:gd name="T73" fmla="*/ 289 h 295"/>
              <a:gd name="T74" fmla="*/ 438 w 453"/>
              <a:gd name="T75" fmla="*/ 283 h 295"/>
              <a:gd name="T76" fmla="*/ 432 w 453"/>
              <a:gd name="T77" fmla="*/ 282 h 295"/>
              <a:gd name="T78" fmla="*/ 427 w 453"/>
              <a:gd name="T79" fmla="*/ 276 h 295"/>
              <a:gd name="T80" fmla="*/ 423 w 453"/>
              <a:gd name="T81" fmla="*/ 278 h 295"/>
              <a:gd name="T82" fmla="*/ 421 w 453"/>
              <a:gd name="T83" fmla="*/ 275 h 295"/>
              <a:gd name="T84" fmla="*/ 416 w 453"/>
              <a:gd name="T85" fmla="*/ 274 h 295"/>
              <a:gd name="T86" fmla="*/ 411 w 453"/>
              <a:gd name="T87" fmla="*/ 272 h 295"/>
              <a:gd name="T88" fmla="*/ 402 w 453"/>
              <a:gd name="T89" fmla="*/ 266 h 295"/>
              <a:gd name="T90" fmla="*/ 379 w 453"/>
              <a:gd name="T91" fmla="*/ 267 h 295"/>
              <a:gd name="T92" fmla="*/ 369 w 453"/>
              <a:gd name="T93" fmla="*/ 266 h 295"/>
              <a:gd name="T94" fmla="*/ 364 w 453"/>
              <a:gd name="T95" fmla="*/ 271 h 295"/>
              <a:gd name="T96" fmla="*/ 359 w 453"/>
              <a:gd name="T97" fmla="*/ 274 h 295"/>
              <a:gd name="T98" fmla="*/ 337 w 453"/>
              <a:gd name="T99" fmla="*/ 261 h 295"/>
              <a:gd name="T100" fmla="*/ 331 w 453"/>
              <a:gd name="T101" fmla="*/ 255 h 295"/>
              <a:gd name="T102" fmla="*/ 264 w 453"/>
              <a:gd name="T103" fmla="*/ 253 h 295"/>
              <a:gd name="T104" fmla="*/ 165 w 453"/>
              <a:gd name="T105" fmla="*/ 249 h 295"/>
              <a:gd name="T106" fmla="*/ 62 w 453"/>
              <a:gd name="T107" fmla="*/ 244 h 295"/>
              <a:gd name="T108" fmla="*/ 0 w 453"/>
              <a:gd name="T109" fmla="*/ 240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53"/>
              <a:gd name="T166" fmla="*/ 0 h 295"/>
              <a:gd name="T167" fmla="*/ 453 w 453"/>
              <a:gd name="T168" fmla="*/ 295 h 2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5" name="Freeform 125"/>
          <p:cNvSpPr>
            <a:spLocks/>
          </p:cNvSpPr>
          <p:nvPr/>
        </p:nvSpPr>
        <p:spPr bwMode="auto">
          <a:xfrm>
            <a:off x="5473364" y="2099490"/>
            <a:ext cx="690384" cy="424959"/>
          </a:xfrm>
          <a:custGeom>
            <a:avLst/>
            <a:gdLst>
              <a:gd name="T0" fmla="*/ 0 w 425"/>
              <a:gd name="T1" fmla="*/ 248 h 261"/>
              <a:gd name="T2" fmla="*/ 17 w 425"/>
              <a:gd name="T3" fmla="*/ 1 h 261"/>
              <a:gd name="T4" fmla="*/ 17 w 425"/>
              <a:gd name="T5" fmla="*/ 0 h 261"/>
              <a:gd name="T6" fmla="*/ 103 w 425"/>
              <a:gd name="T7" fmla="*/ 5 h 261"/>
              <a:gd name="T8" fmla="*/ 230 w 425"/>
              <a:gd name="T9" fmla="*/ 10 h 261"/>
              <a:gd name="T10" fmla="*/ 340 w 425"/>
              <a:gd name="T11" fmla="*/ 13 h 261"/>
              <a:gd name="T12" fmla="*/ 389 w 425"/>
              <a:gd name="T13" fmla="*/ 13 h 261"/>
              <a:gd name="T14" fmla="*/ 387 w 425"/>
              <a:gd name="T15" fmla="*/ 16 h 261"/>
              <a:gd name="T16" fmla="*/ 387 w 425"/>
              <a:gd name="T17" fmla="*/ 16 h 261"/>
              <a:gd name="T18" fmla="*/ 390 w 425"/>
              <a:gd name="T19" fmla="*/ 20 h 261"/>
              <a:gd name="T20" fmla="*/ 393 w 425"/>
              <a:gd name="T21" fmla="*/ 35 h 261"/>
              <a:gd name="T22" fmla="*/ 396 w 425"/>
              <a:gd name="T23" fmla="*/ 40 h 261"/>
              <a:gd name="T24" fmla="*/ 392 w 425"/>
              <a:gd name="T25" fmla="*/ 50 h 261"/>
              <a:gd name="T26" fmla="*/ 394 w 425"/>
              <a:gd name="T27" fmla="*/ 61 h 261"/>
              <a:gd name="T28" fmla="*/ 393 w 425"/>
              <a:gd name="T29" fmla="*/ 65 h 261"/>
              <a:gd name="T30" fmla="*/ 394 w 425"/>
              <a:gd name="T31" fmla="*/ 67 h 261"/>
              <a:gd name="T32" fmla="*/ 393 w 425"/>
              <a:gd name="T33" fmla="*/ 78 h 261"/>
              <a:gd name="T34" fmla="*/ 394 w 425"/>
              <a:gd name="T35" fmla="*/ 84 h 261"/>
              <a:gd name="T36" fmla="*/ 400 w 425"/>
              <a:gd name="T37" fmla="*/ 101 h 261"/>
              <a:gd name="T38" fmla="*/ 400 w 425"/>
              <a:gd name="T39" fmla="*/ 104 h 261"/>
              <a:gd name="T40" fmla="*/ 406 w 425"/>
              <a:gd name="T41" fmla="*/ 119 h 261"/>
              <a:gd name="T42" fmla="*/ 409 w 425"/>
              <a:gd name="T43" fmla="*/ 131 h 261"/>
              <a:gd name="T44" fmla="*/ 409 w 425"/>
              <a:gd name="T45" fmla="*/ 136 h 261"/>
              <a:gd name="T46" fmla="*/ 408 w 425"/>
              <a:gd name="T47" fmla="*/ 141 h 261"/>
              <a:gd name="T48" fmla="*/ 409 w 425"/>
              <a:gd name="T49" fmla="*/ 146 h 261"/>
              <a:gd name="T50" fmla="*/ 409 w 425"/>
              <a:gd name="T51" fmla="*/ 157 h 261"/>
              <a:gd name="T52" fmla="*/ 411 w 425"/>
              <a:gd name="T53" fmla="*/ 168 h 261"/>
              <a:gd name="T54" fmla="*/ 411 w 425"/>
              <a:gd name="T55" fmla="*/ 176 h 261"/>
              <a:gd name="T56" fmla="*/ 413 w 425"/>
              <a:gd name="T57" fmla="*/ 181 h 261"/>
              <a:gd name="T58" fmla="*/ 412 w 425"/>
              <a:gd name="T59" fmla="*/ 187 h 261"/>
              <a:gd name="T60" fmla="*/ 413 w 425"/>
              <a:gd name="T61" fmla="*/ 206 h 261"/>
              <a:gd name="T62" fmla="*/ 416 w 425"/>
              <a:gd name="T63" fmla="*/ 211 h 261"/>
              <a:gd name="T64" fmla="*/ 415 w 425"/>
              <a:gd name="T65" fmla="*/ 217 h 261"/>
              <a:gd name="T66" fmla="*/ 417 w 425"/>
              <a:gd name="T67" fmla="*/ 222 h 261"/>
              <a:gd name="T68" fmla="*/ 423 w 425"/>
              <a:gd name="T69" fmla="*/ 230 h 261"/>
              <a:gd name="T70" fmla="*/ 424 w 425"/>
              <a:gd name="T71" fmla="*/ 235 h 261"/>
              <a:gd name="T72" fmla="*/ 424 w 425"/>
              <a:gd name="T73" fmla="*/ 241 h 261"/>
              <a:gd name="T74" fmla="*/ 425 w 425"/>
              <a:gd name="T75" fmla="*/ 252 h 261"/>
              <a:gd name="T76" fmla="*/ 425 w 425"/>
              <a:gd name="T77" fmla="*/ 256 h 261"/>
              <a:gd name="T78" fmla="*/ 425 w 425"/>
              <a:gd name="T79" fmla="*/ 261 h 261"/>
              <a:gd name="T80" fmla="*/ 320 w 425"/>
              <a:gd name="T81" fmla="*/ 261 h 261"/>
              <a:gd name="T82" fmla="*/ 214 w 425"/>
              <a:gd name="T83" fmla="*/ 259 h 261"/>
              <a:gd name="T84" fmla="*/ 101 w 425"/>
              <a:gd name="T85" fmla="*/ 254 h 261"/>
              <a:gd name="T86" fmla="*/ 0 w 425"/>
              <a:gd name="T87" fmla="*/ 248 h 2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5"/>
              <a:gd name="T133" fmla="*/ 0 h 261"/>
              <a:gd name="T134" fmla="*/ 425 w 425"/>
              <a:gd name="T135" fmla="*/ 261 h 2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5" h="261">
                <a:moveTo>
                  <a:pt x="0" y="248"/>
                </a:moveTo>
                <a:lnTo>
                  <a:pt x="17" y="1"/>
                </a:lnTo>
                <a:lnTo>
                  <a:pt x="17" y="0"/>
                </a:lnTo>
                <a:lnTo>
                  <a:pt x="103" y="5"/>
                </a:lnTo>
                <a:lnTo>
                  <a:pt x="230" y="10"/>
                </a:lnTo>
                <a:lnTo>
                  <a:pt x="340" y="13"/>
                </a:lnTo>
                <a:lnTo>
                  <a:pt x="389" y="13"/>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6" name="Freeform 126"/>
          <p:cNvSpPr>
            <a:spLocks/>
          </p:cNvSpPr>
          <p:nvPr/>
        </p:nvSpPr>
        <p:spPr bwMode="auto">
          <a:xfrm>
            <a:off x="5473364" y="2099490"/>
            <a:ext cx="690384" cy="424959"/>
          </a:xfrm>
          <a:custGeom>
            <a:avLst/>
            <a:gdLst>
              <a:gd name="T0" fmla="*/ 0 w 425"/>
              <a:gd name="T1" fmla="*/ 248 h 261"/>
              <a:gd name="T2" fmla="*/ 17 w 425"/>
              <a:gd name="T3" fmla="*/ 1 h 261"/>
              <a:gd name="T4" fmla="*/ 17 w 425"/>
              <a:gd name="T5" fmla="*/ 0 h 261"/>
              <a:gd name="T6" fmla="*/ 103 w 425"/>
              <a:gd name="T7" fmla="*/ 5 h 261"/>
              <a:gd name="T8" fmla="*/ 230 w 425"/>
              <a:gd name="T9" fmla="*/ 10 h 261"/>
              <a:gd name="T10" fmla="*/ 340 w 425"/>
              <a:gd name="T11" fmla="*/ 13 h 261"/>
              <a:gd name="T12" fmla="*/ 389 w 425"/>
              <a:gd name="T13" fmla="*/ 13 h 261"/>
              <a:gd name="T14" fmla="*/ 387 w 425"/>
              <a:gd name="T15" fmla="*/ 16 h 261"/>
              <a:gd name="T16" fmla="*/ 387 w 425"/>
              <a:gd name="T17" fmla="*/ 16 h 261"/>
              <a:gd name="T18" fmla="*/ 390 w 425"/>
              <a:gd name="T19" fmla="*/ 20 h 261"/>
              <a:gd name="T20" fmla="*/ 393 w 425"/>
              <a:gd name="T21" fmla="*/ 35 h 261"/>
              <a:gd name="T22" fmla="*/ 396 w 425"/>
              <a:gd name="T23" fmla="*/ 40 h 261"/>
              <a:gd name="T24" fmla="*/ 392 w 425"/>
              <a:gd name="T25" fmla="*/ 50 h 261"/>
              <a:gd name="T26" fmla="*/ 394 w 425"/>
              <a:gd name="T27" fmla="*/ 61 h 261"/>
              <a:gd name="T28" fmla="*/ 393 w 425"/>
              <a:gd name="T29" fmla="*/ 65 h 261"/>
              <a:gd name="T30" fmla="*/ 394 w 425"/>
              <a:gd name="T31" fmla="*/ 67 h 261"/>
              <a:gd name="T32" fmla="*/ 393 w 425"/>
              <a:gd name="T33" fmla="*/ 78 h 261"/>
              <a:gd name="T34" fmla="*/ 394 w 425"/>
              <a:gd name="T35" fmla="*/ 84 h 261"/>
              <a:gd name="T36" fmla="*/ 400 w 425"/>
              <a:gd name="T37" fmla="*/ 101 h 261"/>
              <a:gd name="T38" fmla="*/ 400 w 425"/>
              <a:gd name="T39" fmla="*/ 104 h 261"/>
              <a:gd name="T40" fmla="*/ 406 w 425"/>
              <a:gd name="T41" fmla="*/ 119 h 261"/>
              <a:gd name="T42" fmla="*/ 409 w 425"/>
              <a:gd name="T43" fmla="*/ 131 h 261"/>
              <a:gd name="T44" fmla="*/ 409 w 425"/>
              <a:gd name="T45" fmla="*/ 136 h 261"/>
              <a:gd name="T46" fmla="*/ 408 w 425"/>
              <a:gd name="T47" fmla="*/ 141 h 261"/>
              <a:gd name="T48" fmla="*/ 409 w 425"/>
              <a:gd name="T49" fmla="*/ 146 h 261"/>
              <a:gd name="T50" fmla="*/ 409 w 425"/>
              <a:gd name="T51" fmla="*/ 157 h 261"/>
              <a:gd name="T52" fmla="*/ 411 w 425"/>
              <a:gd name="T53" fmla="*/ 168 h 261"/>
              <a:gd name="T54" fmla="*/ 411 w 425"/>
              <a:gd name="T55" fmla="*/ 176 h 261"/>
              <a:gd name="T56" fmla="*/ 413 w 425"/>
              <a:gd name="T57" fmla="*/ 181 h 261"/>
              <a:gd name="T58" fmla="*/ 412 w 425"/>
              <a:gd name="T59" fmla="*/ 187 h 261"/>
              <a:gd name="T60" fmla="*/ 413 w 425"/>
              <a:gd name="T61" fmla="*/ 206 h 261"/>
              <a:gd name="T62" fmla="*/ 416 w 425"/>
              <a:gd name="T63" fmla="*/ 211 h 261"/>
              <a:gd name="T64" fmla="*/ 415 w 425"/>
              <a:gd name="T65" fmla="*/ 217 h 261"/>
              <a:gd name="T66" fmla="*/ 417 w 425"/>
              <a:gd name="T67" fmla="*/ 222 h 261"/>
              <a:gd name="T68" fmla="*/ 423 w 425"/>
              <a:gd name="T69" fmla="*/ 230 h 261"/>
              <a:gd name="T70" fmla="*/ 424 w 425"/>
              <a:gd name="T71" fmla="*/ 235 h 261"/>
              <a:gd name="T72" fmla="*/ 424 w 425"/>
              <a:gd name="T73" fmla="*/ 241 h 261"/>
              <a:gd name="T74" fmla="*/ 425 w 425"/>
              <a:gd name="T75" fmla="*/ 252 h 261"/>
              <a:gd name="T76" fmla="*/ 425 w 425"/>
              <a:gd name="T77" fmla="*/ 256 h 261"/>
              <a:gd name="T78" fmla="*/ 425 w 425"/>
              <a:gd name="T79" fmla="*/ 261 h 261"/>
              <a:gd name="T80" fmla="*/ 320 w 425"/>
              <a:gd name="T81" fmla="*/ 261 h 261"/>
              <a:gd name="T82" fmla="*/ 214 w 425"/>
              <a:gd name="T83" fmla="*/ 259 h 261"/>
              <a:gd name="T84" fmla="*/ 101 w 425"/>
              <a:gd name="T85" fmla="*/ 254 h 261"/>
              <a:gd name="T86" fmla="*/ 0 w 425"/>
              <a:gd name="T87" fmla="*/ 248 h 2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5"/>
              <a:gd name="T133" fmla="*/ 0 h 261"/>
              <a:gd name="T134" fmla="*/ 425 w 425"/>
              <a:gd name="T135" fmla="*/ 261 h 2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5" h="261">
                <a:moveTo>
                  <a:pt x="0" y="248"/>
                </a:moveTo>
                <a:lnTo>
                  <a:pt x="17" y="1"/>
                </a:lnTo>
                <a:lnTo>
                  <a:pt x="17" y="0"/>
                </a:lnTo>
                <a:lnTo>
                  <a:pt x="103" y="5"/>
                </a:lnTo>
                <a:lnTo>
                  <a:pt x="230" y="10"/>
                </a:lnTo>
                <a:lnTo>
                  <a:pt x="340" y="13"/>
                </a:lnTo>
                <a:lnTo>
                  <a:pt x="389" y="13"/>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7" name="Freeform 127"/>
          <p:cNvSpPr>
            <a:spLocks/>
          </p:cNvSpPr>
          <p:nvPr/>
        </p:nvSpPr>
        <p:spPr bwMode="auto">
          <a:xfrm>
            <a:off x="5487121" y="3705803"/>
            <a:ext cx="914553" cy="464840"/>
          </a:xfrm>
          <a:custGeom>
            <a:avLst/>
            <a:gdLst>
              <a:gd name="T0" fmla="*/ 3 w 562"/>
              <a:gd name="T1" fmla="*/ 0 h 286"/>
              <a:gd name="T2" fmla="*/ 170 w 562"/>
              <a:gd name="T3" fmla="*/ 8 h 286"/>
              <a:gd name="T4" fmla="*/ 465 w 562"/>
              <a:gd name="T5" fmla="*/ 12 h 286"/>
              <a:gd name="T6" fmla="*/ 547 w 562"/>
              <a:gd name="T7" fmla="*/ 51 h 286"/>
              <a:gd name="T8" fmla="*/ 560 w 562"/>
              <a:gd name="T9" fmla="*/ 142 h 286"/>
              <a:gd name="T10" fmla="*/ 547 w 562"/>
              <a:gd name="T11" fmla="*/ 283 h 286"/>
              <a:gd name="T12" fmla="*/ 537 w 562"/>
              <a:gd name="T13" fmla="*/ 278 h 286"/>
              <a:gd name="T14" fmla="*/ 514 w 562"/>
              <a:gd name="T15" fmla="*/ 263 h 286"/>
              <a:gd name="T16" fmla="*/ 506 w 562"/>
              <a:gd name="T17" fmla="*/ 267 h 286"/>
              <a:gd name="T18" fmla="*/ 498 w 562"/>
              <a:gd name="T19" fmla="*/ 270 h 286"/>
              <a:gd name="T20" fmla="*/ 488 w 562"/>
              <a:gd name="T21" fmla="*/ 263 h 286"/>
              <a:gd name="T22" fmla="*/ 473 w 562"/>
              <a:gd name="T23" fmla="*/ 271 h 286"/>
              <a:gd name="T24" fmla="*/ 463 w 562"/>
              <a:gd name="T25" fmla="*/ 267 h 286"/>
              <a:gd name="T26" fmla="*/ 452 w 562"/>
              <a:gd name="T27" fmla="*/ 272 h 286"/>
              <a:gd name="T28" fmla="*/ 441 w 562"/>
              <a:gd name="T29" fmla="*/ 279 h 286"/>
              <a:gd name="T30" fmla="*/ 433 w 562"/>
              <a:gd name="T31" fmla="*/ 279 h 286"/>
              <a:gd name="T32" fmla="*/ 422 w 562"/>
              <a:gd name="T33" fmla="*/ 274 h 286"/>
              <a:gd name="T34" fmla="*/ 414 w 562"/>
              <a:gd name="T35" fmla="*/ 268 h 286"/>
              <a:gd name="T36" fmla="*/ 404 w 562"/>
              <a:gd name="T37" fmla="*/ 270 h 286"/>
              <a:gd name="T38" fmla="*/ 395 w 562"/>
              <a:gd name="T39" fmla="*/ 263 h 286"/>
              <a:gd name="T40" fmla="*/ 392 w 562"/>
              <a:gd name="T41" fmla="*/ 267 h 286"/>
              <a:gd name="T42" fmla="*/ 385 w 562"/>
              <a:gd name="T43" fmla="*/ 281 h 286"/>
              <a:gd name="T44" fmla="*/ 380 w 562"/>
              <a:gd name="T45" fmla="*/ 281 h 286"/>
              <a:gd name="T46" fmla="*/ 380 w 562"/>
              <a:gd name="T47" fmla="*/ 270 h 286"/>
              <a:gd name="T48" fmla="*/ 366 w 562"/>
              <a:gd name="T49" fmla="*/ 274 h 286"/>
              <a:gd name="T50" fmla="*/ 360 w 562"/>
              <a:gd name="T51" fmla="*/ 267 h 286"/>
              <a:gd name="T52" fmla="*/ 351 w 562"/>
              <a:gd name="T53" fmla="*/ 263 h 286"/>
              <a:gd name="T54" fmla="*/ 338 w 562"/>
              <a:gd name="T55" fmla="*/ 268 h 286"/>
              <a:gd name="T56" fmla="*/ 328 w 562"/>
              <a:gd name="T57" fmla="*/ 270 h 286"/>
              <a:gd name="T58" fmla="*/ 327 w 562"/>
              <a:gd name="T59" fmla="*/ 259 h 286"/>
              <a:gd name="T60" fmla="*/ 317 w 562"/>
              <a:gd name="T61" fmla="*/ 253 h 286"/>
              <a:gd name="T62" fmla="*/ 313 w 562"/>
              <a:gd name="T63" fmla="*/ 248 h 286"/>
              <a:gd name="T64" fmla="*/ 297 w 562"/>
              <a:gd name="T65" fmla="*/ 251 h 286"/>
              <a:gd name="T66" fmla="*/ 288 w 562"/>
              <a:gd name="T67" fmla="*/ 249 h 286"/>
              <a:gd name="T68" fmla="*/ 279 w 562"/>
              <a:gd name="T69" fmla="*/ 245 h 286"/>
              <a:gd name="T70" fmla="*/ 263 w 562"/>
              <a:gd name="T71" fmla="*/ 243 h 286"/>
              <a:gd name="T72" fmla="*/ 254 w 562"/>
              <a:gd name="T73" fmla="*/ 241 h 286"/>
              <a:gd name="T74" fmla="*/ 246 w 562"/>
              <a:gd name="T75" fmla="*/ 240 h 286"/>
              <a:gd name="T76" fmla="*/ 244 w 562"/>
              <a:gd name="T77" fmla="*/ 229 h 286"/>
              <a:gd name="T78" fmla="*/ 235 w 562"/>
              <a:gd name="T79" fmla="*/ 222 h 286"/>
              <a:gd name="T80" fmla="*/ 231 w 562"/>
              <a:gd name="T81" fmla="*/ 225 h 286"/>
              <a:gd name="T82" fmla="*/ 220 w 562"/>
              <a:gd name="T83" fmla="*/ 224 h 286"/>
              <a:gd name="T84" fmla="*/ 210 w 562"/>
              <a:gd name="T85" fmla="*/ 224 h 286"/>
              <a:gd name="T86" fmla="*/ 195 w 562"/>
              <a:gd name="T87" fmla="*/ 209 h 286"/>
              <a:gd name="T88" fmla="*/ 191 w 562"/>
              <a:gd name="T89" fmla="*/ 199 h 286"/>
              <a:gd name="T90" fmla="*/ 190 w 562"/>
              <a:gd name="T91" fmla="*/ 50 h 286"/>
              <a:gd name="T92" fmla="*/ 157 w 562"/>
              <a:gd name="T93" fmla="*/ 49 h 286"/>
              <a:gd name="T94" fmla="*/ 0 w 562"/>
              <a:gd name="T95" fmla="*/ 40 h 2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2"/>
              <a:gd name="T145" fmla="*/ 0 h 286"/>
              <a:gd name="T146" fmla="*/ 562 w 562"/>
              <a:gd name="T147" fmla="*/ 286 h 2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8" name="Freeform 128"/>
          <p:cNvSpPr>
            <a:spLocks/>
          </p:cNvSpPr>
          <p:nvPr/>
        </p:nvSpPr>
        <p:spPr bwMode="auto">
          <a:xfrm>
            <a:off x="5487121" y="3705803"/>
            <a:ext cx="914553" cy="464840"/>
          </a:xfrm>
          <a:custGeom>
            <a:avLst/>
            <a:gdLst>
              <a:gd name="T0" fmla="*/ 3 w 562"/>
              <a:gd name="T1" fmla="*/ 0 h 286"/>
              <a:gd name="T2" fmla="*/ 170 w 562"/>
              <a:gd name="T3" fmla="*/ 8 h 286"/>
              <a:gd name="T4" fmla="*/ 465 w 562"/>
              <a:gd name="T5" fmla="*/ 12 h 286"/>
              <a:gd name="T6" fmla="*/ 547 w 562"/>
              <a:gd name="T7" fmla="*/ 51 h 286"/>
              <a:gd name="T8" fmla="*/ 560 w 562"/>
              <a:gd name="T9" fmla="*/ 142 h 286"/>
              <a:gd name="T10" fmla="*/ 547 w 562"/>
              <a:gd name="T11" fmla="*/ 283 h 286"/>
              <a:gd name="T12" fmla="*/ 537 w 562"/>
              <a:gd name="T13" fmla="*/ 278 h 286"/>
              <a:gd name="T14" fmla="*/ 514 w 562"/>
              <a:gd name="T15" fmla="*/ 263 h 286"/>
              <a:gd name="T16" fmla="*/ 506 w 562"/>
              <a:gd name="T17" fmla="*/ 267 h 286"/>
              <a:gd name="T18" fmla="*/ 498 w 562"/>
              <a:gd name="T19" fmla="*/ 270 h 286"/>
              <a:gd name="T20" fmla="*/ 488 w 562"/>
              <a:gd name="T21" fmla="*/ 263 h 286"/>
              <a:gd name="T22" fmla="*/ 473 w 562"/>
              <a:gd name="T23" fmla="*/ 271 h 286"/>
              <a:gd name="T24" fmla="*/ 463 w 562"/>
              <a:gd name="T25" fmla="*/ 267 h 286"/>
              <a:gd name="T26" fmla="*/ 452 w 562"/>
              <a:gd name="T27" fmla="*/ 272 h 286"/>
              <a:gd name="T28" fmla="*/ 441 w 562"/>
              <a:gd name="T29" fmla="*/ 279 h 286"/>
              <a:gd name="T30" fmla="*/ 433 w 562"/>
              <a:gd name="T31" fmla="*/ 279 h 286"/>
              <a:gd name="T32" fmla="*/ 422 w 562"/>
              <a:gd name="T33" fmla="*/ 274 h 286"/>
              <a:gd name="T34" fmla="*/ 414 w 562"/>
              <a:gd name="T35" fmla="*/ 268 h 286"/>
              <a:gd name="T36" fmla="*/ 404 w 562"/>
              <a:gd name="T37" fmla="*/ 270 h 286"/>
              <a:gd name="T38" fmla="*/ 395 w 562"/>
              <a:gd name="T39" fmla="*/ 263 h 286"/>
              <a:gd name="T40" fmla="*/ 392 w 562"/>
              <a:gd name="T41" fmla="*/ 267 h 286"/>
              <a:gd name="T42" fmla="*/ 385 w 562"/>
              <a:gd name="T43" fmla="*/ 281 h 286"/>
              <a:gd name="T44" fmla="*/ 380 w 562"/>
              <a:gd name="T45" fmla="*/ 281 h 286"/>
              <a:gd name="T46" fmla="*/ 380 w 562"/>
              <a:gd name="T47" fmla="*/ 270 h 286"/>
              <a:gd name="T48" fmla="*/ 366 w 562"/>
              <a:gd name="T49" fmla="*/ 274 h 286"/>
              <a:gd name="T50" fmla="*/ 360 w 562"/>
              <a:gd name="T51" fmla="*/ 267 h 286"/>
              <a:gd name="T52" fmla="*/ 351 w 562"/>
              <a:gd name="T53" fmla="*/ 263 h 286"/>
              <a:gd name="T54" fmla="*/ 338 w 562"/>
              <a:gd name="T55" fmla="*/ 268 h 286"/>
              <a:gd name="T56" fmla="*/ 328 w 562"/>
              <a:gd name="T57" fmla="*/ 270 h 286"/>
              <a:gd name="T58" fmla="*/ 327 w 562"/>
              <a:gd name="T59" fmla="*/ 259 h 286"/>
              <a:gd name="T60" fmla="*/ 317 w 562"/>
              <a:gd name="T61" fmla="*/ 253 h 286"/>
              <a:gd name="T62" fmla="*/ 313 w 562"/>
              <a:gd name="T63" fmla="*/ 248 h 286"/>
              <a:gd name="T64" fmla="*/ 297 w 562"/>
              <a:gd name="T65" fmla="*/ 251 h 286"/>
              <a:gd name="T66" fmla="*/ 288 w 562"/>
              <a:gd name="T67" fmla="*/ 249 h 286"/>
              <a:gd name="T68" fmla="*/ 279 w 562"/>
              <a:gd name="T69" fmla="*/ 245 h 286"/>
              <a:gd name="T70" fmla="*/ 263 w 562"/>
              <a:gd name="T71" fmla="*/ 243 h 286"/>
              <a:gd name="T72" fmla="*/ 254 w 562"/>
              <a:gd name="T73" fmla="*/ 241 h 286"/>
              <a:gd name="T74" fmla="*/ 246 w 562"/>
              <a:gd name="T75" fmla="*/ 240 h 286"/>
              <a:gd name="T76" fmla="*/ 244 w 562"/>
              <a:gd name="T77" fmla="*/ 229 h 286"/>
              <a:gd name="T78" fmla="*/ 235 w 562"/>
              <a:gd name="T79" fmla="*/ 222 h 286"/>
              <a:gd name="T80" fmla="*/ 231 w 562"/>
              <a:gd name="T81" fmla="*/ 225 h 286"/>
              <a:gd name="T82" fmla="*/ 220 w 562"/>
              <a:gd name="T83" fmla="*/ 224 h 286"/>
              <a:gd name="T84" fmla="*/ 210 w 562"/>
              <a:gd name="T85" fmla="*/ 224 h 286"/>
              <a:gd name="T86" fmla="*/ 195 w 562"/>
              <a:gd name="T87" fmla="*/ 209 h 286"/>
              <a:gd name="T88" fmla="*/ 191 w 562"/>
              <a:gd name="T89" fmla="*/ 199 h 286"/>
              <a:gd name="T90" fmla="*/ 190 w 562"/>
              <a:gd name="T91" fmla="*/ 50 h 286"/>
              <a:gd name="T92" fmla="*/ 157 w 562"/>
              <a:gd name="T93" fmla="*/ 49 h 286"/>
              <a:gd name="T94" fmla="*/ 0 w 562"/>
              <a:gd name="T95" fmla="*/ 40 h 2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2"/>
              <a:gd name="T145" fmla="*/ 0 h 286"/>
              <a:gd name="T146" fmla="*/ 562 w 562"/>
              <a:gd name="T147" fmla="*/ 286 h 2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path>
            </a:pathLst>
          </a:custGeom>
          <a:solidFill>
            <a:srgbClr val="279B93"/>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39" name="Freeform 129"/>
          <p:cNvSpPr>
            <a:spLocks/>
          </p:cNvSpPr>
          <p:nvPr/>
        </p:nvSpPr>
        <p:spPr bwMode="auto">
          <a:xfrm>
            <a:off x="5597144" y="3308351"/>
            <a:ext cx="777027" cy="416707"/>
          </a:xfrm>
          <a:custGeom>
            <a:avLst/>
            <a:gdLst>
              <a:gd name="T0" fmla="*/ 0 w 478"/>
              <a:gd name="T1" fmla="*/ 248 h 256"/>
              <a:gd name="T2" fmla="*/ 12 w 478"/>
              <a:gd name="T3" fmla="*/ 0 h 256"/>
              <a:gd name="T4" fmla="*/ 90 w 478"/>
              <a:gd name="T5" fmla="*/ 4 h 256"/>
              <a:gd name="T6" fmla="*/ 244 w 478"/>
              <a:gd name="T7" fmla="*/ 8 h 256"/>
              <a:gd name="T8" fmla="*/ 325 w 478"/>
              <a:gd name="T9" fmla="*/ 8 h 256"/>
              <a:gd name="T10" fmla="*/ 429 w 478"/>
              <a:gd name="T11" fmla="*/ 6 h 256"/>
              <a:gd name="T12" fmla="*/ 444 w 478"/>
              <a:gd name="T13" fmla="*/ 17 h 256"/>
              <a:gd name="T14" fmla="*/ 448 w 478"/>
              <a:gd name="T15" fmla="*/ 15 h 256"/>
              <a:gd name="T16" fmla="*/ 453 w 478"/>
              <a:gd name="T17" fmla="*/ 16 h 256"/>
              <a:gd name="T18" fmla="*/ 457 w 478"/>
              <a:gd name="T19" fmla="*/ 21 h 256"/>
              <a:gd name="T20" fmla="*/ 458 w 478"/>
              <a:gd name="T21" fmla="*/ 27 h 256"/>
              <a:gd name="T22" fmla="*/ 457 w 478"/>
              <a:gd name="T23" fmla="*/ 28 h 256"/>
              <a:gd name="T24" fmla="*/ 451 w 478"/>
              <a:gd name="T25" fmla="*/ 28 h 256"/>
              <a:gd name="T26" fmla="*/ 450 w 478"/>
              <a:gd name="T27" fmla="*/ 34 h 256"/>
              <a:gd name="T28" fmla="*/ 443 w 478"/>
              <a:gd name="T29" fmla="*/ 42 h 256"/>
              <a:gd name="T30" fmla="*/ 446 w 478"/>
              <a:gd name="T31" fmla="*/ 47 h 256"/>
              <a:gd name="T32" fmla="*/ 450 w 478"/>
              <a:gd name="T33" fmla="*/ 54 h 256"/>
              <a:gd name="T34" fmla="*/ 457 w 478"/>
              <a:gd name="T35" fmla="*/ 58 h 256"/>
              <a:gd name="T36" fmla="*/ 457 w 478"/>
              <a:gd name="T37" fmla="*/ 63 h 256"/>
              <a:gd name="T38" fmla="*/ 465 w 478"/>
              <a:gd name="T39" fmla="*/ 73 h 256"/>
              <a:gd name="T40" fmla="*/ 469 w 478"/>
              <a:gd name="T41" fmla="*/ 74 h 256"/>
              <a:gd name="T42" fmla="*/ 474 w 478"/>
              <a:gd name="T43" fmla="*/ 78 h 256"/>
              <a:gd name="T44" fmla="*/ 478 w 478"/>
              <a:gd name="T45" fmla="*/ 253 h 256"/>
              <a:gd name="T46" fmla="*/ 398 w 478"/>
              <a:gd name="T47" fmla="*/ 256 h 256"/>
              <a:gd name="T48" fmla="*/ 250 w 478"/>
              <a:gd name="T49" fmla="*/ 256 h 256"/>
              <a:gd name="T50" fmla="*/ 103 w 478"/>
              <a:gd name="T51" fmla="*/ 252 h 256"/>
              <a:gd name="T52" fmla="*/ 0 w 478"/>
              <a:gd name="T53" fmla="*/ 248 h 2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8"/>
              <a:gd name="T82" fmla="*/ 0 h 256"/>
              <a:gd name="T83" fmla="*/ 478 w 478"/>
              <a:gd name="T84" fmla="*/ 256 h 2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0" name="Freeform 130"/>
          <p:cNvSpPr>
            <a:spLocks/>
          </p:cNvSpPr>
          <p:nvPr/>
        </p:nvSpPr>
        <p:spPr bwMode="auto">
          <a:xfrm>
            <a:off x="5597144" y="3308351"/>
            <a:ext cx="777027" cy="416707"/>
          </a:xfrm>
          <a:custGeom>
            <a:avLst/>
            <a:gdLst>
              <a:gd name="T0" fmla="*/ 0 w 478"/>
              <a:gd name="T1" fmla="*/ 248 h 256"/>
              <a:gd name="T2" fmla="*/ 12 w 478"/>
              <a:gd name="T3" fmla="*/ 0 h 256"/>
              <a:gd name="T4" fmla="*/ 90 w 478"/>
              <a:gd name="T5" fmla="*/ 4 h 256"/>
              <a:gd name="T6" fmla="*/ 244 w 478"/>
              <a:gd name="T7" fmla="*/ 8 h 256"/>
              <a:gd name="T8" fmla="*/ 325 w 478"/>
              <a:gd name="T9" fmla="*/ 8 h 256"/>
              <a:gd name="T10" fmla="*/ 429 w 478"/>
              <a:gd name="T11" fmla="*/ 6 h 256"/>
              <a:gd name="T12" fmla="*/ 444 w 478"/>
              <a:gd name="T13" fmla="*/ 17 h 256"/>
              <a:gd name="T14" fmla="*/ 448 w 478"/>
              <a:gd name="T15" fmla="*/ 15 h 256"/>
              <a:gd name="T16" fmla="*/ 453 w 478"/>
              <a:gd name="T17" fmla="*/ 16 h 256"/>
              <a:gd name="T18" fmla="*/ 457 w 478"/>
              <a:gd name="T19" fmla="*/ 21 h 256"/>
              <a:gd name="T20" fmla="*/ 458 w 478"/>
              <a:gd name="T21" fmla="*/ 27 h 256"/>
              <a:gd name="T22" fmla="*/ 457 w 478"/>
              <a:gd name="T23" fmla="*/ 28 h 256"/>
              <a:gd name="T24" fmla="*/ 451 w 478"/>
              <a:gd name="T25" fmla="*/ 28 h 256"/>
              <a:gd name="T26" fmla="*/ 450 w 478"/>
              <a:gd name="T27" fmla="*/ 34 h 256"/>
              <a:gd name="T28" fmla="*/ 443 w 478"/>
              <a:gd name="T29" fmla="*/ 42 h 256"/>
              <a:gd name="T30" fmla="*/ 446 w 478"/>
              <a:gd name="T31" fmla="*/ 47 h 256"/>
              <a:gd name="T32" fmla="*/ 450 w 478"/>
              <a:gd name="T33" fmla="*/ 54 h 256"/>
              <a:gd name="T34" fmla="*/ 457 w 478"/>
              <a:gd name="T35" fmla="*/ 58 h 256"/>
              <a:gd name="T36" fmla="*/ 457 w 478"/>
              <a:gd name="T37" fmla="*/ 63 h 256"/>
              <a:gd name="T38" fmla="*/ 465 w 478"/>
              <a:gd name="T39" fmla="*/ 73 h 256"/>
              <a:gd name="T40" fmla="*/ 469 w 478"/>
              <a:gd name="T41" fmla="*/ 74 h 256"/>
              <a:gd name="T42" fmla="*/ 474 w 478"/>
              <a:gd name="T43" fmla="*/ 78 h 256"/>
              <a:gd name="T44" fmla="*/ 478 w 478"/>
              <a:gd name="T45" fmla="*/ 253 h 256"/>
              <a:gd name="T46" fmla="*/ 398 w 478"/>
              <a:gd name="T47" fmla="*/ 256 h 256"/>
              <a:gd name="T48" fmla="*/ 250 w 478"/>
              <a:gd name="T49" fmla="*/ 256 h 256"/>
              <a:gd name="T50" fmla="*/ 103 w 478"/>
              <a:gd name="T51" fmla="*/ 252 h 256"/>
              <a:gd name="T52" fmla="*/ 0 w 478"/>
              <a:gd name="T53" fmla="*/ 248 h 2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8"/>
              <a:gd name="T82" fmla="*/ 0 h 256"/>
              <a:gd name="T83" fmla="*/ 478 w 478"/>
              <a:gd name="T84" fmla="*/ 256 h 2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1" name="Freeform 131"/>
          <p:cNvSpPr>
            <a:spLocks/>
          </p:cNvSpPr>
          <p:nvPr/>
        </p:nvSpPr>
        <p:spPr bwMode="auto">
          <a:xfrm>
            <a:off x="6101869" y="2070611"/>
            <a:ext cx="691759" cy="781152"/>
          </a:xfrm>
          <a:custGeom>
            <a:avLst/>
            <a:gdLst>
              <a:gd name="T0" fmla="*/ 113 w 425"/>
              <a:gd name="T1" fmla="*/ 30 h 480"/>
              <a:gd name="T2" fmla="*/ 117 w 425"/>
              <a:gd name="T3" fmla="*/ 1 h 480"/>
              <a:gd name="T4" fmla="*/ 135 w 425"/>
              <a:gd name="T5" fmla="*/ 23 h 480"/>
              <a:gd name="T6" fmla="*/ 143 w 425"/>
              <a:gd name="T7" fmla="*/ 51 h 480"/>
              <a:gd name="T8" fmla="*/ 165 w 425"/>
              <a:gd name="T9" fmla="*/ 57 h 480"/>
              <a:gd name="T10" fmla="*/ 194 w 425"/>
              <a:gd name="T11" fmla="*/ 68 h 480"/>
              <a:gd name="T12" fmla="*/ 213 w 425"/>
              <a:gd name="T13" fmla="*/ 58 h 480"/>
              <a:gd name="T14" fmla="*/ 222 w 425"/>
              <a:gd name="T15" fmla="*/ 57 h 480"/>
              <a:gd name="T16" fmla="*/ 253 w 425"/>
              <a:gd name="T17" fmla="*/ 70 h 480"/>
              <a:gd name="T18" fmla="*/ 264 w 425"/>
              <a:gd name="T19" fmla="*/ 80 h 480"/>
              <a:gd name="T20" fmla="*/ 274 w 425"/>
              <a:gd name="T21" fmla="*/ 79 h 480"/>
              <a:gd name="T22" fmla="*/ 289 w 425"/>
              <a:gd name="T23" fmla="*/ 84 h 480"/>
              <a:gd name="T24" fmla="*/ 315 w 425"/>
              <a:gd name="T25" fmla="*/ 99 h 480"/>
              <a:gd name="T26" fmla="*/ 338 w 425"/>
              <a:gd name="T27" fmla="*/ 89 h 480"/>
              <a:gd name="T28" fmla="*/ 353 w 425"/>
              <a:gd name="T29" fmla="*/ 85 h 480"/>
              <a:gd name="T30" fmla="*/ 363 w 425"/>
              <a:gd name="T31" fmla="*/ 92 h 480"/>
              <a:gd name="T32" fmla="*/ 384 w 425"/>
              <a:gd name="T33" fmla="*/ 89 h 480"/>
              <a:gd name="T34" fmla="*/ 401 w 425"/>
              <a:gd name="T35" fmla="*/ 96 h 480"/>
              <a:gd name="T36" fmla="*/ 425 w 425"/>
              <a:gd name="T37" fmla="*/ 96 h 480"/>
              <a:gd name="T38" fmla="*/ 409 w 425"/>
              <a:gd name="T39" fmla="*/ 107 h 480"/>
              <a:gd name="T40" fmla="*/ 376 w 425"/>
              <a:gd name="T41" fmla="*/ 122 h 480"/>
              <a:gd name="T42" fmla="*/ 336 w 425"/>
              <a:gd name="T43" fmla="*/ 160 h 480"/>
              <a:gd name="T44" fmla="*/ 312 w 425"/>
              <a:gd name="T45" fmla="*/ 184 h 480"/>
              <a:gd name="T46" fmla="*/ 289 w 425"/>
              <a:gd name="T47" fmla="*/ 205 h 480"/>
              <a:gd name="T48" fmla="*/ 284 w 425"/>
              <a:gd name="T49" fmla="*/ 214 h 480"/>
              <a:gd name="T50" fmla="*/ 281 w 425"/>
              <a:gd name="T51" fmla="*/ 262 h 480"/>
              <a:gd name="T52" fmla="*/ 257 w 425"/>
              <a:gd name="T53" fmla="*/ 279 h 480"/>
              <a:gd name="T54" fmla="*/ 249 w 425"/>
              <a:gd name="T55" fmla="*/ 294 h 480"/>
              <a:gd name="T56" fmla="*/ 258 w 425"/>
              <a:gd name="T57" fmla="*/ 306 h 480"/>
              <a:gd name="T58" fmla="*/ 260 w 425"/>
              <a:gd name="T59" fmla="*/ 340 h 480"/>
              <a:gd name="T60" fmla="*/ 260 w 425"/>
              <a:gd name="T61" fmla="*/ 366 h 480"/>
              <a:gd name="T62" fmla="*/ 270 w 425"/>
              <a:gd name="T63" fmla="*/ 382 h 480"/>
              <a:gd name="T64" fmla="*/ 288 w 425"/>
              <a:gd name="T65" fmla="*/ 393 h 480"/>
              <a:gd name="T66" fmla="*/ 308 w 425"/>
              <a:gd name="T67" fmla="*/ 403 h 480"/>
              <a:gd name="T68" fmla="*/ 331 w 425"/>
              <a:gd name="T69" fmla="*/ 426 h 480"/>
              <a:gd name="T70" fmla="*/ 346 w 425"/>
              <a:gd name="T71" fmla="*/ 437 h 480"/>
              <a:gd name="T72" fmla="*/ 354 w 425"/>
              <a:gd name="T73" fmla="*/ 462 h 480"/>
              <a:gd name="T74" fmla="*/ 293 w 425"/>
              <a:gd name="T75" fmla="*/ 473 h 480"/>
              <a:gd name="T76" fmla="*/ 47 w 425"/>
              <a:gd name="T77" fmla="*/ 480 h 480"/>
              <a:gd name="T78" fmla="*/ 36 w 425"/>
              <a:gd name="T79" fmla="*/ 324 h 480"/>
              <a:gd name="T80" fmla="*/ 21 w 425"/>
              <a:gd name="T81" fmla="*/ 308 h 480"/>
              <a:gd name="T82" fmla="*/ 33 w 425"/>
              <a:gd name="T83" fmla="*/ 296 h 480"/>
              <a:gd name="T84" fmla="*/ 38 w 425"/>
              <a:gd name="T85" fmla="*/ 274 h 480"/>
              <a:gd name="T86" fmla="*/ 37 w 425"/>
              <a:gd name="T87" fmla="*/ 253 h 480"/>
              <a:gd name="T88" fmla="*/ 28 w 425"/>
              <a:gd name="T89" fmla="*/ 235 h 480"/>
              <a:gd name="T90" fmla="*/ 25 w 425"/>
              <a:gd name="T91" fmla="*/ 205 h 480"/>
              <a:gd name="T92" fmla="*/ 24 w 425"/>
              <a:gd name="T93" fmla="*/ 186 h 480"/>
              <a:gd name="T94" fmla="*/ 21 w 425"/>
              <a:gd name="T95" fmla="*/ 159 h 480"/>
              <a:gd name="T96" fmla="*/ 19 w 425"/>
              <a:gd name="T97" fmla="*/ 137 h 480"/>
              <a:gd name="T98" fmla="*/ 7 w 425"/>
              <a:gd name="T99" fmla="*/ 102 h 480"/>
              <a:gd name="T100" fmla="*/ 6 w 425"/>
              <a:gd name="T101" fmla="*/ 83 h 480"/>
              <a:gd name="T102" fmla="*/ 9 w 425"/>
              <a:gd name="T103" fmla="*/ 58 h 480"/>
              <a:gd name="T104" fmla="*/ 0 w 425"/>
              <a:gd name="T105" fmla="*/ 34 h 4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5"/>
              <a:gd name="T160" fmla="*/ 0 h 480"/>
              <a:gd name="T161" fmla="*/ 425 w 425"/>
              <a:gd name="T162" fmla="*/ 480 h 4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2" y="31"/>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2" name="Freeform 132"/>
          <p:cNvSpPr>
            <a:spLocks/>
          </p:cNvSpPr>
          <p:nvPr/>
        </p:nvSpPr>
        <p:spPr bwMode="auto">
          <a:xfrm>
            <a:off x="6101869" y="2070611"/>
            <a:ext cx="691759" cy="781152"/>
          </a:xfrm>
          <a:custGeom>
            <a:avLst/>
            <a:gdLst>
              <a:gd name="T0" fmla="*/ 113 w 425"/>
              <a:gd name="T1" fmla="*/ 30 h 480"/>
              <a:gd name="T2" fmla="*/ 117 w 425"/>
              <a:gd name="T3" fmla="*/ 1 h 480"/>
              <a:gd name="T4" fmla="*/ 135 w 425"/>
              <a:gd name="T5" fmla="*/ 23 h 480"/>
              <a:gd name="T6" fmla="*/ 143 w 425"/>
              <a:gd name="T7" fmla="*/ 51 h 480"/>
              <a:gd name="T8" fmla="*/ 165 w 425"/>
              <a:gd name="T9" fmla="*/ 57 h 480"/>
              <a:gd name="T10" fmla="*/ 194 w 425"/>
              <a:gd name="T11" fmla="*/ 68 h 480"/>
              <a:gd name="T12" fmla="*/ 213 w 425"/>
              <a:gd name="T13" fmla="*/ 58 h 480"/>
              <a:gd name="T14" fmla="*/ 222 w 425"/>
              <a:gd name="T15" fmla="*/ 57 h 480"/>
              <a:gd name="T16" fmla="*/ 253 w 425"/>
              <a:gd name="T17" fmla="*/ 70 h 480"/>
              <a:gd name="T18" fmla="*/ 264 w 425"/>
              <a:gd name="T19" fmla="*/ 80 h 480"/>
              <a:gd name="T20" fmla="*/ 274 w 425"/>
              <a:gd name="T21" fmla="*/ 79 h 480"/>
              <a:gd name="T22" fmla="*/ 289 w 425"/>
              <a:gd name="T23" fmla="*/ 84 h 480"/>
              <a:gd name="T24" fmla="*/ 315 w 425"/>
              <a:gd name="T25" fmla="*/ 99 h 480"/>
              <a:gd name="T26" fmla="*/ 338 w 425"/>
              <a:gd name="T27" fmla="*/ 89 h 480"/>
              <a:gd name="T28" fmla="*/ 353 w 425"/>
              <a:gd name="T29" fmla="*/ 85 h 480"/>
              <a:gd name="T30" fmla="*/ 363 w 425"/>
              <a:gd name="T31" fmla="*/ 92 h 480"/>
              <a:gd name="T32" fmla="*/ 384 w 425"/>
              <a:gd name="T33" fmla="*/ 89 h 480"/>
              <a:gd name="T34" fmla="*/ 401 w 425"/>
              <a:gd name="T35" fmla="*/ 96 h 480"/>
              <a:gd name="T36" fmla="*/ 425 w 425"/>
              <a:gd name="T37" fmla="*/ 96 h 480"/>
              <a:gd name="T38" fmla="*/ 409 w 425"/>
              <a:gd name="T39" fmla="*/ 107 h 480"/>
              <a:gd name="T40" fmla="*/ 376 w 425"/>
              <a:gd name="T41" fmla="*/ 122 h 480"/>
              <a:gd name="T42" fmla="*/ 336 w 425"/>
              <a:gd name="T43" fmla="*/ 160 h 480"/>
              <a:gd name="T44" fmla="*/ 312 w 425"/>
              <a:gd name="T45" fmla="*/ 184 h 480"/>
              <a:gd name="T46" fmla="*/ 289 w 425"/>
              <a:gd name="T47" fmla="*/ 205 h 480"/>
              <a:gd name="T48" fmla="*/ 284 w 425"/>
              <a:gd name="T49" fmla="*/ 214 h 480"/>
              <a:gd name="T50" fmla="*/ 281 w 425"/>
              <a:gd name="T51" fmla="*/ 262 h 480"/>
              <a:gd name="T52" fmla="*/ 257 w 425"/>
              <a:gd name="T53" fmla="*/ 279 h 480"/>
              <a:gd name="T54" fmla="*/ 249 w 425"/>
              <a:gd name="T55" fmla="*/ 294 h 480"/>
              <a:gd name="T56" fmla="*/ 258 w 425"/>
              <a:gd name="T57" fmla="*/ 306 h 480"/>
              <a:gd name="T58" fmla="*/ 260 w 425"/>
              <a:gd name="T59" fmla="*/ 340 h 480"/>
              <a:gd name="T60" fmla="*/ 260 w 425"/>
              <a:gd name="T61" fmla="*/ 366 h 480"/>
              <a:gd name="T62" fmla="*/ 270 w 425"/>
              <a:gd name="T63" fmla="*/ 382 h 480"/>
              <a:gd name="T64" fmla="*/ 288 w 425"/>
              <a:gd name="T65" fmla="*/ 393 h 480"/>
              <a:gd name="T66" fmla="*/ 308 w 425"/>
              <a:gd name="T67" fmla="*/ 403 h 480"/>
              <a:gd name="T68" fmla="*/ 331 w 425"/>
              <a:gd name="T69" fmla="*/ 426 h 480"/>
              <a:gd name="T70" fmla="*/ 346 w 425"/>
              <a:gd name="T71" fmla="*/ 437 h 480"/>
              <a:gd name="T72" fmla="*/ 354 w 425"/>
              <a:gd name="T73" fmla="*/ 462 h 480"/>
              <a:gd name="T74" fmla="*/ 293 w 425"/>
              <a:gd name="T75" fmla="*/ 473 h 480"/>
              <a:gd name="T76" fmla="*/ 47 w 425"/>
              <a:gd name="T77" fmla="*/ 480 h 480"/>
              <a:gd name="T78" fmla="*/ 36 w 425"/>
              <a:gd name="T79" fmla="*/ 324 h 480"/>
              <a:gd name="T80" fmla="*/ 21 w 425"/>
              <a:gd name="T81" fmla="*/ 308 h 480"/>
              <a:gd name="T82" fmla="*/ 33 w 425"/>
              <a:gd name="T83" fmla="*/ 296 h 480"/>
              <a:gd name="T84" fmla="*/ 38 w 425"/>
              <a:gd name="T85" fmla="*/ 274 h 480"/>
              <a:gd name="T86" fmla="*/ 37 w 425"/>
              <a:gd name="T87" fmla="*/ 253 h 480"/>
              <a:gd name="T88" fmla="*/ 28 w 425"/>
              <a:gd name="T89" fmla="*/ 235 h 480"/>
              <a:gd name="T90" fmla="*/ 25 w 425"/>
              <a:gd name="T91" fmla="*/ 205 h 480"/>
              <a:gd name="T92" fmla="*/ 24 w 425"/>
              <a:gd name="T93" fmla="*/ 186 h 480"/>
              <a:gd name="T94" fmla="*/ 21 w 425"/>
              <a:gd name="T95" fmla="*/ 159 h 480"/>
              <a:gd name="T96" fmla="*/ 19 w 425"/>
              <a:gd name="T97" fmla="*/ 137 h 480"/>
              <a:gd name="T98" fmla="*/ 7 w 425"/>
              <a:gd name="T99" fmla="*/ 102 h 480"/>
              <a:gd name="T100" fmla="*/ 6 w 425"/>
              <a:gd name="T101" fmla="*/ 83 h 480"/>
              <a:gd name="T102" fmla="*/ 9 w 425"/>
              <a:gd name="T103" fmla="*/ 58 h 480"/>
              <a:gd name="T104" fmla="*/ 0 w 425"/>
              <a:gd name="T105" fmla="*/ 34 h 4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5"/>
              <a:gd name="T160" fmla="*/ 0 h 480"/>
              <a:gd name="T161" fmla="*/ 425 w 425"/>
              <a:gd name="T162" fmla="*/ 480 h 4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2" y="31"/>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3" name="Freeform 133"/>
          <p:cNvSpPr>
            <a:spLocks/>
          </p:cNvSpPr>
          <p:nvPr/>
        </p:nvSpPr>
        <p:spPr bwMode="auto">
          <a:xfrm>
            <a:off x="6160999" y="2835265"/>
            <a:ext cx="639500" cy="418081"/>
          </a:xfrm>
          <a:custGeom>
            <a:avLst/>
            <a:gdLst>
              <a:gd name="T0" fmla="*/ 7 w 393"/>
              <a:gd name="T1" fmla="*/ 80 h 257"/>
              <a:gd name="T2" fmla="*/ 0 w 393"/>
              <a:gd name="T3" fmla="*/ 70 h 257"/>
              <a:gd name="T4" fmla="*/ 4 w 393"/>
              <a:gd name="T5" fmla="*/ 64 h 257"/>
              <a:gd name="T6" fmla="*/ 7 w 393"/>
              <a:gd name="T7" fmla="*/ 48 h 257"/>
              <a:gd name="T8" fmla="*/ 9 w 393"/>
              <a:gd name="T9" fmla="*/ 38 h 257"/>
              <a:gd name="T10" fmla="*/ 2 w 393"/>
              <a:gd name="T11" fmla="*/ 28 h 257"/>
              <a:gd name="T12" fmla="*/ 5 w 393"/>
              <a:gd name="T13" fmla="*/ 21 h 257"/>
              <a:gd name="T14" fmla="*/ 1 w 393"/>
              <a:gd name="T15" fmla="*/ 10 h 257"/>
              <a:gd name="T16" fmla="*/ 72 w 393"/>
              <a:gd name="T17" fmla="*/ 10 h 257"/>
              <a:gd name="T18" fmla="*/ 257 w 393"/>
              <a:gd name="T19" fmla="*/ 3 h 257"/>
              <a:gd name="T20" fmla="*/ 320 w 393"/>
              <a:gd name="T21" fmla="*/ 5 h 257"/>
              <a:gd name="T22" fmla="*/ 323 w 393"/>
              <a:gd name="T23" fmla="*/ 11 h 257"/>
              <a:gd name="T24" fmla="*/ 329 w 393"/>
              <a:gd name="T25" fmla="*/ 18 h 257"/>
              <a:gd name="T26" fmla="*/ 327 w 393"/>
              <a:gd name="T27" fmla="*/ 37 h 257"/>
              <a:gd name="T28" fmla="*/ 331 w 393"/>
              <a:gd name="T29" fmla="*/ 51 h 257"/>
              <a:gd name="T30" fmla="*/ 335 w 393"/>
              <a:gd name="T31" fmla="*/ 63 h 257"/>
              <a:gd name="T32" fmla="*/ 355 w 393"/>
              <a:gd name="T33" fmla="*/ 68 h 257"/>
              <a:gd name="T34" fmla="*/ 359 w 393"/>
              <a:gd name="T35" fmla="*/ 79 h 257"/>
              <a:gd name="T36" fmla="*/ 374 w 393"/>
              <a:gd name="T37" fmla="*/ 93 h 257"/>
              <a:gd name="T38" fmla="*/ 380 w 393"/>
              <a:gd name="T39" fmla="*/ 104 h 257"/>
              <a:gd name="T40" fmla="*/ 390 w 393"/>
              <a:gd name="T41" fmla="*/ 110 h 257"/>
              <a:gd name="T42" fmla="*/ 390 w 393"/>
              <a:gd name="T43" fmla="*/ 132 h 257"/>
              <a:gd name="T44" fmla="*/ 382 w 393"/>
              <a:gd name="T45" fmla="*/ 154 h 257"/>
              <a:gd name="T46" fmla="*/ 367 w 393"/>
              <a:gd name="T47" fmla="*/ 162 h 257"/>
              <a:gd name="T48" fmla="*/ 342 w 393"/>
              <a:gd name="T49" fmla="*/ 170 h 257"/>
              <a:gd name="T50" fmla="*/ 339 w 393"/>
              <a:gd name="T51" fmla="*/ 186 h 257"/>
              <a:gd name="T52" fmla="*/ 348 w 393"/>
              <a:gd name="T53" fmla="*/ 208 h 257"/>
              <a:gd name="T54" fmla="*/ 340 w 393"/>
              <a:gd name="T55" fmla="*/ 222 h 257"/>
              <a:gd name="T56" fmla="*/ 339 w 393"/>
              <a:gd name="T57" fmla="*/ 231 h 257"/>
              <a:gd name="T58" fmla="*/ 323 w 393"/>
              <a:gd name="T59" fmla="*/ 243 h 257"/>
              <a:gd name="T60" fmla="*/ 325 w 393"/>
              <a:gd name="T61" fmla="*/ 254 h 257"/>
              <a:gd name="T62" fmla="*/ 320 w 393"/>
              <a:gd name="T63" fmla="*/ 257 h 257"/>
              <a:gd name="T64" fmla="*/ 305 w 393"/>
              <a:gd name="T65" fmla="*/ 243 h 257"/>
              <a:gd name="T66" fmla="*/ 262 w 393"/>
              <a:gd name="T67" fmla="*/ 242 h 257"/>
              <a:gd name="T68" fmla="*/ 123 w 393"/>
              <a:gd name="T69" fmla="*/ 249 h 257"/>
              <a:gd name="T70" fmla="*/ 53 w 393"/>
              <a:gd name="T71" fmla="*/ 243 h 257"/>
              <a:gd name="T72" fmla="*/ 50 w 393"/>
              <a:gd name="T73" fmla="*/ 224 h 257"/>
              <a:gd name="T74" fmla="*/ 47 w 393"/>
              <a:gd name="T75" fmla="*/ 207 h 257"/>
              <a:gd name="T76" fmla="*/ 45 w 393"/>
              <a:gd name="T77" fmla="*/ 196 h 257"/>
              <a:gd name="T78" fmla="*/ 42 w 393"/>
              <a:gd name="T79" fmla="*/ 184 h 257"/>
              <a:gd name="T80" fmla="*/ 38 w 393"/>
              <a:gd name="T81" fmla="*/ 175 h 257"/>
              <a:gd name="T82" fmla="*/ 34 w 393"/>
              <a:gd name="T83" fmla="*/ 170 h 257"/>
              <a:gd name="T84" fmla="*/ 32 w 393"/>
              <a:gd name="T85" fmla="*/ 163 h 257"/>
              <a:gd name="T86" fmla="*/ 34 w 393"/>
              <a:gd name="T87" fmla="*/ 152 h 257"/>
              <a:gd name="T88" fmla="*/ 30 w 393"/>
              <a:gd name="T89" fmla="*/ 143 h 257"/>
              <a:gd name="T90" fmla="*/ 21 w 393"/>
              <a:gd name="T91" fmla="*/ 128 h 257"/>
              <a:gd name="T92" fmla="*/ 17 w 393"/>
              <a:gd name="T93" fmla="*/ 117 h 257"/>
              <a:gd name="T94" fmla="*/ 16 w 393"/>
              <a:gd name="T95" fmla="*/ 108 h 257"/>
              <a:gd name="T96" fmla="*/ 15 w 393"/>
              <a:gd name="T97" fmla="*/ 98 h 257"/>
              <a:gd name="T98" fmla="*/ 8 w 393"/>
              <a:gd name="T99" fmla="*/ 91 h 2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3"/>
              <a:gd name="T151" fmla="*/ 0 h 257"/>
              <a:gd name="T152" fmla="*/ 393 w 393"/>
              <a:gd name="T153" fmla="*/ 257 h 2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4" name="Freeform 134"/>
          <p:cNvSpPr>
            <a:spLocks/>
          </p:cNvSpPr>
          <p:nvPr/>
        </p:nvSpPr>
        <p:spPr bwMode="auto">
          <a:xfrm>
            <a:off x="6160999" y="2835265"/>
            <a:ext cx="639500" cy="418081"/>
          </a:xfrm>
          <a:custGeom>
            <a:avLst/>
            <a:gdLst>
              <a:gd name="T0" fmla="*/ 7 w 393"/>
              <a:gd name="T1" fmla="*/ 80 h 257"/>
              <a:gd name="T2" fmla="*/ 0 w 393"/>
              <a:gd name="T3" fmla="*/ 70 h 257"/>
              <a:gd name="T4" fmla="*/ 4 w 393"/>
              <a:gd name="T5" fmla="*/ 64 h 257"/>
              <a:gd name="T6" fmla="*/ 7 w 393"/>
              <a:gd name="T7" fmla="*/ 48 h 257"/>
              <a:gd name="T8" fmla="*/ 9 w 393"/>
              <a:gd name="T9" fmla="*/ 38 h 257"/>
              <a:gd name="T10" fmla="*/ 2 w 393"/>
              <a:gd name="T11" fmla="*/ 28 h 257"/>
              <a:gd name="T12" fmla="*/ 5 w 393"/>
              <a:gd name="T13" fmla="*/ 21 h 257"/>
              <a:gd name="T14" fmla="*/ 1 w 393"/>
              <a:gd name="T15" fmla="*/ 10 h 257"/>
              <a:gd name="T16" fmla="*/ 72 w 393"/>
              <a:gd name="T17" fmla="*/ 10 h 257"/>
              <a:gd name="T18" fmla="*/ 257 w 393"/>
              <a:gd name="T19" fmla="*/ 3 h 257"/>
              <a:gd name="T20" fmla="*/ 320 w 393"/>
              <a:gd name="T21" fmla="*/ 5 h 257"/>
              <a:gd name="T22" fmla="*/ 323 w 393"/>
              <a:gd name="T23" fmla="*/ 11 h 257"/>
              <a:gd name="T24" fmla="*/ 329 w 393"/>
              <a:gd name="T25" fmla="*/ 18 h 257"/>
              <a:gd name="T26" fmla="*/ 327 w 393"/>
              <a:gd name="T27" fmla="*/ 37 h 257"/>
              <a:gd name="T28" fmla="*/ 331 w 393"/>
              <a:gd name="T29" fmla="*/ 51 h 257"/>
              <a:gd name="T30" fmla="*/ 335 w 393"/>
              <a:gd name="T31" fmla="*/ 63 h 257"/>
              <a:gd name="T32" fmla="*/ 355 w 393"/>
              <a:gd name="T33" fmla="*/ 68 h 257"/>
              <a:gd name="T34" fmla="*/ 359 w 393"/>
              <a:gd name="T35" fmla="*/ 79 h 257"/>
              <a:gd name="T36" fmla="*/ 374 w 393"/>
              <a:gd name="T37" fmla="*/ 93 h 257"/>
              <a:gd name="T38" fmla="*/ 380 w 393"/>
              <a:gd name="T39" fmla="*/ 104 h 257"/>
              <a:gd name="T40" fmla="*/ 390 w 393"/>
              <a:gd name="T41" fmla="*/ 110 h 257"/>
              <a:gd name="T42" fmla="*/ 390 w 393"/>
              <a:gd name="T43" fmla="*/ 132 h 257"/>
              <a:gd name="T44" fmla="*/ 382 w 393"/>
              <a:gd name="T45" fmla="*/ 154 h 257"/>
              <a:gd name="T46" fmla="*/ 367 w 393"/>
              <a:gd name="T47" fmla="*/ 162 h 257"/>
              <a:gd name="T48" fmla="*/ 342 w 393"/>
              <a:gd name="T49" fmla="*/ 170 h 257"/>
              <a:gd name="T50" fmla="*/ 339 w 393"/>
              <a:gd name="T51" fmla="*/ 186 h 257"/>
              <a:gd name="T52" fmla="*/ 348 w 393"/>
              <a:gd name="T53" fmla="*/ 208 h 257"/>
              <a:gd name="T54" fmla="*/ 340 w 393"/>
              <a:gd name="T55" fmla="*/ 222 h 257"/>
              <a:gd name="T56" fmla="*/ 339 w 393"/>
              <a:gd name="T57" fmla="*/ 231 h 257"/>
              <a:gd name="T58" fmla="*/ 323 w 393"/>
              <a:gd name="T59" fmla="*/ 243 h 257"/>
              <a:gd name="T60" fmla="*/ 325 w 393"/>
              <a:gd name="T61" fmla="*/ 254 h 257"/>
              <a:gd name="T62" fmla="*/ 320 w 393"/>
              <a:gd name="T63" fmla="*/ 257 h 257"/>
              <a:gd name="T64" fmla="*/ 305 w 393"/>
              <a:gd name="T65" fmla="*/ 243 h 257"/>
              <a:gd name="T66" fmla="*/ 262 w 393"/>
              <a:gd name="T67" fmla="*/ 242 h 257"/>
              <a:gd name="T68" fmla="*/ 123 w 393"/>
              <a:gd name="T69" fmla="*/ 249 h 257"/>
              <a:gd name="T70" fmla="*/ 53 w 393"/>
              <a:gd name="T71" fmla="*/ 243 h 257"/>
              <a:gd name="T72" fmla="*/ 50 w 393"/>
              <a:gd name="T73" fmla="*/ 224 h 257"/>
              <a:gd name="T74" fmla="*/ 47 w 393"/>
              <a:gd name="T75" fmla="*/ 207 h 257"/>
              <a:gd name="T76" fmla="*/ 45 w 393"/>
              <a:gd name="T77" fmla="*/ 196 h 257"/>
              <a:gd name="T78" fmla="*/ 42 w 393"/>
              <a:gd name="T79" fmla="*/ 184 h 257"/>
              <a:gd name="T80" fmla="*/ 38 w 393"/>
              <a:gd name="T81" fmla="*/ 175 h 257"/>
              <a:gd name="T82" fmla="*/ 34 w 393"/>
              <a:gd name="T83" fmla="*/ 170 h 257"/>
              <a:gd name="T84" fmla="*/ 32 w 393"/>
              <a:gd name="T85" fmla="*/ 163 h 257"/>
              <a:gd name="T86" fmla="*/ 34 w 393"/>
              <a:gd name="T87" fmla="*/ 152 h 257"/>
              <a:gd name="T88" fmla="*/ 30 w 393"/>
              <a:gd name="T89" fmla="*/ 143 h 257"/>
              <a:gd name="T90" fmla="*/ 21 w 393"/>
              <a:gd name="T91" fmla="*/ 128 h 257"/>
              <a:gd name="T92" fmla="*/ 17 w 393"/>
              <a:gd name="T93" fmla="*/ 117 h 257"/>
              <a:gd name="T94" fmla="*/ 16 w 393"/>
              <a:gd name="T95" fmla="*/ 108 h 257"/>
              <a:gd name="T96" fmla="*/ 15 w 393"/>
              <a:gd name="T97" fmla="*/ 98 h 257"/>
              <a:gd name="T98" fmla="*/ 8 w 393"/>
              <a:gd name="T99" fmla="*/ 91 h 2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3"/>
              <a:gd name="T151" fmla="*/ 0 h 257"/>
              <a:gd name="T152" fmla="*/ 393 w 393"/>
              <a:gd name="T153" fmla="*/ 257 h 2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5" name="Freeform 135"/>
          <p:cNvSpPr>
            <a:spLocks/>
          </p:cNvSpPr>
          <p:nvPr/>
        </p:nvSpPr>
        <p:spPr bwMode="auto">
          <a:xfrm>
            <a:off x="6249016" y="3221713"/>
            <a:ext cx="706888" cy="613369"/>
          </a:xfrm>
          <a:custGeom>
            <a:avLst/>
            <a:gdLst>
              <a:gd name="T0" fmla="*/ 69 w 435"/>
              <a:gd name="T1" fmla="*/ 11 h 377"/>
              <a:gd name="T2" fmla="*/ 208 w 435"/>
              <a:gd name="T3" fmla="*/ 4 h 377"/>
              <a:gd name="T4" fmla="*/ 251 w 435"/>
              <a:gd name="T5" fmla="*/ 5 h 377"/>
              <a:gd name="T6" fmla="*/ 266 w 435"/>
              <a:gd name="T7" fmla="*/ 19 h 377"/>
              <a:gd name="T8" fmla="*/ 266 w 435"/>
              <a:gd name="T9" fmla="*/ 24 h 377"/>
              <a:gd name="T10" fmla="*/ 264 w 435"/>
              <a:gd name="T11" fmla="*/ 40 h 377"/>
              <a:gd name="T12" fmla="*/ 269 w 435"/>
              <a:gd name="T13" fmla="*/ 53 h 377"/>
              <a:gd name="T14" fmla="*/ 274 w 435"/>
              <a:gd name="T15" fmla="*/ 69 h 377"/>
              <a:gd name="T16" fmla="*/ 283 w 435"/>
              <a:gd name="T17" fmla="*/ 80 h 377"/>
              <a:gd name="T18" fmla="*/ 293 w 435"/>
              <a:gd name="T19" fmla="*/ 89 h 377"/>
              <a:gd name="T20" fmla="*/ 309 w 435"/>
              <a:gd name="T21" fmla="*/ 102 h 377"/>
              <a:gd name="T22" fmla="*/ 316 w 435"/>
              <a:gd name="T23" fmla="*/ 111 h 377"/>
              <a:gd name="T24" fmla="*/ 327 w 435"/>
              <a:gd name="T25" fmla="*/ 139 h 377"/>
              <a:gd name="T26" fmla="*/ 335 w 435"/>
              <a:gd name="T27" fmla="*/ 133 h 377"/>
              <a:gd name="T28" fmla="*/ 343 w 435"/>
              <a:gd name="T29" fmla="*/ 134 h 377"/>
              <a:gd name="T30" fmla="*/ 358 w 435"/>
              <a:gd name="T31" fmla="*/ 141 h 377"/>
              <a:gd name="T32" fmla="*/ 354 w 435"/>
              <a:gd name="T33" fmla="*/ 150 h 377"/>
              <a:gd name="T34" fmla="*/ 351 w 435"/>
              <a:gd name="T35" fmla="*/ 167 h 377"/>
              <a:gd name="T36" fmla="*/ 346 w 435"/>
              <a:gd name="T37" fmla="*/ 182 h 377"/>
              <a:gd name="T38" fmla="*/ 346 w 435"/>
              <a:gd name="T39" fmla="*/ 191 h 377"/>
              <a:gd name="T40" fmla="*/ 372 w 435"/>
              <a:gd name="T41" fmla="*/ 213 h 377"/>
              <a:gd name="T42" fmla="*/ 376 w 435"/>
              <a:gd name="T43" fmla="*/ 220 h 377"/>
              <a:gd name="T44" fmla="*/ 389 w 435"/>
              <a:gd name="T45" fmla="*/ 222 h 377"/>
              <a:gd name="T46" fmla="*/ 397 w 435"/>
              <a:gd name="T47" fmla="*/ 232 h 377"/>
              <a:gd name="T48" fmla="*/ 404 w 435"/>
              <a:gd name="T49" fmla="*/ 245 h 377"/>
              <a:gd name="T50" fmla="*/ 410 w 435"/>
              <a:gd name="T51" fmla="*/ 262 h 377"/>
              <a:gd name="T52" fmla="*/ 412 w 435"/>
              <a:gd name="T53" fmla="*/ 276 h 377"/>
              <a:gd name="T54" fmla="*/ 426 w 435"/>
              <a:gd name="T55" fmla="*/ 285 h 377"/>
              <a:gd name="T56" fmla="*/ 434 w 435"/>
              <a:gd name="T57" fmla="*/ 294 h 377"/>
              <a:gd name="T58" fmla="*/ 435 w 435"/>
              <a:gd name="T59" fmla="*/ 306 h 377"/>
              <a:gd name="T60" fmla="*/ 433 w 435"/>
              <a:gd name="T61" fmla="*/ 316 h 377"/>
              <a:gd name="T62" fmla="*/ 425 w 435"/>
              <a:gd name="T63" fmla="*/ 321 h 377"/>
              <a:gd name="T64" fmla="*/ 418 w 435"/>
              <a:gd name="T65" fmla="*/ 331 h 377"/>
              <a:gd name="T66" fmla="*/ 414 w 435"/>
              <a:gd name="T67" fmla="*/ 331 h 377"/>
              <a:gd name="T68" fmla="*/ 408 w 435"/>
              <a:gd name="T69" fmla="*/ 331 h 377"/>
              <a:gd name="T70" fmla="*/ 412 w 435"/>
              <a:gd name="T71" fmla="*/ 342 h 377"/>
              <a:gd name="T72" fmla="*/ 410 w 435"/>
              <a:gd name="T73" fmla="*/ 350 h 377"/>
              <a:gd name="T74" fmla="*/ 407 w 435"/>
              <a:gd name="T75" fmla="*/ 359 h 377"/>
              <a:gd name="T76" fmla="*/ 400 w 435"/>
              <a:gd name="T77" fmla="*/ 373 h 377"/>
              <a:gd name="T78" fmla="*/ 361 w 435"/>
              <a:gd name="T79" fmla="*/ 371 h 377"/>
              <a:gd name="T80" fmla="*/ 366 w 435"/>
              <a:gd name="T81" fmla="*/ 361 h 377"/>
              <a:gd name="T82" fmla="*/ 376 w 435"/>
              <a:gd name="T83" fmla="*/ 352 h 377"/>
              <a:gd name="T84" fmla="*/ 374 w 435"/>
              <a:gd name="T85" fmla="*/ 342 h 377"/>
              <a:gd name="T86" fmla="*/ 366 w 435"/>
              <a:gd name="T87" fmla="*/ 335 h 377"/>
              <a:gd name="T88" fmla="*/ 144 w 435"/>
              <a:gd name="T89" fmla="*/ 346 h 377"/>
              <a:gd name="T90" fmla="*/ 77 w 435"/>
              <a:gd name="T91" fmla="*/ 306 h 377"/>
              <a:gd name="T92" fmla="*/ 68 w 435"/>
              <a:gd name="T93" fmla="*/ 127 h 377"/>
              <a:gd name="T94" fmla="*/ 56 w 435"/>
              <a:gd name="T95" fmla="*/ 116 h 377"/>
              <a:gd name="T96" fmla="*/ 49 w 435"/>
              <a:gd name="T97" fmla="*/ 107 h 377"/>
              <a:gd name="T98" fmla="*/ 42 w 435"/>
              <a:gd name="T99" fmla="*/ 95 h 377"/>
              <a:gd name="T100" fmla="*/ 50 w 435"/>
              <a:gd name="T101" fmla="*/ 81 h 377"/>
              <a:gd name="T102" fmla="*/ 57 w 435"/>
              <a:gd name="T103" fmla="*/ 80 h 377"/>
              <a:gd name="T104" fmla="*/ 52 w 435"/>
              <a:gd name="T105" fmla="*/ 69 h 377"/>
              <a:gd name="T106" fmla="*/ 43 w 435"/>
              <a:gd name="T107" fmla="*/ 70 h 377"/>
              <a:gd name="T108" fmla="*/ 22 w 435"/>
              <a:gd name="T109" fmla="*/ 55 h 377"/>
              <a:gd name="T110" fmla="*/ 19 w 435"/>
              <a:gd name="T111" fmla="*/ 45 h 377"/>
              <a:gd name="T112" fmla="*/ 12 w 435"/>
              <a:gd name="T113" fmla="*/ 36 h 377"/>
              <a:gd name="T114" fmla="*/ 4 w 435"/>
              <a:gd name="T115" fmla="*/ 22 h 377"/>
              <a:gd name="T116" fmla="*/ 0 w 435"/>
              <a:gd name="T117" fmla="*/ 11 h 3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5"/>
              <a:gd name="T178" fmla="*/ 0 h 377"/>
              <a:gd name="T179" fmla="*/ 435 w 435"/>
              <a:gd name="T180" fmla="*/ 377 h 3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6" name="Freeform 136"/>
          <p:cNvSpPr>
            <a:spLocks/>
          </p:cNvSpPr>
          <p:nvPr/>
        </p:nvSpPr>
        <p:spPr bwMode="auto">
          <a:xfrm>
            <a:off x="6249016" y="3221713"/>
            <a:ext cx="706888" cy="613369"/>
          </a:xfrm>
          <a:custGeom>
            <a:avLst/>
            <a:gdLst>
              <a:gd name="T0" fmla="*/ 69 w 435"/>
              <a:gd name="T1" fmla="*/ 11 h 377"/>
              <a:gd name="T2" fmla="*/ 208 w 435"/>
              <a:gd name="T3" fmla="*/ 4 h 377"/>
              <a:gd name="T4" fmla="*/ 251 w 435"/>
              <a:gd name="T5" fmla="*/ 5 h 377"/>
              <a:gd name="T6" fmla="*/ 266 w 435"/>
              <a:gd name="T7" fmla="*/ 19 h 377"/>
              <a:gd name="T8" fmla="*/ 266 w 435"/>
              <a:gd name="T9" fmla="*/ 24 h 377"/>
              <a:gd name="T10" fmla="*/ 264 w 435"/>
              <a:gd name="T11" fmla="*/ 40 h 377"/>
              <a:gd name="T12" fmla="*/ 269 w 435"/>
              <a:gd name="T13" fmla="*/ 53 h 377"/>
              <a:gd name="T14" fmla="*/ 274 w 435"/>
              <a:gd name="T15" fmla="*/ 69 h 377"/>
              <a:gd name="T16" fmla="*/ 283 w 435"/>
              <a:gd name="T17" fmla="*/ 80 h 377"/>
              <a:gd name="T18" fmla="*/ 293 w 435"/>
              <a:gd name="T19" fmla="*/ 89 h 377"/>
              <a:gd name="T20" fmla="*/ 309 w 435"/>
              <a:gd name="T21" fmla="*/ 102 h 377"/>
              <a:gd name="T22" fmla="*/ 316 w 435"/>
              <a:gd name="T23" fmla="*/ 111 h 377"/>
              <a:gd name="T24" fmla="*/ 327 w 435"/>
              <a:gd name="T25" fmla="*/ 139 h 377"/>
              <a:gd name="T26" fmla="*/ 335 w 435"/>
              <a:gd name="T27" fmla="*/ 133 h 377"/>
              <a:gd name="T28" fmla="*/ 343 w 435"/>
              <a:gd name="T29" fmla="*/ 134 h 377"/>
              <a:gd name="T30" fmla="*/ 358 w 435"/>
              <a:gd name="T31" fmla="*/ 141 h 377"/>
              <a:gd name="T32" fmla="*/ 354 w 435"/>
              <a:gd name="T33" fmla="*/ 150 h 377"/>
              <a:gd name="T34" fmla="*/ 351 w 435"/>
              <a:gd name="T35" fmla="*/ 167 h 377"/>
              <a:gd name="T36" fmla="*/ 346 w 435"/>
              <a:gd name="T37" fmla="*/ 182 h 377"/>
              <a:gd name="T38" fmla="*/ 346 w 435"/>
              <a:gd name="T39" fmla="*/ 191 h 377"/>
              <a:gd name="T40" fmla="*/ 372 w 435"/>
              <a:gd name="T41" fmla="*/ 213 h 377"/>
              <a:gd name="T42" fmla="*/ 376 w 435"/>
              <a:gd name="T43" fmla="*/ 220 h 377"/>
              <a:gd name="T44" fmla="*/ 389 w 435"/>
              <a:gd name="T45" fmla="*/ 222 h 377"/>
              <a:gd name="T46" fmla="*/ 397 w 435"/>
              <a:gd name="T47" fmla="*/ 232 h 377"/>
              <a:gd name="T48" fmla="*/ 404 w 435"/>
              <a:gd name="T49" fmla="*/ 245 h 377"/>
              <a:gd name="T50" fmla="*/ 410 w 435"/>
              <a:gd name="T51" fmla="*/ 262 h 377"/>
              <a:gd name="T52" fmla="*/ 412 w 435"/>
              <a:gd name="T53" fmla="*/ 276 h 377"/>
              <a:gd name="T54" fmla="*/ 426 w 435"/>
              <a:gd name="T55" fmla="*/ 285 h 377"/>
              <a:gd name="T56" fmla="*/ 434 w 435"/>
              <a:gd name="T57" fmla="*/ 294 h 377"/>
              <a:gd name="T58" fmla="*/ 435 w 435"/>
              <a:gd name="T59" fmla="*/ 306 h 377"/>
              <a:gd name="T60" fmla="*/ 433 w 435"/>
              <a:gd name="T61" fmla="*/ 316 h 377"/>
              <a:gd name="T62" fmla="*/ 425 w 435"/>
              <a:gd name="T63" fmla="*/ 321 h 377"/>
              <a:gd name="T64" fmla="*/ 418 w 435"/>
              <a:gd name="T65" fmla="*/ 331 h 377"/>
              <a:gd name="T66" fmla="*/ 414 w 435"/>
              <a:gd name="T67" fmla="*/ 331 h 377"/>
              <a:gd name="T68" fmla="*/ 408 w 435"/>
              <a:gd name="T69" fmla="*/ 331 h 377"/>
              <a:gd name="T70" fmla="*/ 412 w 435"/>
              <a:gd name="T71" fmla="*/ 342 h 377"/>
              <a:gd name="T72" fmla="*/ 410 w 435"/>
              <a:gd name="T73" fmla="*/ 350 h 377"/>
              <a:gd name="T74" fmla="*/ 407 w 435"/>
              <a:gd name="T75" fmla="*/ 359 h 377"/>
              <a:gd name="T76" fmla="*/ 400 w 435"/>
              <a:gd name="T77" fmla="*/ 373 h 377"/>
              <a:gd name="T78" fmla="*/ 361 w 435"/>
              <a:gd name="T79" fmla="*/ 371 h 377"/>
              <a:gd name="T80" fmla="*/ 366 w 435"/>
              <a:gd name="T81" fmla="*/ 361 h 377"/>
              <a:gd name="T82" fmla="*/ 376 w 435"/>
              <a:gd name="T83" fmla="*/ 352 h 377"/>
              <a:gd name="T84" fmla="*/ 374 w 435"/>
              <a:gd name="T85" fmla="*/ 342 h 377"/>
              <a:gd name="T86" fmla="*/ 366 w 435"/>
              <a:gd name="T87" fmla="*/ 335 h 377"/>
              <a:gd name="T88" fmla="*/ 144 w 435"/>
              <a:gd name="T89" fmla="*/ 346 h 377"/>
              <a:gd name="T90" fmla="*/ 77 w 435"/>
              <a:gd name="T91" fmla="*/ 306 h 377"/>
              <a:gd name="T92" fmla="*/ 68 w 435"/>
              <a:gd name="T93" fmla="*/ 127 h 377"/>
              <a:gd name="T94" fmla="*/ 56 w 435"/>
              <a:gd name="T95" fmla="*/ 116 h 377"/>
              <a:gd name="T96" fmla="*/ 49 w 435"/>
              <a:gd name="T97" fmla="*/ 107 h 377"/>
              <a:gd name="T98" fmla="*/ 42 w 435"/>
              <a:gd name="T99" fmla="*/ 95 h 377"/>
              <a:gd name="T100" fmla="*/ 50 w 435"/>
              <a:gd name="T101" fmla="*/ 81 h 377"/>
              <a:gd name="T102" fmla="*/ 57 w 435"/>
              <a:gd name="T103" fmla="*/ 80 h 377"/>
              <a:gd name="T104" fmla="*/ 52 w 435"/>
              <a:gd name="T105" fmla="*/ 69 h 377"/>
              <a:gd name="T106" fmla="*/ 43 w 435"/>
              <a:gd name="T107" fmla="*/ 70 h 377"/>
              <a:gd name="T108" fmla="*/ 22 w 435"/>
              <a:gd name="T109" fmla="*/ 55 h 377"/>
              <a:gd name="T110" fmla="*/ 19 w 435"/>
              <a:gd name="T111" fmla="*/ 45 h 377"/>
              <a:gd name="T112" fmla="*/ 12 w 435"/>
              <a:gd name="T113" fmla="*/ 36 h 377"/>
              <a:gd name="T114" fmla="*/ 4 w 435"/>
              <a:gd name="T115" fmla="*/ 22 h 377"/>
              <a:gd name="T116" fmla="*/ 0 w 435"/>
              <a:gd name="T117" fmla="*/ 11 h 3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5"/>
              <a:gd name="T178" fmla="*/ 0 h 377"/>
              <a:gd name="T179" fmla="*/ 435 w 435"/>
              <a:gd name="T180" fmla="*/ 377 h 3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7" name="Freeform 137"/>
          <p:cNvSpPr>
            <a:spLocks/>
          </p:cNvSpPr>
          <p:nvPr/>
        </p:nvSpPr>
        <p:spPr bwMode="auto">
          <a:xfrm>
            <a:off x="6376918" y="3767696"/>
            <a:ext cx="529479" cy="485469"/>
          </a:xfrm>
          <a:custGeom>
            <a:avLst/>
            <a:gdLst>
              <a:gd name="T0" fmla="*/ 65 w 325"/>
              <a:gd name="T1" fmla="*/ 11 h 299"/>
              <a:gd name="T2" fmla="*/ 287 w 325"/>
              <a:gd name="T3" fmla="*/ 0 h 299"/>
              <a:gd name="T4" fmla="*/ 295 w 325"/>
              <a:gd name="T5" fmla="*/ 7 h 299"/>
              <a:gd name="T6" fmla="*/ 297 w 325"/>
              <a:gd name="T7" fmla="*/ 17 h 299"/>
              <a:gd name="T8" fmla="*/ 287 w 325"/>
              <a:gd name="T9" fmla="*/ 26 h 299"/>
              <a:gd name="T10" fmla="*/ 282 w 325"/>
              <a:gd name="T11" fmla="*/ 36 h 299"/>
              <a:gd name="T12" fmla="*/ 321 w 325"/>
              <a:gd name="T13" fmla="*/ 38 h 299"/>
              <a:gd name="T14" fmla="*/ 325 w 325"/>
              <a:gd name="T15" fmla="*/ 46 h 299"/>
              <a:gd name="T16" fmla="*/ 322 w 325"/>
              <a:gd name="T17" fmla="*/ 54 h 299"/>
              <a:gd name="T18" fmla="*/ 312 w 325"/>
              <a:gd name="T19" fmla="*/ 61 h 299"/>
              <a:gd name="T20" fmla="*/ 309 w 325"/>
              <a:gd name="T21" fmla="*/ 65 h 299"/>
              <a:gd name="T22" fmla="*/ 309 w 325"/>
              <a:gd name="T23" fmla="*/ 73 h 299"/>
              <a:gd name="T24" fmla="*/ 303 w 325"/>
              <a:gd name="T25" fmla="*/ 78 h 299"/>
              <a:gd name="T26" fmla="*/ 305 w 325"/>
              <a:gd name="T27" fmla="*/ 88 h 299"/>
              <a:gd name="T28" fmla="*/ 297 w 325"/>
              <a:gd name="T29" fmla="*/ 87 h 299"/>
              <a:gd name="T30" fmla="*/ 301 w 325"/>
              <a:gd name="T31" fmla="*/ 91 h 299"/>
              <a:gd name="T32" fmla="*/ 303 w 325"/>
              <a:gd name="T33" fmla="*/ 110 h 299"/>
              <a:gd name="T34" fmla="*/ 297 w 325"/>
              <a:gd name="T35" fmla="*/ 114 h 299"/>
              <a:gd name="T36" fmla="*/ 290 w 325"/>
              <a:gd name="T37" fmla="*/ 122 h 299"/>
              <a:gd name="T38" fmla="*/ 291 w 325"/>
              <a:gd name="T39" fmla="*/ 125 h 299"/>
              <a:gd name="T40" fmla="*/ 287 w 325"/>
              <a:gd name="T41" fmla="*/ 135 h 299"/>
              <a:gd name="T42" fmla="*/ 279 w 325"/>
              <a:gd name="T43" fmla="*/ 134 h 299"/>
              <a:gd name="T44" fmla="*/ 276 w 325"/>
              <a:gd name="T45" fmla="*/ 146 h 299"/>
              <a:gd name="T46" fmla="*/ 275 w 325"/>
              <a:gd name="T47" fmla="*/ 148 h 299"/>
              <a:gd name="T48" fmla="*/ 275 w 325"/>
              <a:gd name="T49" fmla="*/ 153 h 299"/>
              <a:gd name="T50" fmla="*/ 274 w 325"/>
              <a:gd name="T51" fmla="*/ 157 h 299"/>
              <a:gd name="T52" fmla="*/ 274 w 325"/>
              <a:gd name="T53" fmla="*/ 165 h 299"/>
              <a:gd name="T54" fmla="*/ 271 w 325"/>
              <a:gd name="T55" fmla="*/ 176 h 299"/>
              <a:gd name="T56" fmla="*/ 263 w 325"/>
              <a:gd name="T57" fmla="*/ 177 h 299"/>
              <a:gd name="T58" fmla="*/ 259 w 325"/>
              <a:gd name="T59" fmla="*/ 187 h 299"/>
              <a:gd name="T60" fmla="*/ 252 w 325"/>
              <a:gd name="T61" fmla="*/ 188 h 299"/>
              <a:gd name="T62" fmla="*/ 253 w 325"/>
              <a:gd name="T63" fmla="*/ 194 h 299"/>
              <a:gd name="T64" fmla="*/ 256 w 325"/>
              <a:gd name="T65" fmla="*/ 205 h 299"/>
              <a:gd name="T66" fmla="*/ 247 w 325"/>
              <a:gd name="T67" fmla="*/ 213 h 299"/>
              <a:gd name="T68" fmla="*/ 247 w 325"/>
              <a:gd name="T69" fmla="*/ 224 h 299"/>
              <a:gd name="T70" fmla="*/ 240 w 325"/>
              <a:gd name="T71" fmla="*/ 226 h 299"/>
              <a:gd name="T72" fmla="*/ 245 w 325"/>
              <a:gd name="T73" fmla="*/ 232 h 299"/>
              <a:gd name="T74" fmla="*/ 238 w 325"/>
              <a:gd name="T75" fmla="*/ 233 h 299"/>
              <a:gd name="T76" fmla="*/ 240 w 325"/>
              <a:gd name="T77" fmla="*/ 240 h 299"/>
              <a:gd name="T78" fmla="*/ 237 w 325"/>
              <a:gd name="T79" fmla="*/ 249 h 299"/>
              <a:gd name="T80" fmla="*/ 240 w 325"/>
              <a:gd name="T81" fmla="*/ 249 h 299"/>
              <a:gd name="T82" fmla="*/ 237 w 325"/>
              <a:gd name="T83" fmla="*/ 256 h 299"/>
              <a:gd name="T84" fmla="*/ 244 w 325"/>
              <a:gd name="T85" fmla="*/ 257 h 299"/>
              <a:gd name="T86" fmla="*/ 244 w 325"/>
              <a:gd name="T87" fmla="*/ 268 h 299"/>
              <a:gd name="T88" fmla="*/ 247 w 325"/>
              <a:gd name="T89" fmla="*/ 278 h 299"/>
              <a:gd name="T90" fmla="*/ 241 w 325"/>
              <a:gd name="T91" fmla="*/ 279 h 299"/>
              <a:gd name="T92" fmla="*/ 241 w 325"/>
              <a:gd name="T93" fmla="*/ 290 h 299"/>
              <a:gd name="T94" fmla="*/ 46 w 325"/>
              <a:gd name="T95" fmla="*/ 299 h 299"/>
              <a:gd name="T96" fmla="*/ 28 w 325"/>
              <a:gd name="T97" fmla="*/ 252 h 299"/>
              <a:gd name="T98" fmla="*/ 17 w 325"/>
              <a:gd name="T99" fmla="*/ 252 h 299"/>
              <a:gd name="T100" fmla="*/ 15 w 325"/>
              <a:gd name="T101" fmla="*/ 248 h 299"/>
              <a:gd name="T102" fmla="*/ 12 w 325"/>
              <a:gd name="T103" fmla="*/ 82 h 2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5"/>
              <a:gd name="T157" fmla="*/ 0 h 299"/>
              <a:gd name="T158" fmla="*/ 325 w 325"/>
              <a:gd name="T159" fmla="*/ 299 h 29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8" name="Freeform 138"/>
          <p:cNvSpPr>
            <a:spLocks/>
          </p:cNvSpPr>
          <p:nvPr/>
        </p:nvSpPr>
        <p:spPr bwMode="auto">
          <a:xfrm>
            <a:off x="6376918" y="3767696"/>
            <a:ext cx="529479" cy="485469"/>
          </a:xfrm>
          <a:custGeom>
            <a:avLst/>
            <a:gdLst>
              <a:gd name="T0" fmla="*/ 65 w 325"/>
              <a:gd name="T1" fmla="*/ 11 h 299"/>
              <a:gd name="T2" fmla="*/ 287 w 325"/>
              <a:gd name="T3" fmla="*/ 0 h 299"/>
              <a:gd name="T4" fmla="*/ 295 w 325"/>
              <a:gd name="T5" fmla="*/ 7 h 299"/>
              <a:gd name="T6" fmla="*/ 297 w 325"/>
              <a:gd name="T7" fmla="*/ 17 h 299"/>
              <a:gd name="T8" fmla="*/ 287 w 325"/>
              <a:gd name="T9" fmla="*/ 26 h 299"/>
              <a:gd name="T10" fmla="*/ 282 w 325"/>
              <a:gd name="T11" fmla="*/ 36 h 299"/>
              <a:gd name="T12" fmla="*/ 321 w 325"/>
              <a:gd name="T13" fmla="*/ 38 h 299"/>
              <a:gd name="T14" fmla="*/ 325 w 325"/>
              <a:gd name="T15" fmla="*/ 46 h 299"/>
              <a:gd name="T16" fmla="*/ 322 w 325"/>
              <a:gd name="T17" fmla="*/ 54 h 299"/>
              <a:gd name="T18" fmla="*/ 312 w 325"/>
              <a:gd name="T19" fmla="*/ 61 h 299"/>
              <a:gd name="T20" fmla="*/ 309 w 325"/>
              <a:gd name="T21" fmla="*/ 65 h 299"/>
              <a:gd name="T22" fmla="*/ 309 w 325"/>
              <a:gd name="T23" fmla="*/ 73 h 299"/>
              <a:gd name="T24" fmla="*/ 303 w 325"/>
              <a:gd name="T25" fmla="*/ 78 h 299"/>
              <a:gd name="T26" fmla="*/ 305 w 325"/>
              <a:gd name="T27" fmla="*/ 88 h 299"/>
              <a:gd name="T28" fmla="*/ 297 w 325"/>
              <a:gd name="T29" fmla="*/ 87 h 299"/>
              <a:gd name="T30" fmla="*/ 301 w 325"/>
              <a:gd name="T31" fmla="*/ 91 h 299"/>
              <a:gd name="T32" fmla="*/ 303 w 325"/>
              <a:gd name="T33" fmla="*/ 110 h 299"/>
              <a:gd name="T34" fmla="*/ 297 w 325"/>
              <a:gd name="T35" fmla="*/ 114 h 299"/>
              <a:gd name="T36" fmla="*/ 290 w 325"/>
              <a:gd name="T37" fmla="*/ 122 h 299"/>
              <a:gd name="T38" fmla="*/ 291 w 325"/>
              <a:gd name="T39" fmla="*/ 125 h 299"/>
              <a:gd name="T40" fmla="*/ 287 w 325"/>
              <a:gd name="T41" fmla="*/ 135 h 299"/>
              <a:gd name="T42" fmla="*/ 279 w 325"/>
              <a:gd name="T43" fmla="*/ 134 h 299"/>
              <a:gd name="T44" fmla="*/ 276 w 325"/>
              <a:gd name="T45" fmla="*/ 146 h 299"/>
              <a:gd name="T46" fmla="*/ 275 w 325"/>
              <a:gd name="T47" fmla="*/ 148 h 299"/>
              <a:gd name="T48" fmla="*/ 275 w 325"/>
              <a:gd name="T49" fmla="*/ 153 h 299"/>
              <a:gd name="T50" fmla="*/ 274 w 325"/>
              <a:gd name="T51" fmla="*/ 157 h 299"/>
              <a:gd name="T52" fmla="*/ 274 w 325"/>
              <a:gd name="T53" fmla="*/ 165 h 299"/>
              <a:gd name="T54" fmla="*/ 271 w 325"/>
              <a:gd name="T55" fmla="*/ 176 h 299"/>
              <a:gd name="T56" fmla="*/ 263 w 325"/>
              <a:gd name="T57" fmla="*/ 177 h 299"/>
              <a:gd name="T58" fmla="*/ 259 w 325"/>
              <a:gd name="T59" fmla="*/ 187 h 299"/>
              <a:gd name="T60" fmla="*/ 252 w 325"/>
              <a:gd name="T61" fmla="*/ 188 h 299"/>
              <a:gd name="T62" fmla="*/ 253 w 325"/>
              <a:gd name="T63" fmla="*/ 194 h 299"/>
              <a:gd name="T64" fmla="*/ 256 w 325"/>
              <a:gd name="T65" fmla="*/ 205 h 299"/>
              <a:gd name="T66" fmla="*/ 247 w 325"/>
              <a:gd name="T67" fmla="*/ 213 h 299"/>
              <a:gd name="T68" fmla="*/ 247 w 325"/>
              <a:gd name="T69" fmla="*/ 224 h 299"/>
              <a:gd name="T70" fmla="*/ 240 w 325"/>
              <a:gd name="T71" fmla="*/ 226 h 299"/>
              <a:gd name="T72" fmla="*/ 245 w 325"/>
              <a:gd name="T73" fmla="*/ 232 h 299"/>
              <a:gd name="T74" fmla="*/ 238 w 325"/>
              <a:gd name="T75" fmla="*/ 233 h 299"/>
              <a:gd name="T76" fmla="*/ 240 w 325"/>
              <a:gd name="T77" fmla="*/ 240 h 299"/>
              <a:gd name="T78" fmla="*/ 237 w 325"/>
              <a:gd name="T79" fmla="*/ 249 h 299"/>
              <a:gd name="T80" fmla="*/ 240 w 325"/>
              <a:gd name="T81" fmla="*/ 249 h 299"/>
              <a:gd name="T82" fmla="*/ 237 w 325"/>
              <a:gd name="T83" fmla="*/ 256 h 299"/>
              <a:gd name="T84" fmla="*/ 244 w 325"/>
              <a:gd name="T85" fmla="*/ 257 h 299"/>
              <a:gd name="T86" fmla="*/ 244 w 325"/>
              <a:gd name="T87" fmla="*/ 268 h 299"/>
              <a:gd name="T88" fmla="*/ 247 w 325"/>
              <a:gd name="T89" fmla="*/ 278 h 299"/>
              <a:gd name="T90" fmla="*/ 241 w 325"/>
              <a:gd name="T91" fmla="*/ 279 h 299"/>
              <a:gd name="T92" fmla="*/ 241 w 325"/>
              <a:gd name="T93" fmla="*/ 290 h 299"/>
              <a:gd name="T94" fmla="*/ 46 w 325"/>
              <a:gd name="T95" fmla="*/ 299 h 299"/>
              <a:gd name="T96" fmla="*/ 28 w 325"/>
              <a:gd name="T97" fmla="*/ 252 h 299"/>
              <a:gd name="T98" fmla="*/ 17 w 325"/>
              <a:gd name="T99" fmla="*/ 252 h 299"/>
              <a:gd name="T100" fmla="*/ 15 w 325"/>
              <a:gd name="T101" fmla="*/ 248 h 299"/>
              <a:gd name="T102" fmla="*/ 12 w 325"/>
              <a:gd name="T103" fmla="*/ 82 h 2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5"/>
              <a:gd name="T157" fmla="*/ 0 h 299"/>
              <a:gd name="T158" fmla="*/ 325 w 325"/>
              <a:gd name="T159" fmla="*/ 299 h 29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49" name="Freeform 139"/>
          <p:cNvSpPr>
            <a:spLocks/>
          </p:cNvSpPr>
          <p:nvPr/>
        </p:nvSpPr>
        <p:spPr bwMode="auto">
          <a:xfrm>
            <a:off x="6678098" y="2943909"/>
            <a:ext cx="423583" cy="748145"/>
          </a:xfrm>
          <a:custGeom>
            <a:avLst/>
            <a:gdLst>
              <a:gd name="T0" fmla="*/ 7 w 260"/>
              <a:gd name="T1" fmla="*/ 182 h 460"/>
              <a:gd name="T2" fmla="*/ 21 w 260"/>
              <a:gd name="T3" fmla="*/ 164 h 460"/>
              <a:gd name="T4" fmla="*/ 24 w 260"/>
              <a:gd name="T5" fmla="*/ 150 h 460"/>
              <a:gd name="T6" fmla="*/ 21 w 260"/>
              <a:gd name="T7" fmla="*/ 119 h 460"/>
              <a:gd name="T8" fmla="*/ 44 w 260"/>
              <a:gd name="T9" fmla="*/ 99 h 460"/>
              <a:gd name="T10" fmla="*/ 64 w 260"/>
              <a:gd name="T11" fmla="*/ 87 h 460"/>
              <a:gd name="T12" fmla="*/ 75 w 260"/>
              <a:gd name="T13" fmla="*/ 50 h 460"/>
              <a:gd name="T14" fmla="*/ 62 w 260"/>
              <a:gd name="T15" fmla="*/ 37 h 460"/>
              <a:gd name="T16" fmla="*/ 45 w 260"/>
              <a:gd name="T17" fmla="*/ 18 h 460"/>
              <a:gd name="T18" fmla="*/ 137 w 260"/>
              <a:gd name="T19" fmla="*/ 7 h 460"/>
              <a:gd name="T20" fmla="*/ 212 w 260"/>
              <a:gd name="T21" fmla="*/ 4 h 460"/>
              <a:gd name="T22" fmla="*/ 219 w 260"/>
              <a:gd name="T23" fmla="*/ 30 h 460"/>
              <a:gd name="T24" fmla="*/ 228 w 260"/>
              <a:gd name="T25" fmla="*/ 49 h 460"/>
              <a:gd name="T26" fmla="*/ 235 w 260"/>
              <a:gd name="T27" fmla="*/ 64 h 460"/>
              <a:gd name="T28" fmla="*/ 250 w 260"/>
              <a:gd name="T29" fmla="*/ 266 h 460"/>
              <a:gd name="T30" fmla="*/ 253 w 260"/>
              <a:gd name="T31" fmla="*/ 283 h 460"/>
              <a:gd name="T32" fmla="*/ 260 w 260"/>
              <a:gd name="T33" fmla="*/ 305 h 460"/>
              <a:gd name="T34" fmla="*/ 251 w 260"/>
              <a:gd name="T35" fmla="*/ 321 h 460"/>
              <a:gd name="T36" fmla="*/ 241 w 260"/>
              <a:gd name="T37" fmla="*/ 343 h 460"/>
              <a:gd name="T38" fmla="*/ 235 w 260"/>
              <a:gd name="T39" fmla="*/ 355 h 460"/>
              <a:gd name="T40" fmla="*/ 232 w 260"/>
              <a:gd name="T41" fmla="*/ 376 h 460"/>
              <a:gd name="T42" fmla="*/ 232 w 260"/>
              <a:gd name="T43" fmla="*/ 388 h 460"/>
              <a:gd name="T44" fmla="*/ 228 w 260"/>
              <a:gd name="T45" fmla="*/ 404 h 460"/>
              <a:gd name="T46" fmla="*/ 219 w 260"/>
              <a:gd name="T47" fmla="*/ 418 h 460"/>
              <a:gd name="T48" fmla="*/ 207 w 260"/>
              <a:gd name="T49" fmla="*/ 428 h 460"/>
              <a:gd name="T50" fmla="*/ 213 w 260"/>
              <a:gd name="T51" fmla="*/ 443 h 460"/>
              <a:gd name="T52" fmla="*/ 200 w 260"/>
              <a:gd name="T53" fmla="*/ 446 h 460"/>
              <a:gd name="T54" fmla="*/ 180 w 260"/>
              <a:gd name="T55" fmla="*/ 439 h 460"/>
              <a:gd name="T56" fmla="*/ 166 w 260"/>
              <a:gd name="T57" fmla="*/ 457 h 460"/>
              <a:gd name="T58" fmla="*/ 156 w 260"/>
              <a:gd name="T59" fmla="*/ 458 h 460"/>
              <a:gd name="T60" fmla="*/ 146 w 260"/>
              <a:gd name="T61" fmla="*/ 433 h 460"/>
              <a:gd name="T62" fmla="*/ 140 w 260"/>
              <a:gd name="T63" fmla="*/ 404 h 460"/>
              <a:gd name="T64" fmla="*/ 125 w 260"/>
              <a:gd name="T65" fmla="*/ 393 h 460"/>
              <a:gd name="T66" fmla="*/ 110 w 260"/>
              <a:gd name="T67" fmla="*/ 384 h 460"/>
              <a:gd name="T68" fmla="*/ 82 w 260"/>
              <a:gd name="T69" fmla="*/ 362 h 460"/>
              <a:gd name="T70" fmla="*/ 85 w 260"/>
              <a:gd name="T71" fmla="*/ 347 h 460"/>
              <a:gd name="T72" fmla="*/ 90 w 260"/>
              <a:gd name="T73" fmla="*/ 321 h 460"/>
              <a:gd name="T74" fmla="*/ 85 w 260"/>
              <a:gd name="T75" fmla="*/ 305 h 460"/>
              <a:gd name="T76" fmla="*/ 71 w 260"/>
              <a:gd name="T77" fmla="*/ 304 h 460"/>
              <a:gd name="T78" fmla="*/ 59 w 260"/>
              <a:gd name="T79" fmla="*/ 305 h 460"/>
              <a:gd name="T80" fmla="*/ 45 w 260"/>
              <a:gd name="T81" fmla="*/ 273 h 460"/>
              <a:gd name="T82" fmla="*/ 24 w 260"/>
              <a:gd name="T83" fmla="*/ 256 h 460"/>
              <a:gd name="T84" fmla="*/ 10 w 260"/>
              <a:gd name="T85" fmla="*/ 240 h 460"/>
              <a:gd name="T86" fmla="*/ 2 w 260"/>
              <a:gd name="T87" fmla="*/ 222 h 460"/>
              <a:gd name="T88" fmla="*/ 2 w 260"/>
              <a:gd name="T89" fmla="*/ 195 h 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0"/>
              <a:gd name="T136" fmla="*/ 0 h 460"/>
              <a:gd name="T137" fmla="*/ 260 w 260"/>
              <a:gd name="T138" fmla="*/ 460 h 4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0" name="Freeform 140"/>
          <p:cNvSpPr>
            <a:spLocks/>
          </p:cNvSpPr>
          <p:nvPr/>
        </p:nvSpPr>
        <p:spPr bwMode="auto">
          <a:xfrm>
            <a:off x="6678098" y="2943909"/>
            <a:ext cx="423583" cy="748145"/>
          </a:xfrm>
          <a:custGeom>
            <a:avLst/>
            <a:gdLst>
              <a:gd name="T0" fmla="*/ 7 w 260"/>
              <a:gd name="T1" fmla="*/ 182 h 460"/>
              <a:gd name="T2" fmla="*/ 21 w 260"/>
              <a:gd name="T3" fmla="*/ 164 h 460"/>
              <a:gd name="T4" fmla="*/ 24 w 260"/>
              <a:gd name="T5" fmla="*/ 150 h 460"/>
              <a:gd name="T6" fmla="*/ 21 w 260"/>
              <a:gd name="T7" fmla="*/ 119 h 460"/>
              <a:gd name="T8" fmla="*/ 44 w 260"/>
              <a:gd name="T9" fmla="*/ 99 h 460"/>
              <a:gd name="T10" fmla="*/ 64 w 260"/>
              <a:gd name="T11" fmla="*/ 87 h 460"/>
              <a:gd name="T12" fmla="*/ 75 w 260"/>
              <a:gd name="T13" fmla="*/ 50 h 460"/>
              <a:gd name="T14" fmla="*/ 62 w 260"/>
              <a:gd name="T15" fmla="*/ 37 h 460"/>
              <a:gd name="T16" fmla="*/ 45 w 260"/>
              <a:gd name="T17" fmla="*/ 18 h 460"/>
              <a:gd name="T18" fmla="*/ 137 w 260"/>
              <a:gd name="T19" fmla="*/ 7 h 460"/>
              <a:gd name="T20" fmla="*/ 212 w 260"/>
              <a:gd name="T21" fmla="*/ 4 h 460"/>
              <a:gd name="T22" fmla="*/ 219 w 260"/>
              <a:gd name="T23" fmla="*/ 30 h 460"/>
              <a:gd name="T24" fmla="*/ 228 w 260"/>
              <a:gd name="T25" fmla="*/ 49 h 460"/>
              <a:gd name="T26" fmla="*/ 235 w 260"/>
              <a:gd name="T27" fmla="*/ 64 h 460"/>
              <a:gd name="T28" fmla="*/ 250 w 260"/>
              <a:gd name="T29" fmla="*/ 266 h 460"/>
              <a:gd name="T30" fmla="*/ 253 w 260"/>
              <a:gd name="T31" fmla="*/ 283 h 460"/>
              <a:gd name="T32" fmla="*/ 260 w 260"/>
              <a:gd name="T33" fmla="*/ 305 h 460"/>
              <a:gd name="T34" fmla="*/ 251 w 260"/>
              <a:gd name="T35" fmla="*/ 321 h 460"/>
              <a:gd name="T36" fmla="*/ 241 w 260"/>
              <a:gd name="T37" fmla="*/ 343 h 460"/>
              <a:gd name="T38" fmla="*/ 235 w 260"/>
              <a:gd name="T39" fmla="*/ 355 h 460"/>
              <a:gd name="T40" fmla="*/ 232 w 260"/>
              <a:gd name="T41" fmla="*/ 376 h 460"/>
              <a:gd name="T42" fmla="*/ 232 w 260"/>
              <a:gd name="T43" fmla="*/ 388 h 460"/>
              <a:gd name="T44" fmla="*/ 228 w 260"/>
              <a:gd name="T45" fmla="*/ 404 h 460"/>
              <a:gd name="T46" fmla="*/ 219 w 260"/>
              <a:gd name="T47" fmla="*/ 418 h 460"/>
              <a:gd name="T48" fmla="*/ 207 w 260"/>
              <a:gd name="T49" fmla="*/ 428 h 460"/>
              <a:gd name="T50" fmla="*/ 213 w 260"/>
              <a:gd name="T51" fmla="*/ 443 h 460"/>
              <a:gd name="T52" fmla="*/ 200 w 260"/>
              <a:gd name="T53" fmla="*/ 446 h 460"/>
              <a:gd name="T54" fmla="*/ 180 w 260"/>
              <a:gd name="T55" fmla="*/ 439 h 460"/>
              <a:gd name="T56" fmla="*/ 166 w 260"/>
              <a:gd name="T57" fmla="*/ 457 h 460"/>
              <a:gd name="T58" fmla="*/ 156 w 260"/>
              <a:gd name="T59" fmla="*/ 458 h 460"/>
              <a:gd name="T60" fmla="*/ 146 w 260"/>
              <a:gd name="T61" fmla="*/ 433 h 460"/>
              <a:gd name="T62" fmla="*/ 140 w 260"/>
              <a:gd name="T63" fmla="*/ 404 h 460"/>
              <a:gd name="T64" fmla="*/ 125 w 260"/>
              <a:gd name="T65" fmla="*/ 393 h 460"/>
              <a:gd name="T66" fmla="*/ 110 w 260"/>
              <a:gd name="T67" fmla="*/ 384 h 460"/>
              <a:gd name="T68" fmla="*/ 82 w 260"/>
              <a:gd name="T69" fmla="*/ 362 h 460"/>
              <a:gd name="T70" fmla="*/ 85 w 260"/>
              <a:gd name="T71" fmla="*/ 347 h 460"/>
              <a:gd name="T72" fmla="*/ 90 w 260"/>
              <a:gd name="T73" fmla="*/ 321 h 460"/>
              <a:gd name="T74" fmla="*/ 85 w 260"/>
              <a:gd name="T75" fmla="*/ 305 h 460"/>
              <a:gd name="T76" fmla="*/ 71 w 260"/>
              <a:gd name="T77" fmla="*/ 304 h 460"/>
              <a:gd name="T78" fmla="*/ 59 w 260"/>
              <a:gd name="T79" fmla="*/ 305 h 460"/>
              <a:gd name="T80" fmla="*/ 45 w 260"/>
              <a:gd name="T81" fmla="*/ 273 h 460"/>
              <a:gd name="T82" fmla="*/ 24 w 260"/>
              <a:gd name="T83" fmla="*/ 256 h 460"/>
              <a:gd name="T84" fmla="*/ 10 w 260"/>
              <a:gd name="T85" fmla="*/ 240 h 460"/>
              <a:gd name="T86" fmla="*/ 2 w 260"/>
              <a:gd name="T87" fmla="*/ 222 h 460"/>
              <a:gd name="T88" fmla="*/ 2 w 260"/>
              <a:gd name="T89" fmla="*/ 195 h 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0"/>
              <a:gd name="T136" fmla="*/ 0 h 460"/>
              <a:gd name="T137" fmla="*/ 260 w 260"/>
              <a:gd name="T138" fmla="*/ 460 h 4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1" name="Freeform 141"/>
          <p:cNvSpPr>
            <a:spLocks/>
          </p:cNvSpPr>
          <p:nvPr/>
        </p:nvSpPr>
        <p:spPr bwMode="auto">
          <a:xfrm>
            <a:off x="6847264" y="3648042"/>
            <a:ext cx="898049" cy="319063"/>
          </a:xfrm>
          <a:custGeom>
            <a:avLst/>
            <a:gdLst>
              <a:gd name="T0" fmla="*/ 1 w 552"/>
              <a:gd name="T1" fmla="*/ 195 h 196"/>
              <a:gd name="T2" fmla="*/ 8 w 552"/>
              <a:gd name="T3" fmla="*/ 187 h 196"/>
              <a:gd name="T4" fmla="*/ 14 w 552"/>
              <a:gd name="T5" fmla="*/ 183 h 196"/>
              <a:gd name="T6" fmla="*/ 12 w 552"/>
              <a:gd name="T7" fmla="*/ 164 h 196"/>
              <a:gd name="T8" fmla="*/ 8 w 552"/>
              <a:gd name="T9" fmla="*/ 160 h 196"/>
              <a:gd name="T10" fmla="*/ 16 w 552"/>
              <a:gd name="T11" fmla="*/ 161 h 196"/>
              <a:gd name="T12" fmla="*/ 14 w 552"/>
              <a:gd name="T13" fmla="*/ 151 h 196"/>
              <a:gd name="T14" fmla="*/ 20 w 552"/>
              <a:gd name="T15" fmla="*/ 146 h 196"/>
              <a:gd name="T16" fmla="*/ 20 w 552"/>
              <a:gd name="T17" fmla="*/ 138 h 196"/>
              <a:gd name="T18" fmla="*/ 23 w 552"/>
              <a:gd name="T19" fmla="*/ 134 h 196"/>
              <a:gd name="T20" fmla="*/ 33 w 552"/>
              <a:gd name="T21" fmla="*/ 127 h 196"/>
              <a:gd name="T22" fmla="*/ 36 w 552"/>
              <a:gd name="T23" fmla="*/ 119 h 196"/>
              <a:gd name="T24" fmla="*/ 32 w 552"/>
              <a:gd name="T25" fmla="*/ 111 h 196"/>
              <a:gd name="T26" fmla="*/ 39 w 552"/>
              <a:gd name="T27" fmla="*/ 97 h 196"/>
              <a:gd name="T28" fmla="*/ 42 w 552"/>
              <a:gd name="T29" fmla="*/ 88 h 196"/>
              <a:gd name="T30" fmla="*/ 44 w 552"/>
              <a:gd name="T31" fmla="*/ 80 h 196"/>
              <a:gd name="T32" fmla="*/ 40 w 552"/>
              <a:gd name="T33" fmla="*/ 69 h 196"/>
              <a:gd name="T34" fmla="*/ 44 w 552"/>
              <a:gd name="T35" fmla="*/ 73 h 196"/>
              <a:gd name="T36" fmla="*/ 139 w 552"/>
              <a:gd name="T37" fmla="*/ 61 h 196"/>
              <a:gd name="T38" fmla="*/ 135 w 552"/>
              <a:gd name="T39" fmla="*/ 46 h 196"/>
              <a:gd name="T40" fmla="*/ 153 w 552"/>
              <a:gd name="T41" fmla="*/ 47 h 196"/>
              <a:gd name="T42" fmla="*/ 206 w 552"/>
              <a:gd name="T43" fmla="*/ 42 h 196"/>
              <a:gd name="T44" fmla="*/ 271 w 552"/>
              <a:gd name="T45" fmla="*/ 36 h 196"/>
              <a:gd name="T46" fmla="*/ 321 w 552"/>
              <a:gd name="T47" fmla="*/ 29 h 196"/>
              <a:gd name="T48" fmla="*/ 371 w 552"/>
              <a:gd name="T49" fmla="*/ 27 h 196"/>
              <a:gd name="T50" fmla="*/ 415 w 552"/>
              <a:gd name="T51" fmla="*/ 21 h 196"/>
              <a:gd name="T52" fmla="*/ 442 w 552"/>
              <a:gd name="T53" fmla="*/ 16 h 196"/>
              <a:gd name="T54" fmla="*/ 497 w 552"/>
              <a:gd name="T55" fmla="*/ 9 h 196"/>
              <a:gd name="T56" fmla="*/ 543 w 552"/>
              <a:gd name="T57" fmla="*/ 0 h 196"/>
              <a:gd name="T58" fmla="*/ 549 w 552"/>
              <a:gd name="T59" fmla="*/ 6 h 196"/>
              <a:gd name="T60" fmla="*/ 548 w 552"/>
              <a:gd name="T61" fmla="*/ 21 h 196"/>
              <a:gd name="T62" fmla="*/ 538 w 552"/>
              <a:gd name="T63" fmla="*/ 28 h 196"/>
              <a:gd name="T64" fmla="*/ 529 w 552"/>
              <a:gd name="T65" fmla="*/ 46 h 196"/>
              <a:gd name="T66" fmla="*/ 515 w 552"/>
              <a:gd name="T67" fmla="*/ 46 h 196"/>
              <a:gd name="T68" fmla="*/ 507 w 552"/>
              <a:gd name="T69" fmla="*/ 55 h 196"/>
              <a:gd name="T70" fmla="*/ 499 w 552"/>
              <a:gd name="T71" fmla="*/ 61 h 196"/>
              <a:gd name="T72" fmla="*/ 489 w 552"/>
              <a:gd name="T73" fmla="*/ 58 h 196"/>
              <a:gd name="T74" fmla="*/ 485 w 552"/>
              <a:gd name="T75" fmla="*/ 66 h 196"/>
              <a:gd name="T76" fmla="*/ 478 w 552"/>
              <a:gd name="T77" fmla="*/ 75 h 196"/>
              <a:gd name="T78" fmla="*/ 470 w 552"/>
              <a:gd name="T79" fmla="*/ 80 h 196"/>
              <a:gd name="T80" fmla="*/ 446 w 552"/>
              <a:gd name="T81" fmla="*/ 101 h 196"/>
              <a:gd name="T82" fmla="*/ 430 w 552"/>
              <a:gd name="T83" fmla="*/ 104 h 196"/>
              <a:gd name="T84" fmla="*/ 415 w 552"/>
              <a:gd name="T85" fmla="*/ 116 h 196"/>
              <a:gd name="T86" fmla="*/ 412 w 552"/>
              <a:gd name="T87" fmla="*/ 128 h 196"/>
              <a:gd name="T88" fmla="*/ 397 w 552"/>
              <a:gd name="T89" fmla="*/ 137 h 196"/>
              <a:gd name="T90" fmla="*/ 370 w 552"/>
              <a:gd name="T91" fmla="*/ 160 h 196"/>
              <a:gd name="T92" fmla="*/ 237 w 552"/>
              <a:gd name="T93" fmla="*/ 176 h 196"/>
              <a:gd name="T94" fmla="*/ 141 w 552"/>
              <a:gd name="T95" fmla="*/ 185 h 196"/>
              <a:gd name="T96" fmla="*/ 92 w 552"/>
              <a:gd name="T97" fmla="*/ 189 h 1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2"/>
              <a:gd name="T148" fmla="*/ 0 h 196"/>
              <a:gd name="T149" fmla="*/ 552 w 552"/>
              <a:gd name="T150" fmla="*/ 196 h 1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92" y="189"/>
                </a:lnTo>
                <a:lnTo>
                  <a:pt x="0" y="196"/>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2" name="Freeform 142"/>
          <p:cNvSpPr>
            <a:spLocks/>
          </p:cNvSpPr>
          <p:nvPr/>
        </p:nvSpPr>
        <p:spPr bwMode="auto">
          <a:xfrm>
            <a:off x="6847264" y="3648042"/>
            <a:ext cx="898049" cy="319063"/>
          </a:xfrm>
          <a:custGeom>
            <a:avLst/>
            <a:gdLst>
              <a:gd name="T0" fmla="*/ 1 w 552"/>
              <a:gd name="T1" fmla="*/ 195 h 196"/>
              <a:gd name="T2" fmla="*/ 8 w 552"/>
              <a:gd name="T3" fmla="*/ 187 h 196"/>
              <a:gd name="T4" fmla="*/ 14 w 552"/>
              <a:gd name="T5" fmla="*/ 183 h 196"/>
              <a:gd name="T6" fmla="*/ 12 w 552"/>
              <a:gd name="T7" fmla="*/ 164 h 196"/>
              <a:gd name="T8" fmla="*/ 8 w 552"/>
              <a:gd name="T9" fmla="*/ 160 h 196"/>
              <a:gd name="T10" fmla="*/ 16 w 552"/>
              <a:gd name="T11" fmla="*/ 161 h 196"/>
              <a:gd name="T12" fmla="*/ 14 w 552"/>
              <a:gd name="T13" fmla="*/ 151 h 196"/>
              <a:gd name="T14" fmla="*/ 20 w 552"/>
              <a:gd name="T15" fmla="*/ 146 h 196"/>
              <a:gd name="T16" fmla="*/ 20 w 552"/>
              <a:gd name="T17" fmla="*/ 138 h 196"/>
              <a:gd name="T18" fmla="*/ 23 w 552"/>
              <a:gd name="T19" fmla="*/ 134 h 196"/>
              <a:gd name="T20" fmla="*/ 33 w 552"/>
              <a:gd name="T21" fmla="*/ 127 h 196"/>
              <a:gd name="T22" fmla="*/ 36 w 552"/>
              <a:gd name="T23" fmla="*/ 119 h 196"/>
              <a:gd name="T24" fmla="*/ 32 w 552"/>
              <a:gd name="T25" fmla="*/ 111 h 196"/>
              <a:gd name="T26" fmla="*/ 39 w 552"/>
              <a:gd name="T27" fmla="*/ 97 h 196"/>
              <a:gd name="T28" fmla="*/ 42 w 552"/>
              <a:gd name="T29" fmla="*/ 88 h 196"/>
              <a:gd name="T30" fmla="*/ 44 w 552"/>
              <a:gd name="T31" fmla="*/ 80 h 196"/>
              <a:gd name="T32" fmla="*/ 40 w 552"/>
              <a:gd name="T33" fmla="*/ 69 h 196"/>
              <a:gd name="T34" fmla="*/ 44 w 552"/>
              <a:gd name="T35" fmla="*/ 73 h 196"/>
              <a:gd name="T36" fmla="*/ 139 w 552"/>
              <a:gd name="T37" fmla="*/ 61 h 196"/>
              <a:gd name="T38" fmla="*/ 135 w 552"/>
              <a:gd name="T39" fmla="*/ 46 h 196"/>
              <a:gd name="T40" fmla="*/ 153 w 552"/>
              <a:gd name="T41" fmla="*/ 47 h 196"/>
              <a:gd name="T42" fmla="*/ 206 w 552"/>
              <a:gd name="T43" fmla="*/ 42 h 196"/>
              <a:gd name="T44" fmla="*/ 271 w 552"/>
              <a:gd name="T45" fmla="*/ 36 h 196"/>
              <a:gd name="T46" fmla="*/ 321 w 552"/>
              <a:gd name="T47" fmla="*/ 29 h 196"/>
              <a:gd name="T48" fmla="*/ 371 w 552"/>
              <a:gd name="T49" fmla="*/ 27 h 196"/>
              <a:gd name="T50" fmla="*/ 415 w 552"/>
              <a:gd name="T51" fmla="*/ 21 h 196"/>
              <a:gd name="T52" fmla="*/ 442 w 552"/>
              <a:gd name="T53" fmla="*/ 16 h 196"/>
              <a:gd name="T54" fmla="*/ 497 w 552"/>
              <a:gd name="T55" fmla="*/ 9 h 196"/>
              <a:gd name="T56" fmla="*/ 543 w 552"/>
              <a:gd name="T57" fmla="*/ 0 h 196"/>
              <a:gd name="T58" fmla="*/ 549 w 552"/>
              <a:gd name="T59" fmla="*/ 6 h 196"/>
              <a:gd name="T60" fmla="*/ 548 w 552"/>
              <a:gd name="T61" fmla="*/ 21 h 196"/>
              <a:gd name="T62" fmla="*/ 538 w 552"/>
              <a:gd name="T63" fmla="*/ 28 h 196"/>
              <a:gd name="T64" fmla="*/ 529 w 552"/>
              <a:gd name="T65" fmla="*/ 46 h 196"/>
              <a:gd name="T66" fmla="*/ 515 w 552"/>
              <a:gd name="T67" fmla="*/ 46 h 196"/>
              <a:gd name="T68" fmla="*/ 507 w 552"/>
              <a:gd name="T69" fmla="*/ 55 h 196"/>
              <a:gd name="T70" fmla="*/ 499 w 552"/>
              <a:gd name="T71" fmla="*/ 61 h 196"/>
              <a:gd name="T72" fmla="*/ 489 w 552"/>
              <a:gd name="T73" fmla="*/ 58 h 196"/>
              <a:gd name="T74" fmla="*/ 485 w 552"/>
              <a:gd name="T75" fmla="*/ 66 h 196"/>
              <a:gd name="T76" fmla="*/ 478 w 552"/>
              <a:gd name="T77" fmla="*/ 75 h 196"/>
              <a:gd name="T78" fmla="*/ 470 w 552"/>
              <a:gd name="T79" fmla="*/ 80 h 196"/>
              <a:gd name="T80" fmla="*/ 446 w 552"/>
              <a:gd name="T81" fmla="*/ 101 h 196"/>
              <a:gd name="T82" fmla="*/ 430 w 552"/>
              <a:gd name="T83" fmla="*/ 104 h 196"/>
              <a:gd name="T84" fmla="*/ 415 w 552"/>
              <a:gd name="T85" fmla="*/ 116 h 196"/>
              <a:gd name="T86" fmla="*/ 412 w 552"/>
              <a:gd name="T87" fmla="*/ 128 h 196"/>
              <a:gd name="T88" fmla="*/ 397 w 552"/>
              <a:gd name="T89" fmla="*/ 137 h 196"/>
              <a:gd name="T90" fmla="*/ 370 w 552"/>
              <a:gd name="T91" fmla="*/ 160 h 196"/>
              <a:gd name="T92" fmla="*/ 237 w 552"/>
              <a:gd name="T93" fmla="*/ 176 h 196"/>
              <a:gd name="T94" fmla="*/ 141 w 552"/>
              <a:gd name="T95" fmla="*/ 185 h 196"/>
              <a:gd name="T96" fmla="*/ 92 w 552"/>
              <a:gd name="T97" fmla="*/ 189 h 1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2"/>
              <a:gd name="T148" fmla="*/ 0 h 196"/>
              <a:gd name="T149" fmla="*/ 552 w 552"/>
              <a:gd name="T150" fmla="*/ 196 h 1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92" y="189"/>
                </a:lnTo>
                <a:lnTo>
                  <a:pt x="0" y="196"/>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3" name="Freeform 143"/>
          <p:cNvSpPr>
            <a:spLocks/>
          </p:cNvSpPr>
          <p:nvPr/>
        </p:nvSpPr>
        <p:spPr bwMode="auto">
          <a:xfrm>
            <a:off x="6928397" y="3357866"/>
            <a:ext cx="763275" cy="402953"/>
          </a:xfrm>
          <a:custGeom>
            <a:avLst/>
            <a:gdLst>
              <a:gd name="T0" fmla="*/ 7 w 469"/>
              <a:gd name="T1" fmla="*/ 238 h 248"/>
              <a:gd name="T2" fmla="*/ 12 w 469"/>
              <a:gd name="T3" fmla="*/ 227 h 248"/>
              <a:gd name="T4" fmla="*/ 16 w 469"/>
              <a:gd name="T5" fmla="*/ 211 h 248"/>
              <a:gd name="T6" fmla="*/ 12 w 469"/>
              <a:gd name="T7" fmla="*/ 198 h 248"/>
              <a:gd name="T8" fmla="*/ 31 w 469"/>
              <a:gd name="T9" fmla="*/ 187 h 248"/>
              <a:gd name="T10" fmla="*/ 50 w 469"/>
              <a:gd name="T11" fmla="*/ 195 h 248"/>
              <a:gd name="T12" fmla="*/ 58 w 469"/>
              <a:gd name="T13" fmla="*/ 184 h 248"/>
              <a:gd name="T14" fmla="*/ 54 w 469"/>
              <a:gd name="T15" fmla="*/ 169 h 248"/>
              <a:gd name="T16" fmla="*/ 74 w 469"/>
              <a:gd name="T17" fmla="*/ 161 h 248"/>
              <a:gd name="T18" fmla="*/ 73 w 469"/>
              <a:gd name="T19" fmla="*/ 145 h 248"/>
              <a:gd name="T20" fmla="*/ 78 w 469"/>
              <a:gd name="T21" fmla="*/ 132 h 248"/>
              <a:gd name="T22" fmla="*/ 85 w 469"/>
              <a:gd name="T23" fmla="*/ 123 h 248"/>
              <a:gd name="T24" fmla="*/ 103 w 469"/>
              <a:gd name="T25" fmla="*/ 127 h 248"/>
              <a:gd name="T26" fmla="*/ 112 w 469"/>
              <a:gd name="T27" fmla="*/ 120 h 248"/>
              <a:gd name="T28" fmla="*/ 139 w 469"/>
              <a:gd name="T29" fmla="*/ 127 h 248"/>
              <a:gd name="T30" fmla="*/ 146 w 469"/>
              <a:gd name="T31" fmla="*/ 115 h 248"/>
              <a:gd name="T32" fmla="*/ 160 w 469"/>
              <a:gd name="T33" fmla="*/ 115 h 248"/>
              <a:gd name="T34" fmla="*/ 171 w 469"/>
              <a:gd name="T35" fmla="*/ 113 h 248"/>
              <a:gd name="T36" fmla="*/ 179 w 469"/>
              <a:gd name="T37" fmla="*/ 99 h 248"/>
              <a:gd name="T38" fmla="*/ 187 w 469"/>
              <a:gd name="T39" fmla="*/ 92 h 248"/>
              <a:gd name="T40" fmla="*/ 207 w 469"/>
              <a:gd name="T41" fmla="*/ 103 h 248"/>
              <a:gd name="T42" fmla="*/ 213 w 469"/>
              <a:gd name="T43" fmla="*/ 89 h 248"/>
              <a:gd name="T44" fmla="*/ 226 w 469"/>
              <a:gd name="T45" fmla="*/ 74 h 248"/>
              <a:gd name="T46" fmla="*/ 237 w 469"/>
              <a:gd name="T47" fmla="*/ 55 h 248"/>
              <a:gd name="T48" fmla="*/ 237 w 469"/>
              <a:gd name="T49" fmla="*/ 39 h 248"/>
              <a:gd name="T50" fmla="*/ 253 w 469"/>
              <a:gd name="T51" fmla="*/ 40 h 248"/>
              <a:gd name="T52" fmla="*/ 275 w 469"/>
              <a:gd name="T53" fmla="*/ 24 h 248"/>
              <a:gd name="T54" fmla="*/ 268 w 469"/>
              <a:gd name="T55" fmla="*/ 6 h 248"/>
              <a:gd name="T56" fmla="*/ 283 w 469"/>
              <a:gd name="T57" fmla="*/ 4 h 248"/>
              <a:gd name="T58" fmla="*/ 308 w 469"/>
              <a:gd name="T59" fmla="*/ 12 h 248"/>
              <a:gd name="T60" fmla="*/ 332 w 469"/>
              <a:gd name="T61" fmla="*/ 23 h 248"/>
              <a:gd name="T62" fmla="*/ 351 w 469"/>
              <a:gd name="T63" fmla="*/ 32 h 248"/>
              <a:gd name="T64" fmla="*/ 366 w 469"/>
              <a:gd name="T65" fmla="*/ 27 h 248"/>
              <a:gd name="T66" fmla="*/ 381 w 469"/>
              <a:gd name="T67" fmla="*/ 29 h 248"/>
              <a:gd name="T68" fmla="*/ 396 w 469"/>
              <a:gd name="T69" fmla="*/ 16 h 248"/>
              <a:gd name="T70" fmla="*/ 409 w 469"/>
              <a:gd name="T71" fmla="*/ 31 h 248"/>
              <a:gd name="T72" fmla="*/ 419 w 469"/>
              <a:gd name="T73" fmla="*/ 43 h 248"/>
              <a:gd name="T74" fmla="*/ 419 w 469"/>
              <a:gd name="T75" fmla="*/ 62 h 248"/>
              <a:gd name="T76" fmla="*/ 438 w 469"/>
              <a:gd name="T77" fmla="*/ 84 h 248"/>
              <a:gd name="T78" fmla="*/ 469 w 469"/>
              <a:gd name="T79" fmla="*/ 105 h 248"/>
              <a:gd name="T80" fmla="*/ 427 w 469"/>
              <a:gd name="T81" fmla="*/ 149 h 248"/>
              <a:gd name="T82" fmla="*/ 420 w 469"/>
              <a:gd name="T83" fmla="*/ 164 h 248"/>
              <a:gd name="T84" fmla="*/ 407 w 469"/>
              <a:gd name="T85" fmla="*/ 176 h 248"/>
              <a:gd name="T86" fmla="*/ 388 w 469"/>
              <a:gd name="T87" fmla="*/ 189 h 248"/>
              <a:gd name="T88" fmla="*/ 365 w 469"/>
              <a:gd name="T89" fmla="*/ 200 h 248"/>
              <a:gd name="T90" fmla="*/ 300 w 469"/>
              <a:gd name="T91" fmla="*/ 207 h 248"/>
              <a:gd name="T92" fmla="*/ 221 w 469"/>
              <a:gd name="T93" fmla="*/ 215 h 248"/>
              <a:gd name="T94" fmla="*/ 130 w 469"/>
              <a:gd name="T95" fmla="*/ 223 h 248"/>
              <a:gd name="T96" fmla="*/ 85 w 469"/>
              <a:gd name="T97" fmla="*/ 225 h 248"/>
              <a:gd name="T98" fmla="*/ 0 w 469"/>
              <a:gd name="T99" fmla="*/ 248 h 2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9"/>
              <a:gd name="T151" fmla="*/ 0 h 248"/>
              <a:gd name="T152" fmla="*/ 469 w 469"/>
              <a:gd name="T153" fmla="*/ 248 h 2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4" name="Freeform 144"/>
          <p:cNvSpPr>
            <a:spLocks/>
          </p:cNvSpPr>
          <p:nvPr/>
        </p:nvSpPr>
        <p:spPr bwMode="auto">
          <a:xfrm>
            <a:off x="6928397" y="3357866"/>
            <a:ext cx="763275" cy="402953"/>
          </a:xfrm>
          <a:custGeom>
            <a:avLst/>
            <a:gdLst>
              <a:gd name="T0" fmla="*/ 7 w 469"/>
              <a:gd name="T1" fmla="*/ 238 h 248"/>
              <a:gd name="T2" fmla="*/ 12 w 469"/>
              <a:gd name="T3" fmla="*/ 227 h 248"/>
              <a:gd name="T4" fmla="*/ 16 w 469"/>
              <a:gd name="T5" fmla="*/ 211 h 248"/>
              <a:gd name="T6" fmla="*/ 12 w 469"/>
              <a:gd name="T7" fmla="*/ 198 h 248"/>
              <a:gd name="T8" fmla="*/ 31 w 469"/>
              <a:gd name="T9" fmla="*/ 187 h 248"/>
              <a:gd name="T10" fmla="*/ 50 w 469"/>
              <a:gd name="T11" fmla="*/ 195 h 248"/>
              <a:gd name="T12" fmla="*/ 58 w 469"/>
              <a:gd name="T13" fmla="*/ 184 h 248"/>
              <a:gd name="T14" fmla="*/ 54 w 469"/>
              <a:gd name="T15" fmla="*/ 169 h 248"/>
              <a:gd name="T16" fmla="*/ 74 w 469"/>
              <a:gd name="T17" fmla="*/ 161 h 248"/>
              <a:gd name="T18" fmla="*/ 73 w 469"/>
              <a:gd name="T19" fmla="*/ 145 h 248"/>
              <a:gd name="T20" fmla="*/ 78 w 469"/>
              <a:gd name="T21" fmla="*/ 132 h 248"/>
              <a:gd name="T22" fmla="*/ 85 w 469"/>
              <a:gd name="T23" fmla="*/ 123 h 248"/>
              <a:gd name="T24" fmla="*/ 103 w 469"/>
              <a:gd name="T25" fmla="*/ 127 h 248"/>
              <a:gd name="T26" fmla="*/ 112 w 469"/>
              <a:gd name="T27" fmla="*/ 120 h 248"/>
              <a:gd name="T28" fmla="*/ 139 w 469"/>
              <a:gd name="T29" fmla="*/ 127 h 248"/>
              <a:gd name="T30" fmla="*/ 146 w 469"/>
              <a:gd name="T31" fmla="*/ 115 h 248"/>
              <a:gd name="T32" fmla="*/ 160 w 469"/>
              <a:gd name="T33" fmla="*/ 115 h 248"/>
              <a:gd name="T34" fmla="*/ 171 w 469"/>
              <a:gd name="T35" fmla="*/ 113 h 248"/>
              <a:gd name="T36" fmla="*/ 179 w 469"/>
              <a:gd name="T37" fmla="*/ 99 h 248"/>
              <a:gd name="T38" fmla="*/ 187 w 469"/>
              <a:gd name="T39" fmla="*/ 92 h 248"/>
              <a:gd name="T40" fmla="*/ 207 w 469"/>
              <a:gd name="T41" fmla="*/ 103 h 248"/>
              <a:gd name="T42" fmla="*/ 213 w 469"/>
              <a:gd name="T43" fmla="*/ 89 h 248"/>
              <a:gd name="T44" fmla="*/ 226 w 469"/>
              <a:gd name="T45" fmla="*/ 74 h 248"/>
              <a:gd name="T46" fmla="*/ 237 w 469"/>
              <a:gd name="T47" fmla="*/ 55 h 248"/>
              <a:gd name="T48" fmla="*/ 237 w 469"/>
              <a:gd name="T49" fmla="*/ 39 h 248"/>
              <a:gd name="T50" fmla="*/ 253 w 469"/>
              <a:gd name="T51" fmla="*/ 40 h 248"/>
              <a:gd name="T52" fmla="*/ 275 w 469"/>
              <a:gd name="T53" fmla="*/ 24 h 248"/>
              <a:gd name="T54" fmla="*/ 268 w 469"/>
              <a:gd name="T55" fmla="*/ 6 h 248"/>
              <a:gd name="T56" fmla="*/ 283 w 469"/>
              <a:gd name="T57" fmla="*/ 4 h 248"/>
              <a:gd name="T58" fmla="*/ 308 w 469"/>
              <a:gd name="T59" fmla="*/ 12 h 248"/>
              <a:gd name="T60" fmla="*/ 332 w 469"/>
              <a:gd name="T61" fmla="*/ 23 h 248"/>
              <a:gd name="T62" fmla="*/ 351 w 469"/>
              <a:gd name="T63" fmla="*/ 32 h 248"/>
              <a:gd name="T64" fmla="*/ 366 w 469"/>
              <a:gd name="T65" fmla="*/ 27 h 248"/>
              <a:gd name="T66" fmla="*/ 381 w 469"/>
              <a:gd name="T67" fmla="*/ 29 h 248"/>
              <a:gd name="T68" fmla="*/ 396 w 469"/>
              <a:gd name="T69" fmla="*/ 16 h 248"/>
              <a:gd name="T70" fmla="*/ 409 w 469"/>
              <a:gd name="T71" fmla="*/ 31 h 248"/>
              <a:gd name="T72" fmla="*/ 419 w 469"/>
              <a:gd name="T73" fmla="*/ 43 h 248"/>
              <a:gd name="T74" fmla="*/ 419 w 469"/>
              <a:gd name="T75" fmla="*/ 62 h 248"/>
              <a:gd name="T76" fmla="*/ 438 w 469"/>
              <a:gd name="T77" fmla="*/ 84 h 248"/>
              <a:gd name="T78" fmla="*/ 469 w 469"/>
              <a:gd name="T79" fmla="*/ 105 h 248"/>
              <a:gd name="T80" fmla="*/ 427 w 469"/>
              <a:gd name="T81" fmla="*/ 149 h 248"/>
              <a:gd name="T82" fmla="*/ 420 w 469"/>
              <a:gd name="T83" fmla="*/ 164 h 248"/>
              <a:gd name="T84" fmla="*/ 407 w 469"/>
              <a:gd name="T85" fmla="*/ 176 h 248"/>
              <a:gd name="T86" fmla="*/ 388 w 469"/>
              <a:gd name="T87" fmla="*/ 189 h 248"/>
              <a:gd name="T88" fmla="*/ 365 w 469"/>
              <a:gd name="T89" fmla="*/ 200 h 248"/>
              <a:gd name="T90" fmla="*/ 300 w 469"/>
              <a:gd name="T91" fmla="*/ 207 h 248"/>
              <a:gd name="T92" fmla="*/ 221 w 469"/>
              <a:gd name="T93" fmla="*/ 215 h 248"/>
              <a:gd name="T94" fmla="*/ 130 w 469"/>
              <a:gd name="T95" fmla="*/ 223 h 248"/>
              <a:gd name="T96" fmla="*/ 85 w 469"/>
              <a:gd name="T97" fmla="*/ 225 h 248"/>
              <a:gd name="T98" fmla="*/ 0 w 469"/>
              <a:gd name="T99" fmla="*/ 248 h 2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9"/>
              <a:gd name="T151" fmla="*/ 0 h 248"/>
              <a:gd name="T152" fmla="*/ 469 w 469"/>
              <a:gd name="T153" fmla="*/ 248 h 2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5" name="Freeform 145"/>
          <p:cNvSpPr>
            <a:spLocks/>
          </p:cNvSpPr>
          <p:nvPr/>
        </p:nvSpPr>
        <p:spPr bwMode="auto">
          <a:xfrm>
            <a:off x="7052177" y="3007167"/>
            <a:ext cx="324563" cy="567987"/>
          </a:xfrm>
          <a:custGeom>
            <a:avLst/>
            <a:gdLst>
              <a:gd name="T0" fmla="*/ 0 w 199"/>
              <a:gd name="T1" fmla="*/ 342 h 349"/>
              <a:gd name="T2" fmla="*/ 2 w 199"/>
              <a:gd name="T3" fmla="*/ 327 h 349"/>
              <a:gd name="T4" fmla="*/ 5 w 199"/>
              <a:gd name="T5" fmla="*/ 316 h 349"/>
              <a:gd name="T6" fmla="*/ 5 w 199"/>
              <a:gd name="T7" fmla="*/ 309 h 349"/>
              <a:gd name="T8" fmla="*/ 15 w 199"/>
              <a:gd name="T9" fmla="*/ 300 h 349"/>
              <a:gd name="T10" fmla="*/ 21 w 199"/>
              <a:gd name="T11" fmla="*/ 282 h 349"/>
              <a:gd name="T12" fmla="*/ 28 w 199"/>
              <a:gd name="T13" fmla="*/ 271 h 349"/>
              <a:gd name="T14" fmla="*/ 25 w 199"/>
              <a:gd name="T15" fmla="*/ 255 h 349"/>
              <a:gd name="T16" fmla="*/ 23 w 199"/>
              <a:gd name="T17" fmla="*/ 244 h 349"/>
              <a:gd name="T18" fmla="*/ 17 w 199"/>
              <a:gd name="T19" fmla="*/ 232 h 349"/>
              <a:gd name="T20" fmla="*/ 19 w 199"/>
              <a:gd name="T21" fmla="*/ 223 h 349"/>
              <a:gd name="T22" fmla="*/ 5 w 199"/>
              <a:gd name="T23" fmla="*/ 25 h 349"/>
              <a:gd name="T24" fmla="*/ 12 w 199"/>
              <a:gd name="T25" fmla="*/ 27 h 349"/>
              <a:gd name="T26" fmla="*/ 24 w 199"/>
              <a:gd name="T27" fmla="*/ 27 h 349"/>
              <a:gd name="T28" fmla="*/ 46 w 199"/>
              <a:gd name="T29" fmla="*/ 15 h 349"/>
              <a:gd name="T30" fmla="*/ 78 w 199"/>
              <a:gd name="T31" fmla="*/ 11 h 349"/>
              <a:gd name="T32" fmla="*/ 169 w 199"/>
              <a:gd name="T33" fmla="*/ 6 h 349"/>
              <a:gd name="T34" fmla="*/ 195 w 199"/>
              <a:gd name="T35" fmla="*/ 219 h 349"/>
              <a:gd name="T36" fmla="*/ 196 w 199"/>
              <a:gd name="T37" fmla="*/ 228 h 349"/>
              <a:gd name="T38" fmla="*/ 199 w 199"/>
              <a:gd name="T39" fmla="*/ 239 h 349"/>
              <a:gd name="T40" fmla="*/ 187 w 199"/>
              <a:gd name="T41" fmla="*/ 247 h 349"/>
              <a:gd name="T42" fmla="*/ 171 w 199"/>
              <a:gd name="T43" fmla="*/ 251 h 349"/>
              <a:gd name="T44" fmla="*/ 161 w 199"/>
              <a:gd name="T45" fmla="*/ 254 h 349"/>
              <a:gd name="T46" fmla="*/ 164 w 199"/>
              <a:gd name="T47" fmla="*/ 265 h 349"/>
              <a:gd name="T48" fmla="*/ 157 w 199"/>
              <a:gd name="T49" fmla="*/ 276 h 349"/>
              <a:gd name="T50" fmla="*/ 150 w 199"/>
              <a:gd name="T51" fmla="*/ 289 h 349"/>
              <a:gd name="T52" fmla="*/ 139 w 199"/>
              <a:gd name="T53" fmla="*/ 293 h 349"/>
              <a:gd name="T54" fmla="*/ 137 w 199"/>
              <a:gd name="T55" fmla="*/ 309 h 349"/>
              <a:gd name="T56" fmla="*/ 131 w 199"/>
              <a:gd name="T57" fmla="*/ 318 h 349"/>
              <a:gd name="T58" fmla="*/ 115 w 199"/>
              <a:gd name="T59" fmla="*/ 315 h 349"/>
              <a:gd name="T60" fmla="*/ 106 w 199"/>
              <a:gd name="T61" fmla="*/ 304 h 349"/>
              <a:gd name="T62" fmla="*/ 103 w 199"/>
              <a:gd name="T63" fmla="*/ 314 h 349"/>
              <a:gd name="T64" fmla="*/ 99 w 199"/>
              <a:gd name="T65" fmla="*/ 323 h 349"/>
              <a:gd name="T66" fmla="*/ 95 w 199"/>
              <a:gd name="T67" fmla="*/ 334 h 349"/>
              <a:gd name="T68" fmla="*/ 84 w 199"/>
              <a:gd name="T69" fmla="*/ 330 h 349"/>
              <a:gd name="T70" fmla="*/ 74 w 199"/>
              <a:gd name="T71" fmla="*/ 328 h 349"/>
              <a:gd name="T72" fmla="*/ 66 w 199"/>
              <a:gd name="T73" fmla="*/ 335 h 349"/>
              <a:gd name="T74" fmla="*/ 63 w 199"/>
              <a:gd name="T75" fmla="*/ 342 h 349"/>
              <a:gd name="T76" fmla="*/ 42 w 199"/>
              <a:gd name="T77" fmla="*/ 333 h 349"/>
              <a:gd name="T78" fmla="*/ 30 w 199"/>
              <a:gd name="T79" fmla="*/ 335 h 349"/>
              <a:gd name="T80" fmla="*/ 27 w 199"/>
              <a:gd name="T81" fmla="*/ 342 h 349"/>
              <a:gd name="T82" fmla="*/ 20 w 199"/>
              <a:gd name="T83" fmla="*/ 339 h 349"/>
              <a:gd name="T84" fmla="*/ 12 w 199"/>
              <a:gd name="T85" fmla="*/ 343 h 349"/>
              <a:gd name="T86" fmla="*/ 2 w 199"/>
              <a:gd name="T87" fmla="*/ 347 h 3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9"/>
              <a:gd name="T133" fmla="*/ 0 h 349"/>
              <a:gd name="T134" fmla="*/ 199 w 199"/>
              <a:gd name="T135" fmla="*/ 349 h 3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6" name="Freeform 146"/>
          <p:cNvSpPr>
            <a:spLocks/>
          </p:cNvSpPr>
          <p:nvPr/>
        </p:nvSpPr>
        <p:spPr bwMode="auto">
          <a:xfrm>
            <a:off x="7052177" y="3007167"/>
            <a:ext cx="324563" cy="567987"/>
          </a:xfrm>
          <a:custGeom>
            <a:avLst/>
            <a:gdLst>
              <a:gd name="T0" fmla="*/ 0 w 199"/>
              <a:gd name="T1" fmla="*/ 342 h 349"/>
              <a:gd name="T2" fmla="*/ 2 w 199"/>
              <a:gd name="T3" fmla="*/ 327 h 349"/>
              <a:gd name="T4" fmla="*/ 5 w 199"/>
              <a:gd name="T5" fmla="*/ 316 h 349"/>
              <a:gd name="T6" fmla="*/ 5 w 199"/>
              <a:gd name="T7" fmla="*/ 309 h 349"/>
              <a:gd name="T8" fmla="*/ 15 w 199"/>
              <a:gd name="T9" fmla="*/ 300 h 349"/>
              <a:gd name="T10" fmla="*/ 21 w 199"/>
              <a:gd name="T11" fmla="*/ 282 h 349"/>
              <a:gd name="T12" fmla="*/ 28 w 199"/>
              <a:gd name="T13" fmla="*/ 271 h 349"/>
              <a:gd name="T14" fmla="*/ 25 w 199"/>
              <a:gd name="T15" fmla="*/ 255 h 349"/>
              <a:gd name="T16" fmla="*/ 23 w 199"/>
              <a:gd name="T17" fmla="*/ 244 h 349"/>
              <a:gd name="T18" fmla="*/ 17 w 199"/>
              <a:gd name="T19" fmla="*/ 232 h 349"/>
              <a:gd name="T20" fmla="*/ 19 w 199"/>
              <a:gd name="T21" fmla="*/ 223 h 349"/>
              <a:gd name="T22" fmla="*/ 5 w 199"/>
              <a:gd name="T23" fmla="*/ 25 h 349"/>
              <a:gd name="T24" fmla="*/ 12 w 199"/>
              <a:gd name="T25" fmla="*/ 27 h 349"/>
              <a:gd name="T26" fmla="*/ 24 w 199"/>
              <a:gd name="T27" fmla="*/ 27 h 349"/>
              <a:gd name="T28" fmla="*/ 46 w 199"/>
              <a:gd name="T29" fmla="*/ 15 h 349"/>
              <a:gd name="T30" fmla="*/ 78 w 199"/>
              <a:gd name="T31" fmla="*/ 11 h 349"/>
              <a:gd name="T32" fmla="*/ 169 w 199"/>
              <a:gd name="T33" fmla="*/ 6 h 349"/>
              <a:gd name="T34" fmla="*/ 195 w 199"/>
              <a:gd name="T35" fmla="*/ 219 h 349"/>
              <a:gd name="T36" fmla="*/ 196 w 199"/>
              <a:gd name="T37" fmla="*/ 228 h 349"/>
              <a:gd name="T38" fmla="*/ 199 w 199"/>
              <a:gd name="T39" fmla="*/ 239 h 349"/>
              <a:gd name="T40" fmla="*/ 187 w 199"/>
              <a:gd name="T41" fmla="*/ 247 h 349"/>
              <a:gd name="T42" fmla="*/ 171 w 199"/>
              <a:gd name="T43" fmla="*/ 251 h 349"/>
              <a:gd name="T44" fmla="*/ 161 w 199"/>
              <a:gd name="T45" fmla="*/ 254 h 349"/>
              <a:gd name="T46" fmla="*/ 164 w 199"/>
              <a:gd name="T47" fmla="*/ 265 h 349"/>
              <a:gd name="T48" fmla="*/ 157 w 199"/>
              <a:gd name="T49" fmla="*/ 276 h 349"/>
              <a:gd name="T50" fmla="*/ 150 w 199"/>
              <a:gd name="T51" fmla="*/ 289 h 349"/>
              <a:gd name="T52" fmla="*/ 139 w 199"/>
              <a:gd name="T53" fmla="*/ 293 h 349"/>
              <a:gd name="T54" fmla="*/ 137 w 199"/>
              <a:gd name="T55" fmla="*/ 309 h 349"/>
              <a:gd name="T56" fmla="*/ 131 w 199"/>
              <a:gd name="T57" fmla="*/ 318 h 349"/>
              <a:gd name="T58" fmla="*/ 115 w 199"/>
              <a:gd name="T59" fmla="*/ 315 h 349"/>
              <a:gd name="T60" fmla="*/ 106 w 199"/>
              <a:gd name="T61" fmla="*/ 304 h 349"/>
              <a:gd name="T62" fmla="*/ 103 w 199"/>
              <a:gd name="T63" fmla="*/ 314 h 349"/>
              <a:gd name="T64" fmla="*/ 99 w 199"/>
              <a:gd name="T65" fmla="*/ 323 h 349"/>
              <a:gd name="T66" fmla="*/ 95 w 199"/>
              <a:gd name="T67" fmla="*/ 334 h 349"/>
              <a:gd name="T68" fmla="*/ 84 w 199"/>
              <a:gd name="T69" fmla="*/ 330 h 349"/>
              <a:gd name="T70" fmla="*/ 74 w 199"/>
              <a:gd name="T71" fmla="*/ 328 h 349"/>
              <a:gd name="T72" fmla="*/ 66 w 199"/>
              <a:gd name="T73" fmla="*/ 335 h 349"/>
              <a:gd name="T74" fmla="*/ 63 w 199"/>
              <a:gd name="T75" fmla="*/ 342 h 349"/>
              <a:gd name="T76" fmla="*/ 42 w 199"/>
              <a:gd name="T77" fmla="*/ 333 h 349"/>
              <a:gd name="T78" fmla="*/ 30 w 199"/>
              <a:gd name="T79" fmla="*/ 335 h 349"/>
              <a:gd name="T80" fmla="*/ 27 w 199"/>
              <a:gd name="T81" fmla="*/ 342 h 349"/>
              <a:gd name="T82" fmla="*/ 20 w 199"/>
              <a:gd name="T83" fmla="*/ 339 h 349"/>
              <a:gd name="T84" fmla="*/ 12 w 199"/>
              <a:gd name="T85" fmla="*/ 343 h 349"/>
              <a:gd name="T86" fmla="*/ 2 w 199"/>
              <a:gd name="T87" fmla="*/ 347 h 3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9"/>
              <a:gd name="T133" fmla="*/ 0 h 349"/>
              <a:gd name="T134" fmla="*/ 199 w 199"/>
              <a:gd name="T135" fmla="*/ 349 h 3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7" name="Freeform 147"/>
          <p:cNvSpPr>
            <a:spLocks noEditPoints="1"/>
          </p:cNvSpPr>
          <p:nvPr/>
        </p:nvSpPr>
        <p:spPr bwMode="auto">
          <a:xfrm>
            <a:off x="7076927" y="3921721"/>
            <a:ext cx="409831" cy="664255"/>
          </a:xfrm>
          <a:custGeom>
            <a:avLst/>
            <a:gdLst>
              <a:gd name="T0" fmla="*/ 244 w 252"/>
              <a:gd name="T1" fmla="*/ 305 h 408"/>
              <a:gd name="T2" fmla="*/ 244 w 252"/>
              <a:gd name="T3" fmla="*/ 289 h 408"/>
              <a:gd name="T4" fmla="*/ 244 w 252"/>
              <a:gd name="T5" fmla="*/ 278 h 408"/>
              <a:gd name="T6" fmla="*/ 237 w 252"/>
              <a:gd name="T7" fmla="*/ 264 h 408"/>
              <a:gd name="T8" fmla="*/ 236 w 252"/>
              <a:gd name="T9" fmla="*/ 245 h 408"/>
              <a:gd name="T10" fmla="*/ 237 w 252"/>
              <a:gd name="T11" fmla="*/ 229 h 408"/>
              <a:gd name="T12" fmla="*/ 245 w 252"/>
              <a:gd name="T13" fmla="*/ 219 h 408"/>
              <a:gd name="T14" fmla="*/ 240 w 252"/>
              <a:gd name="T15" fmla="*/ 213 h 408"/>
              <a:gd name="T16" fmla="*/ 237 w 252"/>
              <a:gd name="T17" fmla="*/ 198 h 408"/>
              <a:gd name="T18" fmla="*/ 230 w 252"/>
              <a:gd name="T19" fmla="*/ 190 h 408"/>
              <a:gd name="T20" fmla="*/ 222 w 252"/>
              <a:gd name="T21" fmla="*/ 175 h 408"/>
              <a:gd name="T22" fmla="*/ 219 w 252"/>
              <a:gd name="T23" fmla="*/ 167 h 408"/>
              <a:gd name="T24" fmla="*/ 171 w 252"/>
              <a:gd name="T25" fmla="*/ 0 h 408"/>
              <a:gd name="T26" fmla="*/ 0 w 252"/>
              <a:gd name="T27" fmla="*/ 15 h 408"/>
              <a:gd name="T28" fmla="*/ 2 w 252"/>
              <a:gd name="T29" fmla="*/ 21 h 408"/>
              <a:gd name="T30" fmla="*/ 4 w 252"/>
              <a:gd name="T31" fmla="*/ 272 h 408"/>
              <a:gd name="T32" fmla="*/ 20 w 252"/>
              <a:gd name="T33" fmla="*/ 396 h 408"/>
              <a:gd name="T34" fmla="*/ 35 w 252"/>
              <a:gd name="T35" fmla="*/ 397 h 408"/>
              <a:gd name="T36" fmla="*/ 42 w 252"/>
              <a:gd name="T37" fmla="*/ 378 h 408"/>
              <a:gd name="T38" fmla="*/ 44 w 252"/>
              <a:gd name="T39" fmla="*/ 369 h 408"/>
              <a:gd name="T40" fmla="*/ 47 w 252"/>
              <a:gd name="T41" fmla="*/ 370 h 408"/>
              <a:gd name="T42" fmla="*/ 53 w 252"/>
              <a:gd name="T43" fmla="*/ 375 h 408"/>
              <a:gd name="T44" fmla="*/ 51 w 252"/>
              <a:gd name="T45" fmla="*/ 385 h 408"/>
              <a:gd name="T46" fmla="*/ 59 w 252"/>
              <a:gd name="T47" fmla="*/ 393 h 408"/>
              <a:gd name="T48" fmla="*/ 65 w 252"/>
              <a:gd name="T49" fmla="*/ 398 h 408"/>
              <a:gd name="T50" fmla="*/ 58 w 252"/>
              <a:gd name="T51" fmla="*/ 405 h 408"/>
              <a:gd name="T52" fmla="*/ 50 w 252"/>
              <a:gd name="T53" fmla="*/ 407 h 408"/>
              <a:gd name="T54" fmla="*/ 76 w 252"/>
              <a:gd name="T55" fmla="*/ 401 h 408"/>
              <a:gd name="T56" fmla="*/ 76 w 252"/>
              <a:gd name="T57" fmla="*/ 396 h 408"/>
              <a:gd name="T58" fmla="*/ 86 w 252"/>
              <a:gd name="T59" fmla="*/ 392 h 408"/>
              <a:gd name="T60" fmla="*/ 86 w 252"/>
              <a:gd name="T61" fmla="*/ 379 h 408"/>
              <a:gd name="T62" fmla="*/ 89 w 252"/>
              <a:gd name="T63" fmla="*/ 370 h 408"/>
              <a:gd name="T64" fmla="*/ 78 w 252"/>
              <a:gd name="T65" fmla="*/ 362 h 408"/>
              <a:gd name="T66" fmla="*/ 72 w 252"/>
              <a:gd name="T67" fmla="*/ 344 h 408"/>
              <a:gd name="T68" fmla="*/ 142 w 252"/>
              <a:gd name="T69" fmla="*/ 333 h 408"/>
              <a:gd name="T70" fmla="*/ 252 w 252"/>
              <a:gd name="T71" fmla="*/ 318 h 408"/>
              <a:gd name="T72" fmla="*/ 42 w 252"/>
              <a:gd name="T73" fmla="*/ 405 h 408"/>
              <a:gd name="T74" fmla="*/ 39 w 252"/>
              <a:gd name="T75" fmla="*/ 405 h 408"/>
              <a:gd name="T76" fmla="*/ 36 w 252"/>
              <a:gd name="T77" fmla="*/ 407 h 408"/>
              <a:gd name="T78" fmla="*/ 31 w 252"/>
              <a:gd name="T79" fmla="*/ 408 h 4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2"/>
              <a:gd name="T121" fmla="*/ 0 h 408"/>
              <a:gd name="T122" fmla="*/ 252 w 252"/>
              <a:gd name="T123" fmla="*/ 408 h 4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2" h="408">
                <a:moveTo>
                  <a:pt x="248" y="310"/>
                </a:moveTo>
                <a:lnTo>
                  <a:pt x="244" y="305"/>
                </a:lnTo>
                <a:lnTo>
                  <a:pt x="241" y="299"/>
                </a:lnTo>
                <a:lnTo>
                  <a:pt x="244" y="289"/>
                </a:lnTo>
                <a:lnTo>
                  <a:pt x="242" y="283"/>
                </a:lnTo>
                <a:lnTo>
                  <a:pt x="244" y="278"/>
                </a:lnTo>
                <a:lnTo>
                  <a:pt x="241" y="271"/>
                </a:lnTo>
                <a:lnTo>
                  <a:pt x="237" y="264"/>
                </a:lnTo>
                <a:lnTo>
                  <a:pt x="234" y="255"/>
                </a:lnTo>
                <a:lnTo>
                  <a:pt x="236" y="245"/>
                </a:lnTo>
                <a:lnTo>
                  <a:pt x="237" y="238"/>
                </a:lnTo>
                <a:lnTo>
                  <a:pt x="237" y="229"/>
                </a:lnTo>
                <a:lnTo>
                  <a:pt x="240" y="223"/>
                </a:lnTo>
                <a:lnTo>
                  <a:pt x="245" y="219"/>
                </a:lnTo>
                <a:lnTo>
                  <a:pt x="244" y="215"/>
                </a:lnTo>
                <a:lnTo>
                  <a:pt x="240" y="213"/>
                </a:lnTo>
                <a:lnTo>
                  <a:pt x="240" y="204"/>
                </a:lnTo>
                <a:lnTo>
                  <a:pt x="237" y="198"/>
                </a:lnTo>
                <a:lnTo>
                  <a:pt x="237" y="196"/>
                </a:lnTo>
                <a:lnTo>
                  <a:pt x="230" y="190"/>
                </a:lnTo>
                <a:lnTo>
                  <a:pt x="226" y="180"/>
                </a:lnTo>
                <a:lnTo>
                  <a:pt x="222" y="175"/>
                </a:lnTo>
                <a:lnTo>
                  <a:pt x="221" y="169"/>
                </a:lnTo>
                <a:lnTo>
                  <a:pt x="219" y="167"/>
                </a:lnTo>
                <a:lnTo>
                  <a:pt x="195" y="77"/>
                </a:lnTo>
                <a:lnTo>
                  <a:pt x="171" y="0"/>
                </a:lnTo>
                <a:lnTo>
                  <a:pt x="96" y="8"/>
                </a:lnTo>
                <a:lnTo>
                  <a:pt x="0" y="15"/>
                </a:lnTo>
                <a:lnTo>
                  <a:pt x="0" y="17"/>
                </a:lnTo>
                <a:lnTo>
                  <a:pt x="2" y="21"/>
                </a:lnTo>
                <a:lnTo>
                  <a:pt x="8" y="24"/>
                </a:lnTo>
                <a:lnTo>
                  <a:pt x="4" y="272"/>
                </a:lnTo>
                <a:lnTo>
                  <a:pt x="20" y="393"/>
                </a:lnTo>
                <a:lnTo>
                  <a:pt x="20" y="396"/>
                </a:lnTo>
                <a:lnTo>
                  <a:pt x="25" y="396"/>
                </a:lnTo>
                <a:lnTo>
                  <a:pt x="35" y="397"/>
                </a:lnTo>
                <a:lnTo>
                  <a:pt x="40" y="397"/>
                </a:lnTo>
                <a:lnTo>
                  <a:pt x="42" y="378"/>
                </a:lnTo>
                <a:lnTo>
                  <a:pt x="42" y="373"/>
                </a:lnTo>
                <a:lnTo>
                  <a:pt x="44" y="369"/>
                </a:lnTo>
                <a:lnTo>
                  <a:pt x="43" y="366"/>
                </a:lnTo>
                <a:lnTo>
                  <a:pt x="47" y="370"/>
                </a:lnTo>
                <a:lnTo>
                  <a:pt x="50" y="370"/>
                </a:lnTo>
                <a:lnTo>
                  <a:pt x="53" y="375"/>
                </a:lnTo>
                <a:lnTo>
                  <a:pt x="54" y="381"/>
                </a:lnTo>
                <a:lnTo>
                  <a:pt x="51" y="385"/>
                </a:lnTo>
                <a:lnTo>
                  <a:pt x="54" y="390"/>
                </a:lnTo>
                <a:lnTo>
                  <a:pt x="59" y="393"/>
                </a:lnTo>
                <a:lnTo>
                  <a:pt x="61" y="393"/>
                </a:lnTo>
                <a:lnTo>
                  <a:pt x="65" y="398"/>
                </a:lnTo>
                <a:lnTo>
                  <a:pt x="63" y="404"/>
                </a:lnTo>
                <a:lnTo>
                  <a:pt x="58" y="405"/>
                </a:lnTo>
                <a:lnTo>
                  <a:pt x="53" y="405"/>
                </a:lnTo>
                <a:lnTo>
                  <a:pt x="50" y="407"/>
                </a:lnTo>
                <a:lnTo>
                  <a:pt x="70" y="404"/>
                </a:lnTo>
                <a:lnTo>
                  <a:pt x="76" y="401"/>
                </a:lnTo>
                <a:lnTo>
                  <a:pt x="77" y="397"/>
                </a:lnTo>
                <a:lnTo>
                  <a:pt x="76" y="396"/>
                </a:lnTo>
                <a:lnTo>
                  <a:pt x="81" y="396"/>
                </a:lnTo>
                <a:lnTo>
                  <a:pt x="86" y="392"/>
                </a:lnTo>
                <a:lnTo>
                  <a:pt x="88" y="382"/>
                </a:lnTo>
                <a:lnTo>
                  <a:pt x="86" y="379"/>
                </a:lnTo>
                <a:lnTo>
                  <a:pt x="86" y="377"/>
                </a:lnTo>
                <a:lnTo>
                  <a:pt x="89" y="370"/>
                </a:lnTo>
                <a:lnTo>
                  <a:pt x="84" y="365"/>
                </a:lnTo>
                <a:lnTo>
                  <a:pt x="78" y="362"/>
                </a:lnTo>
                <a:lnTo>
                  <a:pt x="70" y="351"/>
                </a:lnTo>
                <a:lnTo>
                  <a:pt x="72" y="344"/>
                </a:lnTo>
                <a:lnTo>
                  <a:pt x="77" y="340"/>
                </a:lnTo>
                <a:lnTo>
                  <a:pt x="142" y="333"/>
                </a:lnTo>
                <a:lnTo>
                  <a:pt x="252" y="321"/>
                </a:lnTo>
                <a:lnTo>
                  <a:pt x="252" y="318"/>
                </a:lnTo>
                <a:lnTo>
                  <a:pt x="248" y="310"/>
                </a:lnTo>
                <a:close/>
                <a:moveTo>
                  <a:pt x="42" y="405"/>
                </a:moveTo>
                <a:lnTo>
                  <a:pt x="42" y="404"/>
                </a:lnTo>
                <a:lnTo>
                  <a:pt x="39" y="405"/>
                </a:lnTo>
                <a:lnTo>
                  <a:pt x="42" y="405"/>
                </a:lnTo>
                <a:close/>
                <a:moveTo>
                  <a:pt x="36" y="407"/>
                </a:moveTo>
                <a:lnTo>
                  <a:pt x="39" y="405"/>
                </a:lnTo>
                <a:lnTo>
                  <a:pt x="31" y="408"/>
                </a:lnTo>
                <a:lnTo>
                  <a:pt x="36" y="407"/>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8" name="Freeform 148"/>
          <p:cNvSpPr>
            <a:spLocks/>
          </p:cNvSpPr>
          <p:nvPr/>
        </p:nvSpPr>
        <p:spPr bwMode="auto">
          <a:xfrm>
            <a:off x="7327227" y="2915032"/>
            <a:ext cx="444212" cy="507473"/>
          </a:xfrm>
          <a:custGeom>
            <a:avLst/>
            <a:gdLst>
              <a:gd name="T0" fmla="*/ 56 w 273"/>
              <a:gd name="T1" fmla="*/ 53 h 312"/>
              <a:gd name="T2" fmla="*/ 82 w 273"/>
              <a:gd name="T3" fmla="*/ 50 h 312"/>
              <a:gd name="T4" fmla="*/ 98 w 273"/>
              <a:gd name="T5" fmla="*/ 55 h 312"/>
              <a:gd name="T6" fmla="*/ 111 w 273"/>
              <a:gd name="T7" fmla="*/ 60 h 312"/>
              <a:gd name="T8" fmla="*/ 121 w 273"/>
              <a:gd name="T9" fmla="*/ 56 h 312"/>
              <a:gd name="T10" fmla="*/ 118 w 273"/>
              <a:gd name="T11" fmla="*/ 63 h 312"/>
              <a:gd name="T12" fmla="*/ 118 w 273"/>
              <a:gd name="T13" fmla="*/ 68 h 312"/>
              <a:gd name="T14" fmla="*/ 133 w 273"/>
              <a:gd name="T15" fmla="*/ 64 h 312"/>
              <a:gd name="T16" fmla="*/ 145 w 273"/>
              <a:gd name="T17" fmla="*/ 68 h 312"/>
              <a:gd name="T18" fmla="*/ 155 w 273"/>
              <a:gd name="T19" fmla="*/ 61 h 312"/>
              <a:gd name="T20" fmla="*/ 171 w 273"/>
              <a:gd name="T21" fmla="*/ 53 h 312"/>
              <a:gd name="T22" fmla="*/ 187 w 273"/>
              <a:gd name="T23" fmla="*/ 53 h 312"/>
              <a:gd name="T24" fmla="*/ 202 w 273"/>
              <a:gd name="T25" fmla="*/ 36 h 312"/>
              <a:gd name="T26" fmla="*/ 212 w 273"/>
              <a:gd name="T27" fmla="*/ 26 h 312"/>
              <a:gd name="T28" fmla="*/ 254 w 273"/>
              <a:gd name="T29" fmla="*/ 0 h 312"/>
              <a:gd name="T30" fmla="*/ 273 w 273"/>
              <a:gd name="T31" fmla="*/ 110 h 312"/>
              <a:gd name="T32" fmla="*/ 266 w 273"/>
              <a:gd name="T33" fmla="*/ 113 h 312"/>
              <a:gd name="T34" fmla="*/ 269 w 273"/>
              <a:gd name="T35" fmla="*/ 122 h 312"/>
              <a:gd name="T36" fmla="*/ 270 w 273"/>
              <a:gd name="T37" fmla="*/ 143 h 312"/>
              <a:gd name="T38" fmla="*/ 269 w 273"/>
              <a:gd name="T39" fmla="*/ 164 h 312"/>
              <a:gd name="T40" fmla="*/ 266 w 273"/>
              <a:gd name="T41" fmla="*/ 171 h 312"/>
              <a:gd name="T42" fmla="*/ 266 w 273"/>
              <a:gd name="T43" fmla="*/ 182 h 312"/>
              <a:gd name="T44" fmla="*/ 263 w 273"/>
              <a:gd name="T45" fmla="*/ 197 h 312"/>
              <a:gd name="T46" fmla="*/ 251 w 273"/>
              <a:gd name="T47" fmla="*/ 215 h 312"/>
              <a:gd name="T48" fmla="*/ 232 w 273"/>
              <a:gd name="T49" fmla="*/ 220 h 312"/>
              <a:gd name="T50" fmla="*/ 227 w 273"/>
              <a:gd name="T51" fmla="*/ 231 h 312"/>
              <a:gd name="T52" fmla="*/ 217 w 273"/>
              <a:gd name="T53" fmla="*/ 240 h 312"/>
              <a:gd name="T54" fmla="*/ 215 w 273"/>
              <a:gd name="T55" fmla="*/ 251 h 312"/>
              <a:gd name="T56" fmla="*/ 215 w 273"/>
              <a:gd name="T57" fmla="*/ 262 h 312"/>
              <a:gd name="T58" fmla="*/ 208 w 273"/>
              <a:gd name="T59" fmla="*/ 259 h 312"/>
              <a:gd name="T60" fmla="*/ 198 w 273"/>
              <a:gd name="T61" fmla="*/ 262 h 312"/>
              <a:gd name="T62" fmla="*/ 197 w 273"/>
              <a:gd name="T63" fmla="*/ 273 h 312"/>
              <a:gd name="T64" fmla="*/ 194 w 273"/>
              <a:gd name="T65" fmla="*/ 281 h 312"/>
              <a:gd name="T66" fmla="*/ 197 w 273"/>
              <a:gd name="T67" fmla="*/ 293 h 312"/>
              <a:gd name="T68" fmla="*/ 191 w 273"/>
              <a:gd name="T69" fmla="*/ 303 h 312"/>
              <a:gd name="T70" fmla="*/ 179 w 273"/>
              <a:gd name="T71" fmla="*/ 311 h 312"/>
              <a:gd name="T72" fmla="*/ 174 w 273"/>
              <a:gd name="T73" fmla="*/ 312 h 312"/>
              <a:gd name="T74" fmla="*/ 164 w 273"/>
              <a:gd name="T75" fmla="*/ 303 h 312"/>
              <a:gd name="T76" fmla="*/ 155 w 273"/>
              <a:gd name="T77" fmla="*/ 297 h 312"/>
              <a:gd name="T78" fmla="*/ 145 w 273"/>
              <a:gd name="T79" fmla="*/ 291 h 312"/>
              <a:gd name="T80" fmla="*/ 136 w 273"/>
              <a:gd name="T81" fmla="*/ 301 h 312"/>
              <a:gd name="T82" fmla="*/ 126 w 273"/>
              <a:gd name="T83" fmla="*/ 304 h 312"/>
              <a:gd name="T84" fmla="*/ 114 w 273"/>
              <a:gd name="T85" fmla="*/ 297 h 312"/>
              <a:gd name="T86" fmla="*/ 106 w 273"/>
              <a:gd name="T87" fmla="*/ 304 h 312"/>
              <a:gd name="T88" fmla="*/ 90 w 273"/>
              <a:gd name="T89" fmla="*/ 296 h 312"/>
              <a:gd name="T90" fmla="*/ 76 w 273"/>
              <a:gd name="T91" fmla="*/ 296 h 312"/>
              <a:gd name="T92" fmla="*/ 63 w 273"/>
              <a:gd name="T93" fmla="*/ 284 h 312"/>
              <a:gd name="T94" fmla="*/ 46 w 273"/>
              <a:gd name="T95" fmla="*/ 273 h 312"/>
              <a:gd name="T96" fmla="*/ 33 w 273"/>
              <a:gd name="T97" fmla="*/ 272 h 312"/>
              <a:gd name="T98" fmla="*/ 10 w 273"/>
              <a:gd name="T99" fmla="*/ 139 h 3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12"/>
              <a:gd name="T152" fmla="*/ 273 w 273"/>
              <a:gd name="T153" fmla="*/ 312 h 3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59" name="Freeform 149"/>
          <p:cNvSpPr>
            <a:spLocks/>
          </p:cNvSpPr>
          <p:nvPr/>
        </p:nvSpPr>
        <p:spPr bwMode="auto">
          <a:xfrm>
            <a:off x="7327227" y="2915032"/>
            <a:ext cx="444212" cy="507473"/>
          </a:xfrm>
          <a:custGeom>
            <a:avLst/>
            <a:gdLst>
              <a:gd name="T0" fmla="*/ 56 w 273"/>
              <a:gd name="T1" fmla="*/ 53 h 312"/>
              <a:gd name="T2" fmla="*/ 82 w 273"/>
              <a:gd name="T3" fmla="*/ 50 h 312"/>
              <a:gd name="T4" fmla="*/ 98 w 273"/>
              <a:gd name="T5" fmla="*/ 55 h 312"/>
              <a:gd name="T6" fmla="*/ 111 w 273"/>
              <a:gd name="T7" fmla="*/ 60 h 312"/>
              <a:gd name="T8" fmla="*/ 121 w 273"/>
              <a:gd name="T9" fmla="*/ 56 h 312"/>
              <a:gd name="T10" fmla="*/ 118 w 273"/>
              <a:gd name="T11" fmla="*/ 63 h 312"/>
              <a:gd name="T12" fmla="*/ 118 w 273"/>
              <a:gd name="T13" fmla="*/ 68 h 312"/>
              <a:gd name="T14" fmla="*/ 133 w 273"/>
              <a:gd name="T15" fmla="*/ 64 h 312"/>
              <a:gd name="T16" fmla="*/ 145 w 273"/>
              <a:gd name="T17" fmla="*/ 68 h 312"/>
              <a:gd name="T18" fmla="*/ 155 w 273"/>
              <a:gd name="T19" fmla="*/ 61 h 312"/>
              <a:gd name="T20" fmla="*/ 171 w 273"/>
              <a:gd name="T21" fmla="*/ 53 h 312"/>
              <a:gd name="T22" fmla="*/ 187 w 273"/>
              <a:gd name="T23" fmla="*/ 53 h 312"/>
              <a:gd name="T24" fmla="*/ 202 w 273"/>
              <a:gd name="T25" fmla="*/ 36 h 312"/>
              <a:gd name="T26" fmla="*/ 212 w 273"/>
              <a:gd name="T27" fmla="*/ 26 h 312"/>
              <a:gd name="T28" fmla="*/ 254 w 273"/>
              <a:gd name="T29" fmla="*/ 0 h 312"/>
              <a:gd name="T30" fmla="*/ 273 w 273"/>
              <a:gd name="T31" fmla="*/ 110 h 312"/>
              <a:gd name="T32" fmla="*/ 266 w 273"/>
              <a:gd name="T33" fmla="*/ 113 h 312"/>
              <a:gd name="T34" fmla="*/ 269 w 273"/>
              <a:gd name="T35" fmla="*/ 122 h 312"/>
              <a:gd name="T36" fmla="*/ 270 w 273"/>
              <a:gd name="T37" fmla="*/ 143 h 312"/>
              <a:gd name="T38" fmla="*/ 269 w 273"/>
              <a:gd name="T39" fmla="*/ 164 h 312"/>
              <a:gd name="T40" fmla="*/ 266 w 273"/>
              <a:gd name="T41" fmla="*/ 171 h 312"/>
              <a:gd name="T42" fmla="*/ 266 w 273"/>
              <a:gd name="T43" fmla="*/ 182 h 312"/>
              <a:gd name="T44" fmla="*/ 263 w 273"/>
              <a:gd name="T45" fmla="*/ 197 h 312"/>
              <a:gd name="T46" fmla="*/ 251 w 273"/>
              <a:gd name="T47" fmla="*/ 215 h 312"/>
              <a:gd name="T48" fmla="*/ 232 w 273"/>
              <a:gd name="T49" fmla="*/ 220 h 312"/>
              <a:gd name="T50" fmla="*/ 227 w 273"/>
              <a:gd name="T51" fmla="*/ 231 h 312"/>
              <a:gd name="T52" fmla="*/ 217 w 273"/>
              <a:gd name="T53" fmla="*/ 240 h 312"/>
              <a:gd name="T54" fmla="*/ 215 w 273"/>
              <a:gd name="T55" fmla="*/ 251 h 312"/>
              <a:gd name="T56" fmla="*/ 215 w 273"/>
              <a:gd name="T57" fmla="*/ 262 h 312"/>
              <a:gd name="T58" fmla="*/ 208 w 273"/>
              <a:gd name="T59" fmla="*/ 259 h 312"/>
              <a:gd name="T60" fmla="*/ 198 w 273"/>
              <a:gd name="T61" fmla="*/ 262 h 312"/>
              <a:gd name="T62" fmla="*/ 197 w 273"/>
              <a:gd name="T63" fmla="*/ 273 h 312"/>
              <a:gd name="T64" fmla="*/ 194 w 273"/>
              <a:gd name="T65" fmla="*/ 281 h 312"/>
              <a:gd name="T66" fmla="*/ 197 w 273"/>
              <a:gd name="T67" fmla="*/ 293 h 312"/>
              <a:gd name="T68" fmla="*/ 191 w 273"/>
              <a:gd name="T69" fmla="*/ 303 h 312"/>
              <a:gd name="T70" fmla="*/ 179 w 273"/>
              <a:gd name="T71" fmla="*/ 311 h 312"/>
              <a:gd name="T72" fmla="*/ 174 w 273"/>
              <a:gd name="T73" fmla="*/ 312 h 312"/>
              <a:gd name="T74" fmla="*/ 164 w 273"/>
              <a:gd name="T75" fmla="*/ 303 h 312"/>
              <a:gd name="T76" fmla="*/ 155 w 273"/>
              <a:gd name="T77" fmla="*/ 297 h 312"/>
              <a:gd name="T78" fmla="*/ 145 w 273"/>
              <a:gd name="T79" fmla="*/ 291 h 312"/>
              <a:gd name="T80" fmla="*/ 136 w 273"/>
              <a:gd name="T81" fmla="*/ 301 h 312"/>
              <a:gd name="T82" fmla="*/ 126 w 273"/>
              <a:gd name="T83" fmla="*/ 304 h 312"/>
              <a:gd name="T84" fmla="*/ 114 w 273"/>
              <a:gd name="T85" fmla="*/ 297 h 312"/>
              <a:gd name="T86" fmla="*/ 106 w 273"/>
              <a:gd name="T87" fmla="*/ 304 h 312"/>
              <a:gd name="T88" fmla="*/ 90 w 273"/>
              <a:gd name="T89" fmla="*/ 296 h 312"/>
              <a:gd name="T90" fmla="*/ 76 w 273"/>
              <a:gd name="T91" fmla="*/ 296 h 312"/>
              <a:gd name="T92" fmla="*/ 63 w 273"/>
              <a:gd name="T93" fmla="*/ 284 h 312"/>
              <a:gd name="T94" fmla="*/ 46 w 273"/>
              <a:gd name="T95" fmla="*/ 273 h 312"/>
              <a:gd name="T96" fmla="*/ 33 w 273"/>
              <a:gd name="T97" fmla="*/ 272 h 312"/>
              <a:gd name="T98" fmla="*/ 10 w 273"/>
              <a:gd name="T99" fmla="*/ 139 h 3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12"/>
              <a:gd name="T152" fmla="*/ 273 w 273"/>
              <a:gd name="T153" fmla="*/ 312 h 3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0" name="Freeform 150"/>
          <p:cNvSpPr>
            <a:spLocks/>
          </p:cNvSpPr>
          <p:nvPr/>
        </p:nvSpPr>
        <p:spPr bwMode="auto">
          <a:xfrm>
            <a:off x="7354731" y="3884587"/>
            <a:ext cx="577612" cy="596867"/>
          </a:xfrm>
          <a:custGeom>
            <a:avLst/>
            <a:gdLst>
              <a:gd name="T0" fmla="*/ 85 w 355"/>
              <a:gd name="T1" fmla="*/ 12 h 367"/>
              <a:gd name="T2" fmla="*/ 154 w 355"/>
              <a:gd name="T3" fmla="*/ 19 h 367"/>
              <a:gd name="T4" fmla="*/ 161 w 355"/>
              <a:gd name="T5" fmla="*/ 32 h 367"/>
              <a:gd name="T6" fmla="*/ 184 w 355"/>
              <a:gd name="T7" fmla="*/ 40 h 367"/>
              <a:gd name="T8" fmla="*/ 198 w 355"/>
              <a:gd name="T9" fmla="*/ 55 h 367"/>
              <a:gd name="T10" fmla="*/ 223 w 355"/>
              <a:gd name="T11" fmla="*/ 85 h 367"/>
              <a:gd name="T12" fmla="*/ 242 w 355"/>
              <a:gd name="T13" fmla="*/ 101 h 367"/>
              <a:gd name="T14" fmla="*/ 259 w 355"/>
              <a:gd name="T15" fmla="*/ 111 h 367"/>
              <a:gd name="T16" fmla="*/ 264 w 355"/>
              <a:gd name="T17" fmla="*/ 123 h 367"/>
              <a:gd name="T18" fmla="*/ 276 w 355"/>
              <a:gd name="T19" fmla="*/ 133 h 367"/>
              <a:gd name="T20" fmla="*/ 287 w 355"/>
              <a:gd name="T21" fmla="*/ 141 h 367"/>
              <a:gd name="T22" fmla="*/ 305 w 355"/>
              <a:gd name="T23" fmla="*/ 160 h 367"/>
              <a:gd name="T24" fmla="*/ 309 w 355"/>
              <a:gd name="T25" fmla="*/ 176 h 367"/>
              <a:gd name="T26" fmla="*/ 325 w 355"/>
              <a:gd name="T27" fmla="*/ 188 h 367"/>
              <a:gd name="T28" fmla="*/ 332 w 355"/>
              <a:gd name="T29" fmla="*/ 204 h 367"/>
              <a:gd name="T30" fmla="*/ 347 w 355"/>
              <a:gd name="T31" fmla="*/ 217 h 367"/>
              <a:gd name="T32" fmla="*/ 355 w 355"/>
              <a:gd name="T33" fmla="*/ 219 h 367"/>
              <a:gd name="T34" fmla="*/ 348 w 355"/>
              <a:gd name="T35" fmla="*/ 233 h 367"/>
              <a:gd name="T36" fmla="*/ 339 w 355"/>
              <a:gd name="T37" fmla="*/ 236 h 367"/>
              <a:gd name="T38" fmla="*/ 333 w 355"/>
              <a:gd name="T39" fmla="*/ 246 h 367"/>
              <a:gd name="T40" fmla="*/ 340 w 355"/>
              <a:gd name="T41" fmla="*/ 252 h 367"/>
              <a:gd name="T42" fmla="*/ 336 w 355"/>
              <a:gd name="T43" fmla="*/ 260 h 367"/>
              <a:gd name="T44" fmla="*/ 337 w 355"/>
              <a:gd name="T45" fmla="*/ 265 h 367"/>
              <a:gd name="T46" fmla="*/ 332 w 355"/>
              <a:gd name="T47" fmla="*/ 280 h 367"/>
              <a:gd name="T48" fmla="*/ 320 w 355"/>
              <a:gd name="T49" fmla="*/ 279 h 367"/>
              <a:gd name="T50" fmla="*/ 336 w 355"/>
              <a:gd name="T51" fmla="*/ 283 h 367"/>
              <a:gd name="T52" fmla="*/ 324 w 355"/>
              <a:gd name="T53" fmla="*/ 294 h 367"/>
              <a:gd name="T54" fmla="*/ 326 w 355"/>
              <a:gd name="T55" fmla="*/ 305 h 367"/>
              <a:gd name="T56" fmla="*/ 324 w 355"/>
              <a:gd name="T57" fmla="*/ 312 h 367"/>
              <a:gd name="T58" fmla="*/ 324 w 355"/>
              <a:gd name="T59" fmla="*/ 321 h 367"/>
              <a:gd name="T60" fmla="*/ 324 w 355"/>
              <a:gd name="T61" fmla="*/ 333 h 367"/>
              <a:gd name="T62" fmla="*/ 303 w 355"/>
              <a:gd name="T63" fmla="*/ 329 h 367"/>
              <a:gd name="T64" fmla="*/ 291 w 355"/>
              <a:gd name="T65" fmla="*/ 332 h 367"/>
              <a:gd name="T66" fmla="*/ 292 w 355"/>
              <a:gd name="T67" fmla="*/ 347 h 367"/>
              <a:gd name="T68" fmla="*/ 288 w 355"/>
              <a:gd name="T69" fmla="*/ 367 h 367"/>
              <a:gd name="T70" fmla="*/ 274 w 355"/>
              <a:gd name="T71" fmla="*/ 352 h 367"/>
              <a:gd name="T72" fmla="*/ 88 w 355"/>
              <a:gd name="T73" fmla="*/ 355 h 367"/>
              <a:gd name="T74" fmla="*/ 77 w 355"/>
              <a:gd name="T75" fmla="*/ 333 h 367"/>
              <a:gd name="T76" fmla="*/ 73 w 355"/>
              <a:gd name="T77" fmla="*/ 312 h 367"/>
              <a:gd name="T78" fmla="*/ 70 w 355"/>
              <a:gd name="T79" fmla="*/ 294 h 367"/>
              <a:gd name="T80" fmla="*/ 65 w 355"/>
              <a:gd name="T81" fmla="*/ 268 h 367"/>
              <a:gd name="T82" fmla="*/ 69 w 355"/>
              <a:gd name="T83" fmla="*/ 246 h 367"/>
              <a:gd name="T84" fmla="*/ 69 w 355"/>
              <a:gd name="T85" fmla="*/ 236 h 367"/>
              <a:gd name="T86" fmla="*/ 66 w 355"/>
              <a:gd name="T87" fmla="*/ 219 h 367"/>
              <a:gd name="T88" fmla="*/ 51 w 355"/>
              <a:gd name="T89" fmla="*/ 198 h 367"/>
              <a:gd name="T90" fmla="*/ 24 w 355"/>
              <a:gd name="T91" fmla="*/ 100 h 3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5"/>
              <a:gd name="T139" fmla="*/ 0 h 367"/>
              <a:gd name="T140" fmla="*/ 355 w 355"/>
              <a:gd name="T141" fmla="*/ 367 h 36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1" name="Freeform 151"/>
          <p:cNvSpPr>
            <a:spLocks/>
          </p:cNvSpPr>
          <p:nvPr/>
        </p:nvSpPr>
        <p:spPr bwMode="auto">
          <a:xfrm>
            <a:off x="7354731" y="3884587"/>
            <a:ext cx="577612" cy="596867"/>
          </a:xfrm>
          <a:custGeom>
            <a:avLst/>
            <a:gdLst>
              <a:gd name="T0" fmla="*/ 85 w 355"/>
              <a:gd name="T1" fmla="*/ 12 h 367"/>
              <a:gd name="T2" fmla="*/ 154 w 355"/>
              <a:gd name="T3" fmla="*/ 19 h 367"/>
              <a:gd name="T4" fmla="*/ 161 w 355"/>
              <a:gd name="T5" fmla="*/ 32 h 367"/>
              <a:gd name="T6" fmla="*/ 184 w 355"/>
              <a:gd name="T7" fmla="*/ 40 h 367"/>
              <a:gd name="T8" fmla="*/ 198 w 355"/>
              <a:gd name="T9" fmla="*/ 55 h 367"/>
              <a:gd name="T10" fmla="*/ 223 w 355"/>
              <a:gd name="T11" fmla="*/ 85 h 367"/>
              <a:gd name="T12" fmla="*/ 242 w 355"/>
              <a:gd name="T13" fmla="*/ 101 h 367"/>
              <a:gd name="T14" fmla="*/ 259 w 355"/>
              <a:gd name="T15" fmla="*/ 111 h 367"/>
              <a:gd name="T16" fmla="*/ 264 w 355"/>
              <a:gd name="T17" fmla="*/ 123 h 367"/>
              <a:gd name="T18" fmla="*/ 276 w 355"/>
              <a:gd name="T19" fmla="*/ 133 h 367"/>
              <a:gd name="T20" fmla="*/ 287 w 355"/>
              <a:gd name="T21" fmla="*/ 141 h 367"/>
              <a:gd name="T22" fmla="*/ 305 w 355"/>
              <a:gd name="T23" fmla="*/ 160 h 367"/>
              <a:gd name="T24" fmla="*/ 309 w 355"/>
              <a:gd name="T25" fmla="*/ 176 h 367"/>
              <a:gd name="T26" fmla="*/ 325 w 355"/>
              <a:gd name="T27" fmla="*/ 188 h 367"/>
              <a:gd name="T28" fmla="*/ 332 w 355"/>
              <a:gd name="T29" fmla="*/ 204 h 367"/>
              <a:gd name="T30" fmla="*/ 347 w 355"/>
              <a:gd name="T31" fmla="*/ 217 h 367"/>
              <a:gd name="T32" fmla="*/ 355 w 355"/>
              <a:gd name="T33" fmla="*/ 219 h 367"/>
              <a:gd name="T34" fmla="*/ 348 w 355"/>
              <a:gd name="T35" fmla="*/ 233 h 367"/>
              <a:gd name="T36" fmla="*/ 339 w 355"/>
              <a:gd name="T37" fmla="*/ 236 h 367"/>
              <a:gd name="T38" fmla="*/ 333 w 355"/>
              <a:gd name="T39" fmla="*/ 246 h 367"/>
              <a:gd name="T40" fmla="*/ 340 w 355"/>
              <a:gd name="T41" fmla="*/ 252 h 367"/>
              <a:gd name="T42" fmla="*/ 336 w 355"/>
              <a:gd name="T43" fmla="*/ 260 h 367"/>
              <a:gd name="T44" fmla="*/ 337 w 355"/>
              <a:gd name="T45" fmla="*/ 265 h 367"/>
              <a:gd name="T46" fmla="*/ 332 w 355"/>
              <a:gd name="T47" fmla="*/ 280 h 367"/>
              <a:gd name="T48" fmla="*/ 320 w 355"/>
              <a:gd name="T49" fmla="*/ 279 h 367"/>
              <a:gd name="T50" fmla="*/ 336 w 355"/>
              <a:gd name="T51" fmla="*/ 283 h 367"/>
              <a:gd name="T52" fmla="*/ 324 w 355"/>
              <a:gd name="T53" fmla="*/ 294 h 367"/>
              <a:gd name="T54" fmla="*/ 326 w 355"/>
              <a:gd name="T55" fmla="*/ 305 h 367"/>
              <a:gd name="T56" fmla="*/ 324 w 355"/>
              <a:gd name="T57" fmla="*/ 312 h 367"/>
              <a:gd name="T58" fmla="*/ 324 w 355"/>
              <a:gd name="T59" fmla="*/ 321 h 367"/>
              <a:gd name="T60" fmla="*/ 324 w 355"/>
              <a:gd name="T61" fmla="*/ 333 h 367"/>
              <a:gd name="T62" fmla="*/ 303 w 355"/>
              <a:gd name="T63" fmla="*/ 329 h 367"/>
              <a:gd name="T64" fmla="*/ 291 w 355"/>
              <a:gd name="T65" fmla="*/ 332 h 367"/>
              <a:gd name="T66" fmla="*/ 292 w 355"/>
              <a:gd name="T67" fmla="*/ 347 h 367"/>
              <a:gd name="T68" fmla="*/ 288 w 355"/>
              <a:gd name="T69" fmla="*/ 367 h 367"/>
              <a:gd name="T70" fmla="*/ 274 w 355"/>
              <a:gd name="T71" fmla="*/ 352 h 367"/>
              <a:gd name="T72" fmla="*/ 88 w 355"/>
              <a:gd name="T73" fmla="*/ 355 h 367"/>
              <a:gd name="T74" fmla="*/ 77 w 355"/>
              <a:gd name="T75" fmla="*/ 333 h 367"/>
              <a:gd name="T76" fmla="*/ 73 w 355"/>
              <a:gd name="T77" fmla="*/ 312 h 367"/>
              <a:gd name="T78" fmla="*/ 70 w 355"/>
              <a:gd name="T79" fmla="*/ 294 h 367"/>
              <a:gd name="T80" fmla="*/ 65 w 355"/>
              <a:gd name="T81" fmla="*/ 268 h 367"/>
              <a:gd name="T82" fmla="*/ 69 w 355"/>
              <a:gd name="T83" fmla="*/ 246 h 367"/>
              <a:gd name="T84" fmla="*/ 69 w 355"/>
              <a:gd name="T85" fmla="*/ 236 h 367"/>
              <a:gd name="T86" fmla="*/ 66 w 355"/>
              <a:gd name="T87" fmla="*/ 219 h 367"/>
              <a:gd name="T88" fmla="*/ 51 w 355"/>
              <a:gd name="T89" fmla="*/ 198 h 367"/>
              <a:gd name="T90" fmla="*/ 24 w 355"/>
              <a:gd name="T91" fmla="*/ 100 h 3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5"/>
              <a:gd name="T139" fmla="*/ 0 h 367"/>
              <a:gd name="T140" fmla="*/ 355 w 355"/>
              <a:gd name="T141" fmla="*/ 367 h 36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2" name="Freeform 152"/>
          <p:cNvSpPr>
            <a:spLocks/>
          </p:cNvSpPr>
          <p:nvPr/>
        </p:nvSpPr>
        <p:spPr bwMode="auto">
          <a:xfrm>
            <a:off x="7610531" y="3093811"/>
            <a:ext cx="470343" cy="471716"/>
          </a:xfrm>
          <a:custGeom>
            <a:avLst/>
            <a:gdLst>
              <a:gd name="T0" fmla="*/ 5 w 289"/>
              <a:gd name="T1" fmla="*/ 201 h 290"/>
              <a:gd name="T2" fmla="*/ 17 w 289"/>
              <a:gd name="T3" fmla="*/ 187 h 290"/>
              <a:gd name="T4" fmla="*/ 20 w 289"/>
              <a:gd name="T5" fmla="*/ 171 h 290"/>
              <a:gd name="T6" fmla="*/ 23 w 289"/>
              <a:gd name="T7" fmla="*/ 157 h 290"/>
              <a:gd name="T8" fmla="*/ 34 w 289"/>
              <a:gd name="T9" fmla="*/ 149 h 290"/>
              <a:gd name="T10" fmla="*/ 45 w 289"/>
              <a:gd name="T11" fmla="*/ 147 h 290"/>
              <a:gd name="T12" fmla="*/ 43 w 289"/>
              <a:gd name="T13" fmla="*/ 130 h 290"/>
              <a:gd name="T14" fmla="*/ 53 w 289"/>
              <a:gd name="T15" fmla="*/ 117 h 290"/>
              <a:gd name="T16" fmla="*/ 77 w 289"/>
              <a:gd name="T17" fmla="*/ 105 h 290"/>
              <a:gd name="T18" fmla="*/ 92 w 289"/>
              <a:gd name="T19" fmla="*/ 77 h 290"/>
              <a:gd name="T20" fmla="*/ 92 w 289"/>
              <a:gd name="T21" fmla="*/ 61 h 290"/>
              <a:gd name="T22" fmla="*/ 93 w 289"/>
              <a:gd name="T23" fmla="*/ 49 h 290"/>
              <a:gd name="T24" fmla="*/ 95 w 289"/>
              <a:gd name="T25" fmla="*/ 12 h 290"/>
              <a:gd name="T26" fmla="*/ 95 w 289"/>
              <a:gd name="T27" fmla="*/ 3 h 290"/>
              <a:gd name="T28" fmla="*/ 176 w 289"/>
              <a:gd name="T29" fmla="*/ 63 h 290"/>
              <a:gd name="T30" fmla="*/ 192 w 289"/>
              <a:gd name="T31" fmla="*/ 95 h 290"/>
              <a:gd name="T32" fmla="*/ 202 w 289"/>
              <a:gd name="T33" fmla="*/ 80 h 290"/>
              <a:gd name="T34" fmla="*/ 220 w 289"/>
              <a:gd name="T35" fmla="*/ 68 h 290"/>
              <a:gd name="T36" fmla="*/ 226 w 289"/>
              <a:gd name="T37" fmla="*/ 68 h 290"/>
              <a:gd name="T38" fmla="*/ 241 w 289"/>
              <a:gd name="T39" fmla="*/ 63 h 290"/>
              <a:gd name="T40" fmla="*/ 253 w 289"/>
              <a:gd name="T41" fmla="*/ 52 h 290"/>
              <a:gd name="T42" fmla="*/ 268 w 289"/>
              <a:gd name="T43" fmla="*/ 54 h 290"/>
              <a:gd name="T44" fmla="*/ 278 w 289"/>
              <a:gd name="T45" fmla="*/ 60 h 290"/>
              <a:gd name="T46" fmla="*/ 287 w 289"/>
              <a:gd name="T47" fmla="*/ 71 h 290"/>
              <a:gd name="T48" fmla="*/ 283 w 289"/>
              <a:gd name="T49" fmla="*/ 90 h 290"/>
              <a:gd name="T50" fmla="*/ 251 w 289"/>
              <a:gd name="T51" fmla="*/ 82 h 290"/>
              <a:gd name="T52" fmla="*/ 245 w 289"/>
              <a:gd name="T53" fmla="*/ 103 h 290"/>
              <a:gd name="T54" fmla="*/ 233 w 289"/>
              <a:gd name="T55" fmla="*/ 118 h 290"/>
              <a:gd name="T56" fmla="*/ 218 w 289"/>
              <a:gd name="T57" fmla="*/ 130 h 290"/>
              <a:gd name="T58" fmla="*/ 213 w 289"/>
              <a:gd name="T59" fmla="*/ 148 h 290"/>
              <a:gd name="T60" fmla="*/ 203 w 289"/>
              <a:gd name="T61" fmla="*/ 166 h 290"/>
              <a:gd name="T62" fmla="*/ 187 w 289"/>
              <a:gd name="T63" fmla="*/ 157 h 290"/>
              <a:gd name="T64" fmla="*/ 180 w 289"/>
              <a:gd name="T65" fmla="*/ 175 h 290"/>
              <a:gd name="T66" fmla="*/ 172 w 289"/>
              <a:gd name="T67" fmla="*/ 193 h 290"/>
              <a:gd name="T68" fmla="*/ 164 w 289"/>
              <a:gd name="T69" fmla="*/ 216 h 290"/>
              <a:gd name="T70" fmla="*/ 160 w 289"/>
              <a:gd name="T71" fmla="*/ 242 h 290"/>
              <a:gd name="T72" fmla="*/ 157 w 289"/>
              <a:gd name="T73" fmla="*/ 252 h 290"/>
              <a:gd name="T74" fmla="*/ 131 w 289"/>
              <a:gd name="T75" fmla="*/ 267 h 290"/>
              <a:gd name="T76" fmla="*/ 122 w 289"/>
              <a:gd name="T77" fmla="*/ 274 h 290"/>
              <a:gd name="T78" fmla="*/ 99 w 289"/>
              <a:gd name="T79" fmla="*/ 282 h 290"/>
              <a:gd name="T80" fmla="*/ 79 w 289"/>
              <a:gd name="T81" fmla="*/ 290 h 290"/>
              <a:gd name="T82" fmla="*/ 54 w 289"/>
              <a:gd name="T83" fmla="*/ 278 h 290"/>
              <a:gd name="T84" fmla="*/ 41 w 289"/>
              <a:gd name="T85" fmla="*/ 267 h 290"/>
              <a:gd name="T86" fmla="*/ 13 w 289"/>
              <a:gd name="T87" fmla="*/ 240 h 290"/>
              <a:gd name="T88" fmla="*/ 3 w 289"/>
              <a:gd name="T89" fmla="*/ 213 h 290"/>
              <a:gd name="T90" fmla="*/ 0 w 289"/>
              <a:gd name="T91" fmla="*/ 202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9"/>
              <a:gd name="T139" fmla="*/ 0 h 290"/>
              <a:gd name="T140" fmla="*/ 289 w 289"/>
              <a:gd name="T141" fmla="*/ 290 h 2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3" name="Freeform 153"/>
          <p:cNvSpPr>
            <a:spLocks/>
          </p:cNvSpPr>
          <p:nvPr/>
        </p:nvSpPr>
        <p:spPr bwMode="auto">
          <a:xfrm>
            <a:off x="7610531" y="3093811"/>
            <a:ext cx="470343" cy="471716"/>
          </a:xfrm>
          <a:custGeom>
            <a:avLst/>
            <a:gdLst>
              <a:gd name="T0" fmla="*/ 5 w 289"/>
              <a:gd name="T1" fmla="*/ 201 h 290"/>
              <a:gd name="T2" fmla="*/ 17 w 289"/>
              <a:gd name="T3" fmla="*/ 187 h 290"/>
              <a:gd name="T4" fmla="*/ 20 w 289"/>
              <a:gd name="T5" fmla="*/ 171 h 290"/>
              <a:gd name="T6" fmla="*/ 23 w 289"/>
              <a:gd name="T7" fmla="*/ 157 h 290"/>
              <a:gd name="T8" fmla="*/ 34 w 289"/>
              <a:gd name="T9" fmla="*/ 149 h 290"/>
              <a:gd name="T10" fmla="*/ 45 w 289"/>
              <a:gd name="T11" fmla="*/ 147 h 290"/>
              <a:gd name="T12" fmla="*/ 43 w 289"/>
              <a:gd name="T13" fmla="*/ 130 h 290"/>
              <a:gd name="T14" fmla="*/ 53 w 289"/>
              <a:gd name="T15" fmla="*/ 117 h 290"/>
              <a:gd name="T16" fmla="*/ 77 w 289"/>
              <a:gd name="T17" fmla="*/ 105 h 290"/>
              <a:gd name="T18" fmla="*/ 92 w 289"/>
              <a:gd name="T19" fmla="*/ 77 h 290"/>
              <a:gd name="T20" fmla="*/ 92 w 289"/>
              <a:gd name="T21" fmla="*/ 61 h 290"/>
              <a:gd name="T22" fmla="*/ 93 w 289"/>
              <a:gd name="T23" fmla="*/ 49 h 290"/>
              <a:gd name="T24" fmla="*/ 95 w 289"/>
              <a:gd name="T25" fmla="*/ 12 h 290"/>
              <a:gd name="T26" fmla="*/ 95 w 289"/>
              <a:gd name="T27" fmla="*/ 3 h 290"/>
              <a:gd name="T28" fmla="*/ 176 w 289"/>
              <a:gd name="T29" fmla="*/ 63 h 290"/>
              <a:gd name="T30" fmla="*/ 192 w 289"/>
              <a:gd name="T31" fmla="*/ 95 h 290"/>
              <a:gd name="T32" fmla="*/ 202 w 289"/>
              <a:gd name="T33" fmla="*/ 80 h 290"/>
              <a:gd name="T34" fmla="*/ 220 w 289"/>
              <a:gd name="T35" fmla="*/ 68 h 290"/>
              <a:gd name="T36" fmla="*/ 226 w 289"/>
              <a:gd name="T37" fmla="*/ 68 h 290"/>
              <a:gd name="T38" fmla="*/ 241 w 289"/>
              <a:gd name="T39" fmla="*/ 63 h 290"/>
              <a:gd name="T40" fmla="*/ 253 w 289"/>
              <a:gd name="T41" fmla="*/ 52 h 290"/>
              <a:gd name="T42" fmla="*/ 268 w 289"/>
              <a:gd name="T43" fmla="*/ 54 h 290"/>
              <a:gd name="T44" fmla="*/ 278 w 289"/>
              <a:gd name="T45" fmla="*/ 60 h 290"/>
              <a:gd name="T46" fmla="*/ 287 w 289"/>
              <a:gd name="T47" fmla="*/ 71 h 290"/>
              <a:gd name="T48" fmla="*/ 283 w 289"/>
              <a:gd name="T49" fmla="*/ 90 h 290"/>
              <a:gd name="T50" fmla="*/ 251 w 289"/>
              <a:gd name="T51" fmla="*/ 82 h 290"/>
              <a:gd name="T52" fmla="*/ 245 w 289"/>
              <a:gd name="T53" fmla="*/ 103 h 290"/>
              <a:gd name="T54" fmla="*/ 233 w 289"/>
              <a:gd name="T55" fmla="*/ 118 h 290"/>
              <a:gd name="T56" fmla="*/ 218 w 289"/>
              <a:gd name="T57" fmla="*/ 130 h 290"/>
              <a:gd name="T58" fmla="*/ 213 w 289"/>
              <a:gd name="T59" fmla="*/ 148 h 290"/>
              <a:gd name="T60" fmla="*/ 203 w 289"/>
              <a:gd name="T61" fmla="*/ 166 h 290"/>
              <a:gd name="T62" fmla="*/ 187 w 289"/>
              <a:gd name="T63" fmla="*/ 157 h 290"/>
              <a:gd name="T64" fmla="*/ 180 w 289"/>
              <a:gd name="T65" fmla="*/ 175 h 290"/>
              <a:gd name="T66" fmla="*/ 172 w 289"/>
              <a:gd name="T67" fmla="*/ 193 h 290"/>
              <a:gd name="T68" fmla="*/ 164 w 289"/>
              <a:gd name="T69" fmla="*/ 216 h 290"/>
              <a:gd name="T70" fmla="*/ 160 w 289"/>
              <a:gd name="T71" fmla="*/ 242 h 290"/>
              <a:gd name="T72" fmla="*/ 157 w 289"/>
              <a:gd name="T73" fmla="*/ 252 h 290"/>
              <a:gd name="T74" fmla="*/ 131 w 289"/>
              <a:gd name="T75" fmla="*/ 267 h 290"/>
              <a:gd name="T76" fmla="*/ 122 w 289"/>
              <a:gd name="T77" fmla="*/ 274 h 290"/>
              <a:gd name="T78" fmla="*/ 99 w 289"/>
              <a:gd name="T79" fmla="*/ 282 h 290"/>
              <a:gd name="T80" fmla="*/ 79 w 289"/>
              <a:gd name="T81" fmla="*/ 290 h 290"/>
              <a:gd name="T82" fmla="*/ 54 w 289"/>
              <a:gd name="T83" fmla="*/ 278 h 290"/>
              <a:gd name="T84" fmla="*/ 41 w 289"/>
              <a:gd name="T85" fmla="*/ 267 h 290"/>
              <a:gd name="T86" fmla="*/ 13 w 289"/>
              <a:gd name="T87" fmla="*/ 240 h 290"/>
              <a:gd name="T88" fmla="*/ 3 w 289"/>
              <a:gd name="T89" fmla="*/ 213 h 290"/>
              <a:gd name="T90" fmla="*/ 0 w 289"/>
              <a:gd name="T91" fmla="*/ 202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9"/>
              <a:gd name="T139" fmla="*/ 0 h 290"/>
              <a:gd name="T140" fmla="*/ 289 w 289"/>
              <a:gd name="T141" fmla="*/ 290 h 2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path>
            </a:pathLst>
          </a:custGeom>
          <a:solidFill>
            <a:srgbClr val="279B93"/>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4" name="Freeform 154"/>
          <p:cNvSpPr>
            <a:spLocks/>
          </p:cNvSpPr>
          <p:nvPr/>
        </p:nvSpPr>
        <p:spPr bwMode="auto">
          <a:xfrm>
            <a:off x="7603655" y="3830953"/>
            <a:ext cx="532228" cy="408455"/>
          </a:xfrm>
          <a:custGeom>
            <a:avLst/>
            <a:gdLst>
              <a:gd name="T0" fmla="*/ 35 w 327"/>
              <a:gd name="T1" fmla="*/ 23 h 251"/>
              <a:gd name="T2" fmla="*/ 58 w 327"/>
              <a:gd name="T3" fmla="*/ 10 h 251"/>
              <a:gd name="T4" fmla="*/ 145 w 327"/>
              <a:gd name="T5" fmla="*/ 0 h 251"/>
              <a:gd name="T6" fmla="*/ 164 w 327"/>
              <a:gd name="T7" fmla="*/ 11 h 251"/>
              <a:gd name="T8" fmla="*/ 168 w 327"/>
              <a:gd name="T9" fmla="*/ 23 h 251"/>
              <a:gd name="T10" fmla="*/ 327 w 327"/>
              <a:gd name="T11" fmla="*/ 73 h 251"/>
              <a:gd name="T12" fmla="*/ 310 w 327"/>
              <a:gd name="T13" fmla="*/ 91 h 251"/>
              <a:gd name="T14" fmla="*/ 297 w 327"/>
              <a:gd name="T15" fmla="*/ 134 h 251"/>
              <a:gd name="T16" fmla="*/ 293 w 327"/>
              <a:gd name="T17" fmla="*/ 117 h 251"/>
              <a:gd name="T18" fmla="*/ 287 w 327"/>
              <a:gd name="T19" fmla="*/ 130 h 251"/>
              <a:gd name="T20" fmla="*/ 293 w 327"/>
              <a:gd name="T21" fmla="*/ 144 h 251"/>
              <a:gd name="T22" fmla="*/ 287 w 327"/>
              <a:gd name="T23" fmla="*/ 149 h 251"/>
              <a:gd name="T24" fmla="*/ 275 w 327"/>
              <a:gd name="T25" fmla="*/ 155 h 251"/>
              <a:gd name="T26" fmla="*/ 270 w 327"/>
              <a:gd name="T27" fmla="*/ 168 h 251"/>
              <a:gd name="T28" fmla="*/ 257 w 327"/>
              <a:gd name="T29" fmla="*/ 179 h 251"/>
              <a:gd name="T30" fmla="*/ 253 w 327"/>
              <a:gd name="T31" fmla="*/ 182 h 251"/>
              <a:gd name="T32" fmla="*/ 251 w 327"/>
              <a:gd name="T33" fmla="*/ 191 h 251"/>
              <a:gd name="T34" fmla="*/ 240 w 327"/>
              <a:gd name="T35" fmla="*/ 199 h 251"/>
              <a:gd name="T36" fmla="*/ 233 w 327"/>
              <a:gd name="T37" fmla="*/ 205 h 251"/>
              <a:gd name="T38" fmla="*/ 217 w 327"/>
              <a:gd name="T39" fmla="*/ 206 h 251"/>
              <a:gd name="T40" fmla="*/ 215 w 327"/>
              <a:gd name="T41" fmla="*/ 213 h 251"/>
              <a:gd name="T42" fmla="*/ 220 w 327"/>
              <a:gd name="T43" fmla="*/ 221 h 251"/>
              <a:gd name="T44" fmla="*/ 217 w 327"/>
              <a:gd name="T45" fmla="*/ 228 h 251"/>
              <a:gd name="T46" fmla="*/ 207 w 327"/>
              <a:gd name="T47" fmla="*/ 227 h 251"/>
              <a:gd name="T48" fmla="*/ 196 w 327"/>
              <a:gd name="T49" fmla="*/ 213 h 251"/>
              <a:gd name="T50" fmla="*/ 205 w 327"/>
              <a:gd name="T51" fmla="*/ 232 h 251"/>
              <a:gd name="T52" fmla="*/ 203 w 327"/>
              <a:gd name="T53" fmla="*/ 241 h 251"/>
              <a:gd name="T54" fmla="*/ 199 w 327"/>
              <a:gd name="T55" fmla="*/ 251 h 251"/>
              <a:gd name="T56" fmla="*/ 183 w 327"/>
              <a:gd name="T57" fmla="*/ 247 h 251"/>
              <a:gd name="T58" fmla="*/ 179 w 327"/>
              <a:gd name="T59" fmla="*/ 232 h 251"/>
              <a:gd name="T60" fmla="*/ 168 w 327"/>
              <a:gd name="T61" fmla="*/ 216 h 251"/>
              <a:gd name="T62" fmla="*/ 154 w 327"/>
              <a:gd name="T63" fmla="*/ 204 h 251"/>
              <a:gd name="T64" fmla="*/ 145 w 327"/>
              <a:gd name="T65" fmla="*/ 185 h 251"/>
              <a:gd name="T66" fmla="*/ 129 w 327"/>
              <a:gd name="T67" fmla="*/ 172 h 251"/>
              <a:gd name="T68" fmla="*/ 118 w 327"/>
              <a:gd name="T69" fmla="*/ 164 h 251"/>
              <a:gd name="T70" fmla="*/ 110 w 327"/>
              <a:gd name="T71" fmla="*/ 151 h 251"/>
              <a:gd name="T72" fmla="*/ 97 w 327"/>
              <a:gd name="T73" fmla="*/ 138 h 251"/>
              <a:gd name="T74" fmla="*/ 85 w 327"/>
              <a:gd name="T75" fmla="*/ 129 h 251"/>
              <a:gd name="T76" fmla="*/ 59 w 327"/>
              <a:gd name="T77" fmla="*/ 111 h 251"/>
              <a:gd name="T78" fmla="*/ 39 w 327"/>
              <a:gd name="T79" fmla="*/ 83 h 251"/>
              <a:gd name="T80" fmla="*/ 23 w 327"/>
              <a:gd name="T81" fmla="*/ 75 h 251"/>
              <a:gd name="T82" fmla="*/ 3 w 327"/>
              <a:gd name="T83" fmla="*/ 62 h 251"/>
              <a:gd name="T84" fmla="*/ 12 w 327"/>
              <a:gd name="T85" fmla="*/ 37 h 2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7"/>
              <a:gd name="T130" fmla="*/ 0 h 251"/>
              <a:gd name="T131" fmla="*/ 327 w 327"/>
              <a:gd name="T132" fmla="*/ 251 h 2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5" name="Freeform 155"/>
          <p:cNvSpPr>
            <a:spLocks/>
          </p:cNvSpPr>
          <p:nvPr/>
        </p:nvSpPr>
        <p:spPr bwMode="auto">
          <a:xfrm>
            <a:off x="7603655" y="3830953"/>
            <a:ext cx="532228" cy="408455"/>
          </a:xfrm>
          <a:custGeom>
            <a:avLst/>
            <a:gdLst>
              <a:gd name="T0" fmla="*/ 35 w 327"/>
              <a:gd name="T1" fmla="*/ 23 h 251"/>
              <a:gd name="T2" fmla="*/ 58 w 327"/>
              <a:gd name="T3" fmla="*/ 10 h 251"/>
              <a:gd name="T4" fmla="*/ 145 w 327"/>
              <a:gd name="T5" fmla="*/ 0 h 251"/>
              <a:gd name="T6" fmla="*/ 164 w 327"/>
              <a:gd name="T7" fmla="*/ 11 h 251"/>
              <a:gd name="T8" fmla="*/ 168 w 327"/>
              <a:gd name="T9" fmla="*/ 23 h 251"/>
              <a:gd name="T10" fmla="*/ 327 w 327"/>
              <a:gd name="T11" fmla="*/ 73 h 251"/>
              <a:gd name="T12" fmla="*/ 310 w 327"/>
              <a:gd name="T13" fmla="*/ 91 h 251"/>
              <a:gd name="T14" fmla="*/ 297 w 327"/>
              <a:gd name="T15" fmla="*/ 134 h 251"/>
              <a:gd name="T16" fmla="*/ 293 w 327"/>
              <a:gd name="T17" fmla="*/ 117 h 251"/>
              <a:gd name="T18" fmla="*/ 287 w 327"/>
              <a:gd name="T19" fmla="*/ 130 h 251"/>
              <a:gd name="T20" fmla="*/ 293 w 327"/>
              <a:gd name="T21" fmla="*/ 144 h 251"/>
              <a:gd name="T22" fmla="*/ 287 w 327"/>
              <a:gd name="T23" fmla="*/ 149 h 251"/>
              <a:gd name="T24" fmla="*/ 275 w 327"/>
              <a:gd name="T25" fmla="*/ 155 h 251"/>
              <a:gd name="T26" fmla="*/ 270 w 327"/>
              <a:gd name="T27" fmla="*/ 168 h 251"/>
              <a:gd name="T28" fmla="*/ 257 w 327"/>
              <a:gd name="T29" fmla="*/ 179 h 251"/>
              <a:gd name="T30" fmla="*/ 253 w 327"/>
              <a:gd name="T31" fmla="*/ 182 h 251"/>
              <a:gd name="T32" fmla="*/ 251 w 327"/>
              <a:gd name="T33" fmla="*/ 191 h 251"/>
              <a:gd name="T34" fmla="*/ 240 w 327"/>
              <a:gd name="T35" fmla="*/ 199 h 251"/>
              <a:gd name="T36" fmla="*/ 233 w 327"/>
              <a:gd name="T37" fmla="*/ 205 h 251"/>
              <a:gd name="T38" fmla="*/ 217 w 327"/>
              <a:gd name="T39" fmla="*/ 206 h 251"/>
              <a:gd name="T40" fmla="*/ 215 w 327"/>
              <a:gd name="T41" fmla="*/ 213 h 251"/>
              <a:gd name="T42" fmla="*/ 220 w 327"/>
              <a:gd name="T43" fmla="*/ 221 h 251"/>
              <a:gd name="T44" fmla="*/ 217 w 327"/>
              <a:gd name="T45" fmla="*/ 228 h 251"/>
              <a:gd name="T46" fmla="*/ 207 w 327"/>
              <a:gd name="T47" fmla="*/ 227 h 251"/>
              <a:gd name="T48" fmla="*/ 196 w 327"/>
              <a:gd name="T49" fmla="*/ 213 h 251"/>
              <a:gd name="T50" fmla="*/ 205 w 327"/>
              <a:gd name="T51" fmla="*/ 232 h 251"/>
              <a:gd name="T52" fmla="*/ 203 w 327"/>
              <a:gd name="T53" fmla="*/ 241 h 251"/>
              <a:gd name="T54" fmla="*/ 199 w 327"/>
              <a:gd name="T55" fmla="*/ 251 h 251"/>
              <a:gd name="T56" fmla="*/ 183 w 327"/>
              <a:gd name="T57" fmla="*/ 247 h 251"/>
              <a:gd name="T58" fmla="*/ 179 w 327"/>
              <a:gd name="T59" fmla="*/ 232 h 251"/>
              <a:gd name="T60" fmla="*/ 168 w 327"/>
              <a:gd name="T61" fmla="*/ 216 h 251"/>
              <a:gd name="T62" fmla="*/ 154 w 327"/>
              <a:gd name="T63" fmla="*/ 204 h 251"/>
              <a:gd name="T64" fmla="*/ 145 w 327"/>
              <a:gd name="T65" fmla="*/ 185 h 251"/>
              <a:gd name="T66" fmla="*/ 129 w 327"/>
              <a:gd name="T67" fmla="*/ 172 h 251"/>
              <a:gd name="T68" fmla="*/ 118 w 327"/>
              <a:gd name="T69" fmla="*/ 164 h 251"/>
              <a:gd name="T70" fmla="*/ 110 w 327"/>
              <a:gd name="T71" fmla="*/ 151 h 251"/>
              <a:gd name="T72" fmla="*/ 97 w 327"/>
              <a:gd name="T73" fmla="*/ 138 h 251"/>
              <a:gd name="T74" fmla="*/ 85 w 327"/>
              <a:gd name="T75" fmla="*/ 129 h 251"/>
              <a:gd name="T76" fmla="*/ 59 w 327"/>
              <a:gd name="T77" fmla="*/ 111 h 251"/>
              <a:gd name="T78" fmla="*/ 39 w 327"/>
              <a:gd name="T79" fmla="*/ 83 h 251"/>
              <a:gd name="T80" fmla="*/ 23 w 327"/>
              <a:gd name="T81" fmla="*/ 75 h 251"/>
              <a:gd name="T82" fmla="*/ 3 w 327"/>
              <a:gd name="T83" fmla="*/ 62 h 251"/>
              <a:gd name="T84" fmla="*/ 12 w 327"/>
              <a:gd name="T85" fmla="*/ 37 h 2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7"/>
              <a:gd name="T130" fmla="*/ 0 h 251"/>
              <a:gd name="T131" fmla="*/ 327 w 327"/>
              <a:gd name="T132" fmla="*/ 251 h 2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endParaRPr lang="en-US" sz="1867">
              <a:solidFill>
                <a:prstClr val="black"/>
              </a:solidFill>
              <a:latin typeface="Calibri"/>
            </a:endParaRPr>
          </a:p>
        </p:txBody>
      </p:sp>
      <p:sp>
        <p:nvSpPr>
          <p:cNvPr id="66" name="Freeform 156"/>
          <p:cNvSpPr>
            <a:spLocks/>
          </p:cNvSpPr>
          <p:nvPr/>
        </p:nvSpPr>
        <p:spPr bwMode="auto">
          <a:xfrm>
            <a:off x="7741181" y="2813261"/>
            <a:ext cx="611995" cy="402953"/>
          </a:xfrm>
          <a:custGeom>
            <a:avLst/>
            <a:gdLst>
              <a:gd name="T0" fmla="*/ 7 w 377"/>
              <a:gd name="T1" fmla="*/ 58 h 247"/>
              <a:gd name="T2" fmla="*/ 23 w 377"/>
              <a:gd name="T3" fmla="*/ 45 h 247"/>
              <a:gd name="T4" fmla="*/ 41 w 377"/>
              <a:gd name="T5" fmla="*/ 32 h 247"/>
              <a:gd name="T6" fmla="*/ 45 w 377"/>
              <a:gd name="T7" fmla="*/ 53 h 247"/>
              <a:gd name="T8" fmla="*/ 168 w 377"/>
              <a:gd name="T9" fmla="*/ 30 h 247"/>
              <a:gd name="T10" fmla="*/ 306 w 377"/>
              <a:gd name="T11" fmla="*/ 0 h 247"/>
              <a:gd name="T12" fmla="*/ 313 w 377"/>
              <a:gd name="T13" fmla="*/ 3 h 247"/>
              <a:gd name="T14" fmla="*/ 320 w 377"/>
              <a:gd name="T15" fmla="*/ 7 h 247"/>
              <a:gd name="T16" fmla="*/ 331 w 377"/>
              <a:gd name="T17" fmla="*/ 23 h 247"/>
              <a:gd name="T18" fmla="*/ 336 w 377"/>
              <a:gd name="T19" fmla="*/ 34 h 247"/>
              <a:gd name="T20" fmla="*/ 351 w 377"/>
              <a:gd name="T21" fmla="*/ 38 h 247"/>
              <a:gd name="T22" fmla="*/ 357 w 377"/>
              <a:gd name="T23" fmla="*/ 43 h 247"/>
              <a:gd name="T24" fmla="*/ 350 w 377"/>
              <a:gd name="T25" fmla="*/ 54 h 247"/>
              <a:gd name="T26" fmla="*/ 343 w 377"/>
              <a:gd name="T27" fmla="*/ 73 h 247"/>
              <a:gd name="T28" fmla="*/ 340 w 377"/>
              <a:gd name="T29" fmla="*/ 83 h 247"/>
              <a:gd name="T30" fmla="*/ 344 w 377"/>
              <a:gd name="T31" fmla="*/ 88 h 247"/>
              <a:gd name="T32" fmla="*/ 339 w 377"/>
              <a:gd name="T33" fmla="*/ 98 h 247"/>
              <a:gd name="T34" fmla="*/ 346 w 377"/>
              <a:gd name="T35" fmla="*/ 112 h 247"/>
              <a:gd name="T36" fmla="*/ 353 w 377"/>
              <a:gd name="T37" fmla="*/ 119 h 247"/>
              <a:gd name="T38" fmla="*/ 361 w 377"/>
              <a:gd name="T39" fmla="*/ 123 h 247"/>
              <a:gd name="T40" fmla="*/ 377 w 377"/>
              <a:gd name="T41" fmla="*/ 138 h 247"/>
              <a:gd name="T42" fmla="*/ 367 w 377"/>
              <a:gd name="T43" fmla="*/ 149 h 247"/>
              <a:gd name="T44" fmla="*/ 362 w 377"/>
              <a:gd name="T45" fmla="*/ 155 h 247"/>
              <a:gd name="T46" fmla="*/ 362 w 377"/>
              <a:gd name="T47" fmla="*/ 156 h 247"/>
              <a:gd name="T48" fmla="*/ 358 w 377"/>
              <a:gd name="T49" fmla="*/ 165 h 247"/>
              <a:gd name="T50" fmla="*/ 348 w 377"/>
              <a:gd name="T51" fmla="*/ 171 h 247"/>
              <a:gd name="T52" fmla="*/ 340 w 377"/>
              <a:gd name="T53" fmla="*/ 175 h 247"/>
              <a:gd name="T54" fmla="*/ 332 w 377"/>
              <a:gd name="T55" fmla="*/ 176 h 247"/>
              <a:gd name="T56" fmla="*/ 324 w 377"/>
              <a:gd name="T57" fmla="*/ 184 h 247"/>
              <a:gd name="T58" fmla="*/ 202 w 377"/>
              <a:gd name="T59" fmla="*/ 216 h 247"/>
              <a:gd name="T60" fmla="*/ 31 w 377"/>
              <a:gd name="T61" fmla="*/ 247 h 247"/>
              <a:gd name="T62" fmla="*/ 0 w 377"/>
              <a:gd name="T63" fmla="*/ 66 h 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7"/>
              <a:gd name="T97" fmla="*/ 0 h 247"/>
              <a:gd name="T98" fmla="*/ 377 w 377"/>
              <a:gd name="T99" fmla="*/ 247 h 2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7" name="Freeform 157"/>
          <p:cNvSpPr>
            <a:spLocks/>
          </p:cNvSpPr>
          <p:nvPr/>
        </p:nvSpPr>
        <p:spPr bwMode="auto">
          <a:xfrm>
            <a:off x="7741181" y="2813261"/>
            <a:ext cx="611995" cy="402953"/>
          </a:xfrm>
          <a:custGeom>
            <a:avLst/>
            <a:gdLst>
              <a:gd name="T0" fmla="*/ 7 w 377"/>
              <a:gd name="T1" fmla="*/ 58 h 247"/>
              <a:gd name="T2" fmla="*/ 23 w 377"/>
              <a:gd name="T3" fmla="*/ 45 h 247"/>
              <a:gd name="T4" fmla="*/ 41 w 377"/>
              <a:gd name="T5" fmla="*/ 32 h 247"/>
              <a:gd name="T6" fmla="*/ 45 w 377"/>
              <a:gd name="T7" fmla="*/ 53 h 247"/>
              <a:gd name="T8" fmla="*/ 168 w 377"/>
              <a:gd name="T9" fmla="*/ 30 h 247"/>
              <a:gd name="T10" fmla="*/ 306 w 377"/>
              <a:gd name="T11" fmla="*/ 0 h 247"/>
              <a:gd name="T12" fmla="*/ 313 w 377"/>
              <a:gd name="T13" fmla="*/ 3 h 247"/>
              <a:gd name="T14" fmla="*/ 320 w 377"/>
              <a:gd name="T15" fmla="*/ 7 h 247"/>
              <a:gd name="T16" fmla="*/ 331 w 377"/>
              <a:gd name="T17" fmla="*/ 23 h 247"/>
              <a:gd name="T18" fmla="*/ 336 w 377"/>
              <a:gd name="T19" fmla="*/ 34 h 247"/>
              <a:gd name="T20" fmla="*/ 351 w 377"/>
              <a:gd name="T21" fmla="*/ 38 h 247"/>
              <a:gd name="T22" fmla="*/ 357 w 377"/>
              <a:gd name="T23" fmla="*/ 43 h 247"/>
              <a:gd name="T24" fmla="*/ 350 w 377"/>
              <a:gd name="T25" fmla="*/ 54 h 247"/>
              <a:gd name="T26" fmla="*/ 343 w 377"/>
              <a:gd name="T27" fmla="*/ 73 h 247"/>
              <a:gd name="T28" fmla="*/ 340 w 377"/>
              <a:gd name="T29" fmla="*/ 83 h 247"/>
              <a:gd name="T30" fmla="*/ 344 w 377"/>
              <a:gd name="T31" fmla="*/ 88 h 247"/>
              <a:gd name="T32" fmla="*/ 339 w 377"/>
              <a:gd name="T33" fmla="*/ 98 h 247"/>
              <a:gd name="T34" fmla="*/ 346 w 377"/>
              <a:gd name="T35" fmla="*/ 112 h 247"/>
              <a:gd name="T36" fmla="*/ 353 w 377"/>
              <a:gd name="T37" fmla="*/ 119 h 247"/>
              <a:gd name="T38" fmla="*/ 361 w 377"/>
              <a:gd name="T39" fmla="*/ 123 h 247"/>
              <a:gd name="T40" fmla="*/ 377 w 377"/>
              <a:gd name="T41" fmla="*/ 138 h 247"/>
              <a:gd name="T42" fmla="*/ 367 w 377"/>
              <a:gd name="T43" fmla="*/ 149 h 247"/>
              <a:gd name="T44" fmla="*/ 362 w 377"/>
              <a:gd name="T45" fmla="*/ 155 h 247"/>
              <a:gd name="T46" fmla="*/ 362 w 377"/>
              <a:gd name="T47" fmla="*/ 156 h 247"/>
              <a:gd name="T48" fmla="*/ 358 w 377"/>
              <a:gd name="T49" fmla="*/ 165 h 247"/>
              <a:gd name="T50" fmla="*/ 348 w 377"/>
              <a:gd name="T51" fmla="*/ 171 h 247"/>
              <a:gd name="T52" fmla="*/ 340 w 377"/>
              <a:gd name="T53" fmla="*/ 175 h 247"/>
              <a:gd name="T54" fmla="*/ 332 w 377"/>
              <a:gd name="T55" fmla="*/ 176 h 247"/>
              <a:gd name="T56" fmla="*/ 324 w 377"/>
              <a:gd name="T57" fmla="*/ 184 h 247"/>
              <a:gd name="T58" fmla="*/ 202 w 377"/>
              <a:gd name="T59" fmla="*/ 216 h 247"/>
              <a:gd name="T60" fmla="*/ 31 w 377"/>
              <a:gd name="T61" fmla="*/ 247 h 247"/>
              <a:gd name="T62" fmla="*/ 0 w 377"/>
              <a:gd name="T63" fmla="*/ 66 h 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7"/>
              <a:gd name="T97" fmla="*/ 0 h 247"/>
              <a:gd name="T98" fmla="*/ 377 w 377"/>
              <a:gd name="T99" fmla="*/ 247 h 2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8" name="Freeform 158"/>
          <p:cNvSpPr>
            <a:spLocks/>
          </p:cNvSpPr>
          <p:nvPr/>
        </p:nvSpPr>
        <p:spPr bwMode="auto">
          <a:xfrm>
            <a:off x="8266534" y="3099311"/>
            <a:ext cx="111396" cy="187036"/>
          </a:xfrm>
          <a:custGeom>
            <a:avLst/>
            <a:gdLst>
              <a:gd name="T0" fmla="*/ 0 w 69"/>
              <a:gd name="T1" fmla="*/ 15 h 115"/>
              <a:gd name="T2" fmla="*/ 1 w 69"/>
              <a:gd name="T3" fmla="*/ 9 h 115"/>
              <a:gd name="T4" fmla="*/ 4 w 69"/>
              <a:gd name="T5" fmla="*/ 4 h 115"/>
              <a:gd name="T6" fmla="*/ 9 w 69"/>
              <a:gd name="T7" fmla="*/ 1 h 115"/>
              <a:gd name="T8" fmla="*/ 13 w 69"/>
              <a:gd name="T9" fmla="*/ 0 h 115"/>
              <a:gd name="T10" fmla="*/ 17 w 69"/>
              <a:gd name="T11" fmla="*/ 0 h 115"/>
              <a:gd name="T12" fmla="*/ 20 w 69"/>
              <a:gd name="T13" fmla="*/ 3 h 115"/>
              <a:gd name="T14" fmla="*/ 17 w 69"/>
              <a:gd name="T15" fmla="*/ 4 h 115"/>
              <a:gd name="T16" fmla="*/ 17 w 69"/>
              <a:gd name="T17" fmla="*/ 9 h 115"/>
              <a:gd name="T18" fmla="*/ 15 w 69"/>
              <a:gd name="T19" fmla="*/ 15 h 115"/>
              <a:gd name="T20" fmla="*/ 12 w 69"/>
              <a:gd name="T21" fmla="*/ 19 h 115"/>
              <a:gd name="T22" fmla="*/ 16 w 69"/>
              <a:gd name="T23" fmla="*/ 24 h 115"/>
              <a:gd name="T24" fmla="*/ 16 w 69"/>
              <a:gd name="T25" fmla="*/ 28 h 115"/>
              <a:gd name="T26" fmla="*/ 19 w 69"/>
              <a:gd name="T27" fmla="*/ 34 h 115"/>
              <a:gd name="T28" fmla="*/ 23 w 69"/>
              <a:gd name="T29" fmla="*/ 39 h 115"/>
              <a:gd name="T30" fmla="*/ 28 w 69"/>
              <a:gd name="T31" fmla="*/ 43 h 115"/>
              <a:gd name="T32" fmla="*/ 32 w 69"/>
              <a:gd name="T33" fmla="*/ 47 h 115"/>
              <a:gd name="T34" fmla="*/ 32 w 69"/>
              <a:gd name="T35" fmla="*/ 54 h 115"/>
              <a:gd name="T36" fmla="*/ 35 w 69"/>
              <a:gd name="T37" fmla="*/ 62 h 115"/>
              <a:gd name="T38" fmla="*/ 42 w 69"/>
              <a:gd name="T39" fmla="*/ 66 h 115"/>
              <a:gd name="T40" fmla="*/ 43 w 69"/>
              <a:gd name="T41" fmla="*/ 72 h 115"/>
              <a:gd name="T42" fmla="*/ 53 w 69"/>
              <a:gd name="T43" fmla="*/ 80 h 115"/>
              <a:gd name="T44" fmla="*/ 59 w 69"/>
              <a:gd name="T45" fmla="*/ 79 h 115"/>
              <a:gd name="T46" fmla="*/ 61 w 69"/>
              <a:gd name="T47" fmla="*/ 81 h 115"/>
              <a:gd name="T48" fmla="*/ 59 w 69"/>
              <a:gd name="T49" fmla="*/ 87 h 115"/>
              <a:gd name="T50" fmla="*/ 59 w 69"/>
              <a:gd name="T51" fmla="*/ 92 h 115"/>
              <a:gd name="T52" fmla="*/ 61 w 69"/>
              <a:gd name="T53" fmla="*/ 92 h 115"/>
              <a:gd name="T54" fmla="*/ 57 w 69"/>
              <a:gd name="T55" fmla="*/ 98 h 115"/>
              <a:gd name="T56" fmla="*/ 59 w 69"/>
              <a:gd name="T57" fmla="*/ 96 h 115"/>
              <a:gd name="T58" fmla="*/ 65 w 69"/>
              <a:gd name="T59" fmla="*/ 95 h 115"/>
              <a:gd name="T60" fmla="*/ 69 w 69"/>
              <a:gd name="T61" fmla="*/ 106 h 115"/>
              <a:gd name="T62" fmla="*/ 68 w 69"/>
              <a:gd name="T63" fmla="*/ 106 h 115"/>
              <a:gd name="T64" fmla="*/ 65 w 69"/>
              <a:gd name="T65" fmla="*/ 107 h 115"/>
              <a:gd name="T66" fmla="*/ 28 w 69"/>
              <a:gd name="T67" fmla="*/ 115 h 115"/>
              <a:gd name="T68" fmla="*/ 25 w 69"/>
              <a:gd name="T69" fmla="*/ 110 h 115"/>
              <a:gd name="T70" fmla="*/ 16 w 69"/>
              <a:gd name="T71" fmla="*/ 73 h 115"/>
              <a:gd name="T72" fmla="*/ 0 w 69"/>
              <a:gd name="T73" fmla="*/ 15 h 1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115"/>
              <a:gd name="T113" fmla="*/ 69 w 69"/>
              <a:gd name="T114" fmla="*/ 115 h 1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69" name="Freeform 159"/>
          <p:cNvSpPr>
            <a:spLocks/>
          </p:cNvSpPr>
          <p:nvPr/>
        </p:nvSpPr>
        <p:spPr bwMode="auto">
          <a:xfrm>
            <a:off x="8266534" y="3099311"/>
            <a:ext cx="111396" cy="187036"/>
          </a:xfrm>
          <a:custGeom>
            <a:avLst/>
            <a:gdLst>
              <a:gd name="T0" fmla="*/ 0 w 69"/>
              <a:gd name="T1" fmla="*/ 15 h 115"/>
              <a:gd name="T2" fmla="*/ 1 w 69"/>
              <a:gd name="T3" fmla="*/ 9 h 115"/>
              <a:gd name="T4" fmla="*/ 4 w 69"/>
              <a:gd name="T5" fmla="*/ 4 h 115"/>
              <a:gd name="T6" fmla="*/ 9 w 69"/>
              <a:gd name="T7" fmla="*/ 1 h 115"/>
              <a:gd name="T8" fmla="*/ 13 w 69"/>
              <a:gd name="T9" fmla="*/ 0 h 115"/>
              <a:gd name="T10" fmla="*/ 17 w 69"/>
              <a:gd name="T11" fmla="*/ 0 h 115"/>
              <a:gd name="T12" fmla="*/ 20 w 69"/>
              <a:gd name="T13" fmla="*/ 3 h 115"/>
              <a:gd name="T14" fmla="*/ 17 w 69"/>
              <a:gd name="T15" fmla="*/ 4 h 115"/>
              <a:gd name="T16" fmla="*/ 17 w 69"/>
              <a:gd name="T17" fmla="*/ 9 h 115"/>
              <a:gd name="T18" fmla="*/ 15 w 69"/>
              <a:gd name="T19" fmla="*/ 15 h 115"/>
              <a:gd name="T20" fmla="*/ 12 w 69"/>
              <a:gd name="T21" fmla="*/ 19 h 115"/>
              <a:gd name="T22" fmla="*/ 16 w 69"/>
              <a:gd name="T23" fmla="*/ 24 h 115"/>
              <a:gd name="T24" fmla="*/ 16 w 69"/>
              <a:gd name="T25" fmla="*/ 28 h 115"/>
              <a:gd name="T26" fmla="*/ 19 w 69"/>
              <a:gd name="T27" fmla="*/ 34 h 115"/>
              <a:gd name="T28" fmla="*/ 23 w 69"/>
              <a:gd name="T29" fmla="*/ 39 h 115"/>
              <a:gd name="T30" fmla="*/ 28 w 69"/>
              <a:gd name="T31" fmla="*/ 43 h 115"/>
              <a:gd name="T32" fmla="*/ 32 w 69"/>
              <a:gd name="T33" fmla="*/ 47 h 115"/>
              <a:gd name="T34" fmla="*/ 32 w 69"/>
              <a:gd name="T35" fmla="*/ 54 h 115"/>
              <a:gd name="T36" fmla="*/ 35 w 69"/>
              <a:gd name="T37" fmla="*/ 62 h 115"/>
              <a:gd name="T38" fmla="*/ 42 w 69"/>
              <a:gd name="T39" fmla="*/ 66 h 115"/>
              <a:gd name="T40" fmla="*/ 43 w 69"/>
              <a:gd name="T41" fmla="*/ 72 h 115"/>
              <a:gd name="T42" fmla="*/ 53 w 69"/>
              <a:gd name="T43" fmla="*/ 80 h 115"/>
              <a:gd name="T44" fmla="*/ 59 w 69"/>
              <a:gd name="T45" fmla="*/ 79 h 115"/>
              <a:gd name="T46" fmla="*/ 61 w 69"/>
              <a:gd name="T47" fmla="*/ 81 h 115"/>
              <a:gd name="T48" fmla="*/ 59 w 69"/>
              <a:gd name="T49" fmla="*/ 87 h 115"/>
              <a:gd name="T50" fmla="*/ 59 w 69"/>
              <a:gd name="T51" fmla="*/ 92 h 115"/>
              <a:gd name="T52" fmla="*/ 61 w 69"/>
              <a:gd name="T53" fmla="*/ 92 h 115"/>
              <a:gd name="T54" fmla="*/ 57 w 69"/>
              <a:gd name="T55" fmla="*/ 98 h 115"/>
              <a:gd name="T56" fmla="*/ 59 w 69"/>
              <a:gd name="T57" fmla="*/ 96 h 115"/>
              <a:gd name="T58" fmla="*/ 65 w 69"/>
              <a:gd name="T59" fmla="*/ 95 h 115"/>
              <a:gd name="T60" fmla="*/ 69 w 69"/>
              <a:gd name="T61" fmla="*/ 106 h 115"/>
              <a:gd name="T62" fmla="*/ 68 w 69"/>
              <a:gd name="T63" fmla="*/ 106 h 115"/>
              <a:gd name="T64" fmla="*/ 65 w 69"/>
              <a:gd name="T65" fmla="*/ 107 h 115"/>
              <a:gd name="T66" fmla="*/ 28 w 69"/>
              <a:gd name="T67" fmla="*/ 115 h 115"/>
              <a:gd name="T68" fmla="*/ 25 w 69"/>
              <a:gd name="T69" fmla="*/ 110 h 115"/>
              <a:gd name="T70" fmla="*/ 16 w 69"/>
              <a:gd name="T71" fmla="*/ 73 h 115"/>
              <a:gd name="T72" fmla="*/ 0 w 69"/>
              <a:gd name="T73" fmla="*/ 15 h 1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115"/>
              <a:gd name="T113" fmla="*/ 69 w 69"/>
              <a:gd name="T114" fmla="*/ 115 h 1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0" name="Freeform 160"/>
          <p:cNvSpPr>
            <a:spLocks/>
          </p:cNvSpPr>
          <p:nvPr/>
        </p:nvSpPr>
        <p:spPr bwMode="auto">
          <a:xfrm>
            <a:off x="8333921" y="2331915"/>
            <a:ext cx="176035" cy="335565"/>
          </a:xfrm>
          <a:custGeom>
            <a:avLst/>
            <a:gdLst>
              <a:gd name="T0" fmla="*/ 0 w 108"/>
              <a:gd name="T1" fmla="*/ 27 h 206"/>
              <a:gd name="T2" fmla="*/ 19 w 108"/>
              <a:gd name="T3" fmla="*/ 22 h 206"/>
              <a:gd name="T4" fmla="*/ 103 w 108"/>
              <a:gd name="T5" fmla="*/ 0 h 206"/>
              <a:gd name="T6" fmla="*/ 101 w 108"/>
              <a:gd name="T7" fmla="*/ 2 h 206"/>
              <a:gd name="T8" fmla="*/ 104 w 108"/>
              <a:gd name="T9" fmla="*/ 10 h 206"/>
              <a:gd name="T10" fmla="*/ 101 w 108"/>
              <a:gd name="T11" fmla="*/ 21 h 206"/>
              <a:gd name="T12" fmla="*/ 103 w 108"/>
              <a:gd name="T13" fmla="*/ 26 h 206"/>
              <a:gd name="T14" fmla="*/ 107 w 108"/>
              <a:gd name="T15" fmla="*/ 31 h 206"/>
              <a:gd name="T16" fmla="*/ 108 w 108"/>
              <a:gd name="T17" fmla="*/ 36 h 206"/>
              <a:gd name="T18" fmla="*/ 108 w 108"/>
              <a:gd name="T19" fmla="*/ 41 h 206"/>
              <a:gd name="T20" fmla="*/ 104 w 108"/>
              <a:gd name="T21" fmla="*/ 49 h 206"/>
              <a:gd name="T22" fmla="*/ 95 w 108"/>
              <a:gd name="T23" fmla="*/ 59 h 206"/>
              <a:gd name="T24" fmla="*/ 93 w 108"/>
              <a:gd name="T25" fmla="*/ 60 h 206"/>
              <a:gd name="T26" fmla="*/ 88 w 108"/>
              <a:gd name="T27" fmla="*/ 64 h 206"/>
              <a:gd name="T28" fmla="*/ 88 w 108"/>
              <a:gd name="T29" fmla="*/ 69 h 206"/>
              <a:gd name="T30" fmla="*/ 92 w 108"/>
              <a:gd name="T31" fmla="*/ 80 h 206"/>
              <a:gd name="T32" fmla="*/ 89 w 108"/>
              <a:gd name="T33" fmla="*/ 90 h 206"/>
              <a:gd name="T34" fmla="*/ 91 w 108"/>
              <a:gd name="T35" fmla="*/ 95 h 206"/>
              <a:gd name="T36" fmla="*/ 88 w 108"/>
              <a:gd name="T37" fmla="*/ 101 h 206"/>
              <a:gd name="T38" fmla="*/ 89 w 108"/>
              <a:gd name="T39" fmla="*/ 106 h 206"/>
              <a:gd name="T40" fmla="*/ 88 w 108"/>
              <a:gd name="T41" fmla="*/ 111 h 206"/>
              <a:gd name="T42" fmla="*/ 84 w 108"/>
              <a:gd name="T43" fmla="*/ 117 h 206"/>
              <a:gd name="T44" fmla="*/ 85 w 108"/>
              <a:gd name="T45" fmla="*/ 125 h 206"/>
              <a:gd name="T46" fmla="*/ 82 w 108"/>
              <a:gd name="T47" fmla="*/ 129 h 206"/>
              <a:gd name="T48" fmla="*/ 88 w 108"/>
              <a:gd name="T49" fmla="*/ 148 h 206"/>
              <a:gd name="T50" fmla="*/ 88 w 108"/>
              <a:gd name="T51" fmla="*/ 159 h 206"/>
              <a:gd name="T52" fmla="*/ 91 w 108"/>
              <a:gd name="T53" fmla="*/ 174 h 206"/>
              <a:gd name="T54" fmla="*/ 88 w 108"/>
              <a:gd name="T55" fmla="*/ 179 h 206"/>
              <a:gd name="T56" fmla="*/ 88 w 108"/>
              <a:gd name="T57" fmla="*/ 185 h 206"/>
              <a:gd name="T58" fmla="*/ 91 w 108"/>
              <a:gd name="T59" fmla="*/ 191 h 206"/>
              <a:gd name="T60" fmla="*/ 96 w 108"/>
              <a:gd name="T61" fmla="*/ 196 h 206"/>
              <a:gd name="T62" fmla="*/ 50 w 108"/>
              <a:gd name="T63" fmla="*/ 206 h 206"/>
              <a:gd name="T64" fmla="*/ 47 w 108"/>
              <a:gd name="T65" fmla="*/ 201 h 206"/>
              <a:gd name="T66" fmla="*/ 47 w 108"/>
              <a:gd name="T67" fmla="*/ 197 h 206"/>
              <a:gd name="T68" fmla="*/ 35 w 108"/>
              <a:gd name="T69" fmla="*/ 144 h 206"/>
              <a:gd name="T70" fmla="*/ 27 w 108"/>
              <a:gd name="T71" fmla="*/ 137 h 206"/>
              <a:gd name="T72" fmla="*/ 26 w 108"/>
              <a:gd name="T73" fmla="*/ 143 h 206"/>
              <a:gd name="T74" fmla="*/ 23 w 108"/>
              <a:gd name="T75" fmla="*/ 137 h 206"/>
              <a:gd name="T76" fmla="*/ 23 w 108"/>
              <a:gd name="T77" fmla="*/ 129 h 206"/>
              <a:gd name="T78" fmla="*/ 20 w 108"/>
              <a:gd name="T79" fmla="*/ 118 h 206"/>
              <a:gd name="T80" fmla="*/ 17 w 108"/>
              <a:gd name="T81" fmla="*/ 113 h 206"/>
              <a:gd name="T82" fmla="*/ 13 w 108"/>
              <a:gd name="T83" fmla="*/ 102 h 206"/>
              <a:gd name="T84" fmla="*/ 13 w 108"/>
              <a:gd name="T85" fmla="*/ 91 h 206"/>
              <a:gd name="T86" fmla="*/ 16 w 108"/>
              <a:gd name="T87" fmla="*/ 90 h 206"/>
              <a:gd name="T88" fmla="*/ 15 w 108"/>
              <a:gd name="T89" fmla="*/ 84 h 206"/>
              <a:gd name="T90" fmla="*/ 13 w 108"/>
              <a:gd name="T91" fmla="*/ 79 h 206"/>
              <a:gd name="T92" fmla="*/ 13 w 108"/>
              <a:gd name="T93" fmla="*/ 74 h 206"/>
              <a:gd name="T94" fmla="*/ 12 w 108"/>
              <a:gd name="T95" fmla="*/ 68 h 206"/>
              <a:gd name="T96" fmla="*/ 7 w 108"/>
              <a:gd name="T97" fmla="*/ 63 h 206"/>
              <a:gd name="T98" fmla="*/ 5 w 108"/>
              <a:gd name="T99" fmla="*/ 57 h 206"/>
              <a:gd name="T100" fmla="*/ 5 w 108"/>
              <a:gd name="T101" fmla="*/ 45 h 206"/>
              <a:gd name="T102" fmla="*/ 1 w 108"/>
              <a:gd name="T103" fmla="*/ 40 h 206"/>
              <a:gd name="T104" fmla="*/ 1 w 108"/>
              <a:gd name="T105" fmla="*/ 34 h 206"/>
              <a:gd name="T106" fmla="*/ 0 w 108"/>
              <a:gd name="T107" fmla="*/ 30 h 206"/>
              <a:gd name="T108" fmla="*/ 0 w 108"/>
              <a:gd name="T109" fmla="*/ 27 h 2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8"/>
              <a:gd name="T166" fmla="*/ 0 h 206"/>
              <a:gd name="T167" fmla="*/ 108 w 108"/>
              <a:gd name="T168" fmla="*/ 206 h 2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1" name="Freeform 161"/>
          <p:cNvSpPr>
            <a:spLocks/>
          </p:cNvSpPr>
          <p:nvPr/>
        </p:nvSpPr>
        <p:spPr bwMode="auto">
          <a:xfrm>
            <a:off x="8333921" y="2331915"/>
            <a:ext cx="176035" cy="335565"/>
          </a:xfrm>
          <a:custGeom>
            <a:avLst/>
            <a:gdLst>
              <a:gd name="T0" fmla="*/ 0 w 108"/>
              <a:gd name="T1" fmla="*/ 27 h 206"/>
              <a:gd name="T2" fmla="*/ 19 w 108"/>
              <a:gd name="T3" fmla="*/ 22 h 206"/>
              <a:gd name="T4" fmla="*/ 103 w 108"/>
              <a:gd name="T5" fmla="*/ 0 h 206"/>
              <a:gd name="T6" fmla="*/ 101 w 108"/>
              <a:gd name="T7" fmla="*/ 2 h 206"/>
              <a:gd name="T8" fmla="*/ 104 w 108"/>
              <a:gd name="T9" fmla="*/ 10 h 206"/>
              <a:gd name="T10" fmla="*/ 101 w 108"/>
              <a:gd name="T11" fmla="*/ 21 h 206"/>
              <a:gd name="T12" fmla="*/ 103 w 108"/>
              <a:gd name="T13" fmla="*/ 26 h 206"/>
              <a:gd name="T14" fmla="*/ 107 w 108"/>
              <a:gd name="T15" fmla="*/ 31 h 206"/>
              <a:gd name="T16" fmla="*/ 108 w 108"/>
              <a:gd name="T17" fmla="*/ 36 h 206"/>
              <a:gd name="T18" fmla="*/ 108 w 108"/>
              <a:gd name="T19" fmla="*/ 41 h 206"/>
              <a:gd name="T20" fmla="*/ 104 w 108"/>
              <a:gd name="T21" fmla="*/ 49 h 206"/>
              <a:gd name="T22" fmla="*/ 95 w 108"/>
              <a:gd name="T23" fmla="*/ 59 h 206"/>
              <a:gd name="T24" fmla="*/ 93 w 108"/>
              <a:gd name="T25" fmla="*/ 60 h 206"/>
              <a:gd name="T26" fmla="*/ 88 w 108"/>
              <a:gd name="T27" fmla="*/ 64 h 206"/>
              <a:gd name="T28" fmla="*/ 88 w 108"/>
              <a:gd name="T29" fmla="*/ 69 h 206"/>
              <a:gd name="T30" fmla="*/ 92 w 108"/>
              <a:gd name="T31" fmla="*/ 80 h 206"/>
              <a:gd name="T32" fmla="*/ 89 w 108"/>
              <a:gd name="T33" fmla="*/ 90 h 206"/>
              <a:gd name="T34" fmla="*/ 91 w 108"/>
              <a:gd name="T35" fmla="*/ 95 h 206"/>
              <a:gd name="T36" fmla="*/ 88 w 108"/>
              <a:gd name="T37" fmla="*/ 101 h 206"/>
              <a:gd name="T38" fmla="*/ 89 w 108"/>
              <a:gd name="T39" fmla="*/ 106 h 206"/>
              <a:gd name="T40" fmla="*/ 88 w 108"/>
              <a:gd name="T41" fmla="*/ 111 h 206"/>
              <a:gd name="T42" fmla="*/ 84 w 108"/>
              <a:gd name="T43" fmla="*/ 117 h 206"/>
              <a:gd name="T44" fmla="*/ 85 w 108"/>
              <a:gd name="T45" fmla="*/ 125 h 206"/>
              <a:gd name="T46" fmla="*/ 82 w 108"/>
              <a:gd name="T47" fmla="*/ 129 h 206"/>
              <a:gd name="T48" fmla="*/ 88 w 108"/>
              <a:gd name="T49" fmla="*/ 148 h 206"/>
              <a:gd name="T50" fmla="*/ 88 w 108"/>
              <a:gd name="T51" fmla="*/ 159 h 206"/>
              <a:gd name="T52" fmla="*/ 91 w 108"/>
              <a:gd name="T53" fmla="*/ 174 h 206"/>
              <a:gd name="T54" fmla="*/ 88 w 108"/>
              <a:gd name="T55" fmla="*/ 179 h 206"/>
              <a:gd name="T56" fmla="*/ 88 w 108"/>
              <a:gd name="T57" fmla="*/ 185 h 206"/>
              <a:gd name="T58" fmla="*/ 91 w 108"/>
              <a:gd name="T59" fmla="*/ 191 h 206"/>
              <a:gd name="T60" fmla="*/ 96 w 108"/>
              <a:gd name="T61" fmla="*/ 196 h 206"/>
              <a:gd name="T62" fmla="*/ 50 w 108"/>
              <a:gd name="T63" fmla="*/ 206 h 206"/>
              <a:gd name="T64" fmla="*/ 47 w 108"/>
              <a:gd name="T65" fmla="*/ 201 h 206"/>
              <a:gd name="T66" fmla="*/ 47 w 108"/>
              <a:gd name="T67" fmla="*/ 197 h 206"/>
              <a:gd name="T68" fmla="*/ 35 w 108"/>
              <a:gd name="T69" fmla="*/ 144 h 206"/>
              <a:gd name="T70" fmla="*/ 27 w 108"/>
              <a:gd name="T71" fmla="*/ 137 h 206"/>
              <a:gd name="T72" fmla="*/ 26 w 108"/>
              <a:gd name="T73" fmla="*/ 143 h 206"/>
              <a:gd name="T74" fmla="*/ 23 w 108"/>
              <a:gd name="T75" fmla="*/ 137 h 206"/>
              <a:gd name="T76" fmla="*/ 23 w 108"/>
              <a:gd name="T77" fmla="*/ 129 h 206"/>
              <a:gd name="T78" fmla="*/ 20 w 108"/>
              <a:gd name="T79" fmla="*/ 118 h 206"/>
              <a:gd name="T80" fmla="*/ 17 w 108"/>
              <a:gd name="T81" fmla="*/ 113 h 206"/>
              <a:gd name="T82" fmla="*/ 13 w 108"/>
              <a:gd name="T83" fmla="*/ 102 h 206"/>
              <a:gd name="T84" fmla="*/ 13 w 108"/>
              <a:gd name="T85" fmla="*/ 91 h 206"/>
              <a:gd name="T86" fmla="*/ 16 w 108"/>
              <a:gd name="T87" fmla="*/ 90 h 206"/>
              <a:gd name="T88" fmla="*/ 15 w 108"/>
              <a:gd name="T89" fmla="*/ 84 h 206"/>
              <a:gd name="T90" fmla="*/ 13 w 108"/>
              <a:gd name="T91" fmla="*/ 79 h 206"/>
              <a:gd name="T92" fmla="*/ 13 w 108"/>
              <a:gd name="T93" fmla="*/ 74 h 206"/>
              <a:gd name="T94" fmla="*/ 12 w 108"/>
              <a:gd name="T95" fmla="*/ 68 h 206"/>
              <a:gd name="T96" fmla="*/ 7 w 108"/>
              <a:gd name="T97" fmla="*/ 63 h 206"/>
              <a:gd name="T98" fmla="*/ 5 w 108"/>
              <a:gd name="T99" fmla="*/ 57 h 206"/>
              <a:gd name="T100" fmla="*/ 5 w 108"/>
              <a:gd name="T101" fmla="*/ 45 h 206"/>
              <a:gd name="T102" fmla="*/ 1 w 108"/>
              <a:gd name="T103" fmla="*/ 40 h 206"/>
              <a:gd name="T104" fmla="*/ 1 w 108"/>
              <a:gd name="T105" fmla="*/ 34 h 206"/>
              <a:gd name="T106" fmla="*/ 0 w 108"/>
              <a:gd name="T107" fmla="*/ 30 h 206"/>
              <a:gd name="T108" fmla="*/ 0 w 108"/>
              <a:gd name="T109" fmla="*/ 27 h 2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8"/>
              <a:gd name="T166" fmla="*/ 0 h 206"/>
              <a:gd name="T167" fmla="*/ 108 w 108"/>
              <a:gd name="T168" fmla="*/ 206 h 2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2" name="Freeform 162"/>
          <p:cNvSpPr>
            <a:spLocks noEditPoints="1"/>
          </p:cNvSpPr>
          <p:nvPr/>
        </p:nvSpPr>
        <p:spPr bwMode="auto">
          <a:xfrm>
            <a:off x="7532146" y="3212086"/>
            <a:ext cx="838913" cy="467591"/>
          </a:xfrm>
          <a:custGeom>
            <a:avLst/>
            <a:gdLst>
              <a:gd name="T0" fmla="*/ 491 w 516"/>
              <a:gd name="T1" fmla="*/ 93 h 287"/>
              <a:gd name="T2" fmla="*/ 481 w 516"/>
              <a:gd name="T3" fmla="*/ 118 h 287"/>
              <a:gd name="T4" fmla="*/ 481 w 516"/>
              <a:gd name="T5" fmla="*/ 147 h 287"/>
              <a:gd name="T6" fmla="*/ 490 w 516"/>
              <a:gd name="T7" fmla="*/ 128 h 287"/>
              <a:gd name="T8" fmla="*/ 500 w 516"/>
              <a:gd name="T9" fmla="*/ 121 h 287"/>
              <a:gd name="T10" fmla="*/ 506 w 516"/>
              <a:gd name="T11" fmla="*/ 87 h 287"/>
              <a:gd name="T12" fmla="*/ 489 w 516"/>
              <a:gd name="T13" fmla="*/ 174 h 287"/>
              <a:gd name="T14" fmla="*/ 470 w 516"/>
              <a:gd name="T15" fmla="*/ 183 h 287"/>
              <a:gd name="T16" fmla="*/ 456 w 516"/>
              <a:gd name="T17" fmla="*/ 179 h 287"/>
              <a:gd name="T18" fmla="*/ 443 w 516"/>
              <a:gd name="T19" fmla="*/ 166 h 287"/>
              <a:gd name="T20" fmla="*/ 425 w 516"/>
              <a:gd name="T21" fmla="*/ 162 h 287"/>
              <a:gd name="T22" fmla="*/ 406 w 516"/>
              <a:gd name="T23" fmla="*/ 156 h 287"/>
              <a:gd name="T24" fmla="*/ 425 w 516"/>
              <a:gd name="T25" fmla="*/ 154 h 287"/>
              <a:gd name="T26" fmla="*/ 444 w 516"/>
              <a:gd name="T27" fmla="*/ 163 h 287"/>
              <a:gd name="T28" fmla="*/ 463 w 516"/>
              <a:gd name="T29" fmla="*/ 171 h 287"/>
              <a:gd name="T30" fmla="*/ 460 w 516"/>
              <a:gd name="T31" fmla="*/ 158 h 287"/>
              <a:gd name="T32" fmla="*/ 437 w 516"/>
              <a:gd name="T33" fmla="*/ 145 h 287"/>
              <a:gd name="T34" fmla="*/ 452 w 516"/>
              <a:gd name="T35" fmla="*/ 152 h 287"/>
              <a:gd name="T36" fmla="*/ 457 w 516"/>
              <a:gd name="T37" fmla="*/ 140 h 287"/>
              <a:gd name="T38" fmla="*/ 456 w 516"/>
              <a:gd name="T39" fmla="*/ 131 h 287"/>
              <a:gd name="T40" fmla="*/ 443 w 516"/>
              <a:gd name="T41" fmla="*/ 124 h 287"/>
              <a:gd name="T42" fmla="*/ 421 w 516"/>
              <a:gd name="T43" fmla="*/ 106 h 287"/>
              <a:gd name="T44" fmla="*/ 399 w 516"/>
              <a:gd name="T45" fmla="*/ 89 h 287"/>
              <a:gd name="T46" fmla="*/ 411 w 516"/>
              <a:gd name="T47" fmla="*/ 95 h 287"/>
              <a:gd name="T48" fmla="*/ 429 w 516"/>
              <a:gd name="T49" fmla="*/ 109 h 287"/>
              <a:gd name="T50" fmla="*/ 451 w 516"/>
              <a:gd name="T51" fmla="*/ 121 h 287"/>
              <a:gd name="T52" fmla="*/ 455 w 516"/>
              <a:gd name="T53" fmla="*/ 103 h 287"/>
              <a:gd name="T54" fmla="*/ 438 w 516"/>
              <a:gd name="T55" fmla="*/ 91 h 287"/>
              <a:gd name="T56" fmla="*/ 428 w 516"/>
              <a:gd name="T57" fmla="*/ 82 h 287"/>
              <a:gd name="T58" fmla="*/ 407 w 516"/>
              <a:gd name="T59" fmla="*/ 83 h 287"/>
              <a:gd name="T60" fmla="*/ 387 w 516"/>
              <a:gd name="T61" fmla="*/ 75 h 287"/>
              <a:gd name="T62" fmla="*/ 379 w 516"/>
              <a:gd name="T63" fmla="*/ 70 h 287"/>
              <a:gd name="T64" fmla="*/ 384 w 516"/>
              <a:gd name="T65" fmla="*/ 51 h 287"/>
              <a:gd name="T66" fmla="*/ 390 w 516"/>
              <a:gd name="T67" fmla="*/ 36 h 287"/>
              <a:gd name="T68" fmla="*/ 377 w 516"/>
              <a:gd name="T69" fmla="*/ 23 h 287"/>
              <a:gd name="T70" fmla="*/ 354 w 516"/>
              <a:gd name="T71" fmla="*/ 15 h 287"/>
              <a:gd name="T72" fmla="*/ 337 w 516"/>
              <a:gd name="T73" fmla="*/ 2 h 287"/>
              <a:gd name="T74" fmla="*/ 297 w 516"/>
              <a:gd name="T75" fmla="*/ 3 h 287"/>
              <a:gd name="T76" fmla="*/ 293 w 516"/>
              <a:gd name="T77" fmla="*/ 30 h 287"/>
              <a:gd name="T78" fmla="*/ 277 w 516"/>
              <a:gd name="T79" fmla="*/ 56 h 287"/>
              <a:gd name="T80" fmla="*/ 264 w 516"/>
              <a:gd name="T81" fmla="*/ 70 h 287"/>
              <a:gd name="T82" fmla="*/ 251 w 516"/>
              <a:gd name="T83" fmla="*/ 93 h 287"/>
              <a:gd name="T84" fmla="*/ 230 w 516"/>
              <a:gd name="T85" fmla="*/ 86 h 287"/>
              <a:gd name="T86" fmla="*/ 223 w 516"/>
              <a:gd name="T87" fmla="*/ 114 h 287"/>
              <a:gd name="T88" fmla="*/ 212 w 516"/>
              <a:gd name="T89" fmla="*/ 143 h 287"/>
              <a:gd name="T90" fmla="*/ 204 w 516"/>
              <a:gd name="T91" fmla="*/ 174 h 287"/>
              <a:gd name="T92" fmla="*/ 189 w 516"/>
              <a:gd name="T93" fmla="*/ 186 h 287"/>
              <a:gd name="T94" fmla="*/ 170 w 516"/>
              <a:gd name="T95" fmla="*/ 201 h 287"/>
              <a:gd name="T96" fmla="*/ 139 w 516"/>
              <a:gd name="T97" fmla="*/ 205 h 287"/>
              <a:gd name="T98" fmla="*/ 108 w 516"/>
              <a:gd name="T99" fmla="*/ 211 h 287"/>
              <a:gd name="T100" fmla="*/ 78 w 516"/>
              <a:gd name="T101" fmla="*/ 219 h 287"/>
              <a:gd name="T102" fmla="*/ 51 w 516"/>
              <a:gd name="T103" fmla="*/ 247 h 287"/>
              <a:gd name="T104" fmla="*/ 36 w 516"/>
              <a:gd name="T105" fmla="*/ 265 h 287"/>
              <a:gd name="T106" fmla="*/ 11 w 516"/>
              <a:gd name="T107" fmla="*/ 280 h 287"/>
              <a:gd name="T108" fmla="*/ 76 w 516"/>
              <a:gd name="T109" fmla="*/ 277 h 287"/>
              <a:gd name="T110" fmla="*/ 141 w 516"/>
              <a:gd name="T111" fmla="*/ 268 h 287"/>
              <a:gd name="T112" fmla="*/ 428 w 516"/>
              <a:gd name="T113" fmla="*/ 217 h 287"/>
              <a:gd name="T114" fmla="*/ 495 w 516"/>
              <a:gd name="T115" fmla="*/ 202 h 287"/>
              <a:gd name="T116" fmla="*/ 501 w 516"/>
              <a:gd name="T117" fmla="*/ 201 h 287"/>
              <a:gd name="T118" fmla="*/ 514 w 516"/>
              <a:gd name="T119" fmla="*/ 72 h 287"/>
              <a:gd name="T120" fmla="*/ 512 w 516"/>
              <a:gd name="T121" fmla="*/ 83 h 2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6"/>
              <a:gd name="T184" fmla="*/ 0 h 287"/>
              <a:gd name="T185" fmla="*/ 516 w 516"/>
              <a:gd name="T186" fmla="*/ 287 h 2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6" h="287">
                <a:moveTo>
                  <a:pt x="495" y="79"/>
                </a:moveTo>
                <a:lnTo>
                  <a:pt x="490" y="84"/>
                </a:lnTo>
                <a:lnTo>
                  <a:pt x="486" y="89"/>
                </a:lnTo>
                <a:lnTo>
                  <a:pt x="491" y="93"/>
                </a:lnTo>
                <a:lnTo>
                  <a:pt x="490" y="98"/>
                </a:lnTo>
                <a:lnTo>
                  <a:pt x="485" y="98"/>
                </a:lnTo>
                <a:lnTo>
                  <a:pt x="485" y="109"/>
                </a:lnTo>
                <a:lnTo>
                  <a:pt x="481" y="118"/>
                </a:lnTo>
                <a:lnTo>
                  <a:pt x="481" y="128"/>
                </a:lnTo>
                <a:lnTo>
                  <a:pt x="481" y="135"/>
                </a:lnTo>
                <a:lnTo>
                  <a:pt x="479" y="136"/>
                </a:lnTo>
                <a:lnTo>
                  <a:pt x="481" y="147"/>
                </a:lnTo>
                <a:lnTo>
                  <a:pt x="486" y="154"/>
                </a:lnTo>
                <a:lnTo>
                  <a:pt x="490" y="144"/>
                </a:lnTo>
                <a:lnTo>
                  <a:pt x="489" y="135"/>
                </a:lnTo>
                <a:lnTo>
                  <a:pt x="490" y="128"/>
                </a:lnTo>
                <a:lnTo>
                  <a:pt x="493" y="124"/>
                </a:lnTo>
                <a:lnTo>
                  <a:pt x="494" y="118"/>
                </a:lnTo>
                <a:lnTo>
                  <a:pt x="498" y="122"/>
                </a:lnTo>
                <a:lnTo>
                  <a:pt x="500" y="121"/>
                </a:lnTo>
                <a:lnTo>
                  <a:pt x="501" y="116"/>
                </a:lnTo>
                <a:lnTo>
                  <a:pt x="500" y="106"/>
                </a:lnTo>
                <a:lnTo>
                  <a:pt x="502" y="95"/>
                </a:lnTo>
                <a:lnTo>
                  <a:pt x="506" y="87"/>
                </a:lnTo>
                <a:lnTo>
                  <a:pt x="505" y="83"/>
                </a:lnTo>
                <a:lnTo>
                  <a:pt x="506" y="75"/>
                </a:lnTo>
                <a:lnTo>
                  <a:pt x="495" y="79"/>
                </a:lnTo>
                <a:close/>
                <a:moveTo>
                  <a:pt x="489" y="174"/>
                </a:moveTo>
                <a:lnTo>
                  <a:pt x="474" y="175"/>
                </a:lnTo>
                <a:lnTo>
                  <a:pt x="470" y="174"/>
                </a:lnTo>
                <a:lnTo>
                  <a:pt x="468" y="179"/>
                </a:lnTo>
                <a:lnTo>
                  <a:pt x="470" y="183"/>
                </a:lnTo>
                <a:lnTo>
                  <a:pt x="464" y="181"/>
                </a:lnTo>
                <a:lnTo>
                  <a:pt x="460" y="179"/>
                </a:lnTo>
                <a:lnTo>
                  <a:pt x="455" y="185"/>
                </a:lnTo>
                <a:lnTo>
                  <a:pt x="456" y="179"/>
                </a:lnTo>
                <a:lnTo>
                  <a:pt x="452" y="175"/>
                </a:lnTo>
                <a:lnTo>
                  <a:pt x="447" y="171"/>
                </a:lnTo>
                <a:lnTo>
                  <a:pt x="443" y="166"/>
                </a:lnTo>
                <a:lnTo>
                  <a:pt x="441" y="162"/>
                </a:lnTo>
                <a:lnTo>
                  <a:pt x="434" y="163"/>
                </a:lnTo>
                <a:lnTo>
                  <a:pt x="430" y="162"/>
                </a:lnTo>
                <a:lnTo>
                  <a:pt x="425" y="162"/>
                </a:lnTo>
                <a:lnTo>
                  <a:pt x="415" y="158"/>
                </a:lnTo>
                <a:lnTo>
                  <a:pt x="399" y="158"/>
                </a:lnTo>
                <a:lnTo>
                  <a:pt x="401" y="156"/>
                </a:lnTo>
                <a:lnTo>
                  <a:pt x="406" y="156"/>
                </a:lnTo>
                <a:lnTo>
                  <a:pt x="417" y="155"/>
                </a:lnTo>
                <a:lnTo>
                  <a:pt x="422" y="159"/>
                </a:lnTo>
                <a:lnTo>
                  <a:pt x="425" y="159"/>
                </a:lnTo>
                <a:lnTo>
                  <a:pt x="425" y="154"/>
                </a:lnTo>
                <a:lnTo>
                  <a:pt x="430" y="158"/>
                </a:lnTo>
                <a:lnTo>
                  <a:pt x="434" y="162"/>
                </a:lnTo>
                <a:lnTo>
                  <a:pt x="440" y="158"/>
                </a:lnTo>
                <a:lnTo>
                  <a:pt x="444" y="163"/>
                </a:lnTo>
                <a:lnTo>
                  <a:pt x="449" y="167"/>
                </a:lnTo>
                <a:lnTo>
                  <a:pt x="455" y="170"/>
                </a:lnTo>
                <a:lnTo>
                  <a:pt x="460" y="175"/>
                </a:lnTo>
                <a:lnTo>
                  <a:pt x="463" y="171"/>
                </a:lnTo>
                <a:lnTo>
                  <a:pt x="466" y="171"/>
                </a:lnTo>
                <a:lnTo>
                  <a:pt x="467" y="166"/>
                </a:lnTo>
                <a:lnTo>
                  <a:pt x="466" y="160"/>
                </a:lnTo>
                <a:lnTo>
                  <a:pt x="460" y="158"/>
                </a:lnTo>
                <a:lnTo>
                  <a:pt x="459" y="154"/>
                </a:lnTo>
                <a:lnTo>
                  <a:pt x="452" y="155"/>
                </a:lnTo>
                <a:lnTo>
                  <a:pt x="443" y="151"/>
                </a:lnTo>
                <a:lnTo>
                  <a:pt x="437" y="145"/>
                </a:lnTo>
                <a:lnTo>
                  <a:pt x="426" y="137"/>
                </a:lnTo>
                <a:lnTo>
                  <a:pt x="432" y="139"/>
                </a:lnTo>
                <a:lnTo>
                  <a:pt x="443" y="147"/>
                </a:lnTo>
                <a:lnTo>
                  <a:pt x="452" y="152"/>
                </a:lnTo>
                <a:lnTo>
                  <a:pt x="455" y="147"/>
                </a:lnTo>
                <a:lnTo>
                  <a:pt x="451" y="141"/>
                </a:lnTo>
                <a:lnTo>
                  <a:pt x="452" y="140"/>
                </a:lnTo>
                <a:lnTo>
                  <a:pt x="457" y="140"/>
                </a:lnTo>
                <a:lnTo>
                  <a:pt x="463" y="144"/>
                </a:lnTo>
                <a:lnTo>
                  <a:pt x="464" y="140"/>
                </a:lnTo>
                <a:lnTo>
                  <a:pt x="462" y="131"/>
                </a:lnTo>
                <a:lnTo>
                  <a:pt x="456" y="131"/>
                </a:lnTo>
                <a:lnTo>
                  <a:pt x="451" y="129"/>
                </a:lnTo>
                <a:lnTo>
                  <a:pt x="453" y="128"/>
                </a:lnTo>
                <a:lnTo>
                  <a:pt x="448" y="122"/>
                </a:lnTo>
                <a:lnTo>
                  <a:pt x="443" y="124"/>
                </a:lnTo>
                <a:lnTo>
                  <a:pt x="437" y="120"/>
                </a:lnTo>
                <a:lnTo>
                  <a:pt x="436" y="117"/>
                </a:lnTo>
                <a:lnTo>
                  <a:pt x="425" y="112"/>
                </a:lnTo>
                <a:lnTo>
                  <a:pt x="421" y="106"/>
                </a:lnTo>
                <a:lnTo>
                  <a:pt x="415" y="103"/>
                </a:lnTo>
                <a:lnTo>
                  <a:pt x="413" y="101"/>
                </a:lnTo>
                <a:lnTo>
                  <a:pt x="410" y="95"/>
                </a:lnTo>
                <a:lnTo>
                  <a:pt x="399" y="89"/>
                </a:lnTo>
                <a:lnTo>
                  <a:pt x="395" y="89"/>
                </a:lnTo>
                <a:lnTo>
                  <a:pt x="399" y="87"/>
                </a:lnTo>
                <a:lnTo>
                  <a:pt x="406" y="90"/>
                </a:lnTo>
                <a:lnTo>
                  <a:pt x="411" y="95"/>
                </a:lnTo>
                <a:lnTo>
                  <a:pt x="415" y="101"/>
                </a:lnTo>
                <a:lnTo>
                  <a:pt x="421" y="102"/>
                </a:lnTo>
                <a:lnTo>
                  <a:pt x="425" y="108"/>
                </a:lnTo>
                <a:lnTo>
                  <a:pt x="429" y="109"/>
                </a:lnTo>
                <a:lnTo>
                  <a:pt x="440" y="117"/>
                </a:lnTo>
                <a:lnTo>
                  <a:pt x="444" y="117"/>
                </a:lnTo>
                <a:lnTo>
                  <a:pt x="445" y="118"/>
                </a:lnTo>
                <a:lnTo>
                  <a:pt x="451" y="121"/>
                </a:lnTo>
                <a:lnTo>
                  <a:pt x="453" y="113"/>
                </a:lnTo>
                <a:lnTo>
                  <a:pt x="453" y="108"/>
                </a:lnTo>
                <a:lnTo>
                  <a:pt x="451" y="102"/>
                </a:lnTo>
                <a:lnTo>
                  <a:pt x="455" y="103"/>
                </a:lnTo>
                <a:lnTo>
                  <a:pt x="455" y="98"/>
                </a:lnTo>
                <a:lnTo>
                  <a:pt x="444" y="94"/>
                </a:lnTo>
                <a:lnTo>
                  <a:pt x="438" y="93"/>
                </a:lnTo>
                <a:lnTo>
                  <a:pt x="438" y="91"/>
                </a:lnTo>
                <a:lnTo>
                  <a:pt x="434" y="91"/>
                </a:lnTo>
                <a:lnTo>
                  <a:pt x="434" y="89"/>
                </a:lnTo>
                <a:lnTo>
                  <a:pt x="429" y="84"/>
                </a:lnTo>
                <a:lnTo>
                  <a:pt x="428" y="82"/>
                </a:lnTo>
                <a:lnTo>
                  <a:pt x="418" y="84"/>
                </a:lnTo>
                <a:lnTo>
                  <a:pt x="417" y="83"/>
                </a:lnTo>
                <a:lnTo>
                  <a:pt x="411" y="83"/>
                </a:lnTo>
                <a:lnTo>
                  <a:pt x="407" y="83"/>
                </a:lnTo>
                <a:lnTo>
                  <a:pt x="399" y="75"/>
                </a:lnTo>
                <a:lnTo>
                  <a:pt x="399" y="70"/>
                </a:lnTo>
                <a:lnTo>
                  <a:pt x="394" y="70"/>
                </a:lnTo>
                <a:lnTo>
                  <a:pt x="387" y="75"/>
                </a:lnTo>
                <a:lnTo>
                  <a:pt x="384" y="76"/>
                </a:lnTo>
                <a:lnTo>
                  <a:pt x="379" y="75"/>
                </a:lnTo>
                <a:lnTo>
                  <a:pt x="377" y="71"/>
                </a:lnTo>
                <a:lnTo>
                  <a:pt x="379" y="70"/>
                </a:lnTo>
                <a:lnTo>
                  <a:pt x="377" y="65"/>
                </a:lnTo>
                <a:lnTo>
                  <a:pt x="380" y="49"/>
                </a:lnTo>
                <a:lnTo>
                  <a:pt x="383" y="51"/>
                </a:lnTo>
                <a:lnTo>
                  <a:pt x="384" y="51"/>
                </a:lnTo>
                <a:lnTo>
                  <a:pt x="386" y="49"/>
                </a:lnTo>
                <a:lnTo>
                  <a:pt x="386" y="46"/>
                </a:lnTo>
                <a:lnTo>
                  <a:pt x="391" y="41"/>
                </a:lnTo>
                <a:lnTo>
                  <a:pt x="390" y="36"/>
                </a:lnTo>
                <a:lnTo>
                  <a:pt x="388" y="33"/>
                </a:lnTo>
                <a:lnTo>
                  <a:pt x="386" y="28"/>
                </a:lnTo>
                <a:lnTo>
                  <a:pt x="382" y="25"/>
                </a:lnTo>
                <a:lnTo>
                  <a:pt x="377" y="23"/>
                </a:lnTo>
                <a:lnTo>
                  <a:pt x="373" y="21"/>
                </a:lnTo>
                <a:lnTo>
                  <a:pt x="368" y="18"/>
                </a:lnTo>
                <a:lnTo>
                  <a:pt x="360" y="18"/>
                </a:lnTo>
                <a:lnTo>
                  <a:pt x="354" y="15"/>
                </a:lnTo>
                <a:lnTo>
                  <a:pt x="356" y="10"/>
                </a:lnTo>
                <a:lnTo>
                  <a:pt x="353" y="4"/>
                </a:lnTo>
                <a:lnTo>
                  <a:pt x="348" y="2"/>
                </a:lnTo>
                <a:lnTo>
                  <a:pt x="337" y="2"/>
                </a:lnTo>
                <a:lnTo>
                  <a:pt x="335" y="11"/>
                </a:lnTo>
                <a:lnTo>
                  <a:pt x="331" y="17"/>
                </a:lnTo>
                <a:lnTo>
                  <a:pt x="303" y="0"/>
                </a:lnTo>
                <a:lnTo>
                  <a:pt x="297" y="3"/>
                </a:lnTo>
                <a:lnTo>
                  <a:pt x="299" y="9"/>
                </a:lnTo>
                <a:lnTo>
                  <a:pt x="296" y="14"/>
                </a:lnTo>
                <a:lnTo>
                  <a:pt x="297" y="25"/>
                </a:lnTo>
                <a:lnTo>
                  <a:pt x="293" y="30"/>
                </a:lnTo>
                <a:lnTo>
                  <a:pt x="291" y="40"/>
                </a:lnTo>
                <a:lnTo>
                  <a:pt x="287" y="45"/>
                </a:lnTo>
                <a:lnTo>
                  <a:pt x="281" y="45"/>
                </a:lnTo>
                <a:lnTo>
                  <a:pt x="277" y="56"/>
                </a:lnTo>
                <a:lnTo>
                  <a:pt x="272" y="57"/>
                </a:lnTo>
                <a:lnTo>
                  <a:pt x="266" y="57"/>
                </a:lnTo>
                <a:lnTo>
                  <a:pt x="265" y="63"/>
                </a:lnTo>
                <a:lnTo>
                  <a:pt x="264" y="70"/>
                </a:lnTo>
                <a:lnTo>
                  <a:pt x="261" y="75"/>
                </a:lnTo>
                <a:lnTo>
                  <a:pt x="258" y="86"/>
                </a:lnTo>
                <a:lnTo>
                  <a:pt x="257" y="91"/>
                </a:lnTo>
                <a:lnTo>
                  <a:pt x="251" y="93"/>
                </a:lnTo>
                <a:lnTo>
                  <a:pt x="240" y="91"/>
                </a:lnTo>
                <a:lnTo>
                  <a:pt x="240" y="89"/>
                </a:lnTo>
                <a:lnTo>
                  <a:pt x="235" y="84"/>
                </a:lnTo>
                <a:lnTo>
                  <a:pt x="230" y="86"/>
                </a:lnTo>
                <a:lnTo>
                  <a:pt x="230" y="97"/>
                </a:lnTo>
                <a:lnTo>
                  <a:pt x="228" y="102"/>
                </a:lnTo>
                <a:lnTo>
                  <a:pt x="227" y="105"/>
                </a:lnTo>
                <a:lnTo>
                  <a:pt x="223" y="114"/>
                </a:lnTo>
                <a:lnTo>
                  <a:pt x="220" y="120"/>
                </a:lnTo>
                <a:lnTo>
                  <a:pt x="219" y="125"/>
                </a:lnTo>
                <a:lnTo>
                  <a:pt x="217" y="136"/>
                </a:lnTo>
                <a:lnTo>
                  <a:pt x="212" y="143"/>
                </a:lnTo>
                <a:lnTo>
                  <a:pt x="207" y="154"/>
                </a:lnTo>
                <a:lnTo>
                  <a:pt x="204" y="163"/>
                </a:lnTo>
                <a:lnTo>
                  <a:pt x="208" y="169"/>
                </a:lnTo>
                <a:lnTo>
                  <a:pt x="204" y="174"/>
                </a:lnTo>
                <a:lnTo>
                  <a:pt x="205" y="179"/>
                </a:lnTo>
                <a:lnTo>
                  <a:pt x="194" y="188"/>
                </a:lnTo>
                <a:lnTo>
                  <a:pt x="189" y="186"/>
                </a:lnTo>
                <a:lnTo>
                  <a:pt x="179" y="194"/>
                </a:lnTo>
                <a:lnTo>
                  <a:pt x="171" y="192"/>
                </a:lnTo>
                <a:lnTo>
                  <a:pt x="171" y="197"/>
                </a:lnTo>
                <a:lnTo>
                  <a:pt x="170" y="201"/>
                </a:lnTo>
                <a:lnTo>
                  <a:pt x="165" y="204"/>
                </a:lnTo>
                <a:lnTo>
                  <a:pt x="152" y="209"/>
                </a:lnTo>
                <a:lnTo>
                  <a:pt x="147" y="209"/>
                </a:lnTo>
                <a:lnTo>
                  <a:pt x="139" y="205"/>
                </a:lnTo>
                <a:lnTo>
                  <a:pt x="136" y="211"/>
                </a:lnTo>
                <a:lnTo>
                  <a:pt x="127" y="217"/>
                </a:lnTo>
                <a:lnTo>
                  <a:pt x="118" y="216"/>
                </a:lnTo>
                <a:lnTo>
                  <a:pt x="108" y="211"/>
                </a:lnTo>
                <a:lnTo>
                  <a:pt x="102" y="205"/>
                </a:lnTo>
                <a:lnTo>
                  <a:pt x="98" y="200"/>
                </a:lnTo>
                <a:lnTo>
                  <a:pt x="98" y="194"/>
                </a:lnTo>
                <a:lnTo>
                  <a:pt x="78" y="219"/>
                </a:lnTo>
                <a:lnTo>
                  <a:pt x="60" y="232"/>
                </a:lnTo>
                <a:lnTo>
                  <a:pt x="56" y="238"/>
                </a:lnTo>
                <a:lnTo>
                  <a:pt x="56" y="243"/>
                </a:lnTo>
                <a:lnTo>
                  <a:pt x="51" y="247"/>
                </a:lnTo>
                <a:lnTo>
                  <a:pt x="49" y="253"/>
                </a:lnTo>
                <a:lnTo>
                  <a:pt x="45" y="258"/>
                </a:lnTo>
                <a:lnTo>
                  <a:pt x="41" y="261"/>
                </a:lnTo>
                <a:lnTo>
                  <a:pt x="36" y="265"/>
                </a:lnTo>
                <a:lnTo>
                  <a:pt x="34" y="270"/>
                </a:lnTo>
                <a:lnTo>
                  <a:pt x="22" y="274"/>
                </a:lnTo>
                <a:lnTo>
                  <a:pt x="17" y="278"/>
                </a:lnTo>
                <a:lnTo>
                  <a:pt x="11" y="280"/>
                </a:lnTo>
                <a:lnTo>
                  <a:pt x="0" y="287"/>
                </a:lnTo>
                <a:lnTo>
                  <a:pt x="21" y="284"/>
                </a:lnTo>
                <a:lnTo>
                  <a:pt x="32" y="284"/>
                </a:lnTo>
                <a:lnTo>
                  <a:pt x="76" y="277"/>
                </a:lnTo>
                <a:lnTo>
                  <a:pt x="102" y="273"/>
                </a:lnTo>
                <a:lnTo>
                  <a:pt x="122" y="268"/>
                </a:lnTo>
                <a:lnTo>
                  <a:pt x="131" y="268"/>
                </a:lnTo>
                <a:lnTo>
                  <a:pt x="141" y="268"/>
                </a:lnTo>
                <a:lnTo>
                  <a:pt x="162" y="266"/>
                </a:lnTo>
                <a:lnTo>
                  <a:pt x="213" y="258"/>
                </a:lnTo>
                <a:lnTo>
                  <a:pt x="356" y="232"/>
                </a:lnTo>
                <a:lnTo>
                  <a:pt x="428" y="217"/>
                </a:lnTo>
                <a:lnTo>
                  <a:pt x="491" y="204"/>
                </a:lnTo>
                <a:lnTo>
                  <a:pt x="490" y="201"/>
                </a:lnTo>
                <a:lnTo>
                  <a:pt x="493" y="204"/>
                </a:lnTo>
                <a:lnTo>
                  <a:pt x="495" y="202"/>
                </a:lnTo>
                <a:lnTo>
                  <a:pt x="494" y="197"/>
                </a:lnTo>
                <a:lnTo>
                  <a:pt x="494" y="192"/>
                </a:lnTo>
                <a:lnTo>
                  <a:pt x="498" y="196"/>
                </a:lnTo>
                <a:lnTo>
                  <a:pt x="501" y="201"/>
                </a:lnTo>
                <a:lnTo>
                  <a:pt x="504" y="201"/>
                </a:lnTo>
                <a:lnTo>
                  <a:pt x="494" y="185"/>
                </a:lnTo>
                <a:lnTo>
                  <a:pt x="489" y="174"/>
                </a:lnTo>
                <a:close/>
                <a:moveTo>
                  <a:pt x="514" y="72"/>
                </a:moveTo>
                <a:lnTo>
                  <a:pt x="512" y="78"/>
                </a:lnTo>
                <a:lnTo>
                  <a:pt x="512" y="83"/>
                </a:lnTo>
                <a:lnTo>
                  <a:pt x="509" y="87"/>
                </a:lnTo>
                <a:lnTo>
                  <a:pt x="512" y="83"/>
                </a:lnTo>
                <a:lnTo>
                  <a:pt x="516" y="72"/>
                </a:lnTo>
                <a:lnTo>
                  <a:pt x="514" y="72"/>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3" name="Freeform 163"/>
          <p:cNvSpPr>
            <a:spLocks noEditPoints="1"/>
          </p:cNvSpPr>
          <p:nvPr/>
        </p:nvSpPr>
        <p:spPr bwMode="auto">
          <a:xfrm>
            <a:off x="7896592" y="3122696"/>
            <a:ext cx="479969" cy="231045"/>
          </a:xfrm>
          <a:custGeom>
            <a:avLst/>
            <a:gdLst>
              <a:gd name="T0" fmla="*/ 292 w 295"/>
              <a:gd name="T1" fmla="*/ 92 h 142"/>
              <a:gd name="T2" fmla="*/ 227 w 295"/>
              <a:gd name="T3" fmla="*/ 0 h 142"/>
              <a:gd name="T4" fmla="*/ 11 w 295"/>
              <a:gd name="T5" fmla="*/ 83 h 142"/>
              <a:gd name="T6" fmla="*/ 26 w 295"/>
              <a:gd name="T7" fmla="*/ 62 h 142"/>
              <a:gd name="T8" fmla="*/ 44 w 295"/>
              <a:gd name="T9" fmla="*/ 45 h 142"/>
              <a:gd name="T10" fmla="*/ 64 w 295"/>
              <a:gd name="T11" fmla="*/ 50 h 142"/>
              <a:gd name="T12" fmla="*/ 77 w 295"/>
              <a:gd name="T13" fmla="*/ 34 h 142"/>
              <a:gd name="T14" fmla="*/ 103 w 295"/>
              <a:gd name="T15" fmla="*/ 36 h 142"/>
              <a:gd name="T16" fmla="*/ 107 w 295"/>
              <a:gd name="T17" fmla="*/ 49 h 142"/>
              <a:gd name="T18" fmla="*/ 129 w 295"/>
              <a:gd name="T19" fmla="*/ 59 h 142"/>
              <a:gd name="T20" fmla="*/ 144 w 295"/>
              <a:gd name="T21" fmla="*/ 73 h 142"/>
              <a:gd name="T22" fmla="*/ 164 w 295"/>
              <a:gd name="T23" fmla="*/ 76 h 142"/>
              <a:gd name="T24" fmla="*/ 167 w 295"/>
              <a:gd name="T25" fmla="*/ 96 h 142"/>
              <a:gd name="T26" fmla="*/ 159 w 295"/>
              <a:gd name="T27" fmla="*/ 112 h 142"/>
              <a:gd name="T28" fmla="*/ 167 w 295"/>
              <a:gd name="T29" fmla="*/ 122 h 142"/>
              <a:gd name="T30" fmla="*/ 179 w 295"/>
              <a:gd name="T31" fmla="*/ 127 h 142"/>
              <a:gd name="T32" fmla="*/ 187 w 295"/>
              <a:gd name="T33" fmla="*/ 127 h 142"/>
              <a:gd name="T34" fmla="*/ 208 w 295"/>
              <a:gd name="T35" fmla="*/ 135 h 142"/>
              <a:gd name="T36" fmla="*/ 221 w 295"/>
              <a:gd name="T37" fmla="*/ 135 h 142"/>
              <a:gd name="T38" fmla="*/ 197 w 295"/>
              <a:gd name="T39" fmla="*/ 114 h 142"/>
              <a:gd name="T40" fmla="*/ 191 w 295"/>
              <a:gd name="T41" fmla="*/ 100 h 142"/>
              <a:gd name="T42" fmla="*/ 210 w 295"/>
              <a:gd name="T43" fmla="*/ 120 h 142"/>
              <a:gd name="T44" fmla="*/ 197 w 295"/>
              <a:gd name="T45" fmla="*/ 88 h 142"/>
              <a:gd name="T46" fmla="*/ 193 w 295"/>
              <a:gd name="T47" fmla="*/ 65 h 142"/>
              <a:gd name="T48" fmla="*/ 197 w 295"/>
              <a:gd name="T49" fmla="*/ 62 h 142"/>
              <a:gd name="T50" fmla="*/ 191 w 295"/>
              <a:gd name="T51" fmla="*/ 49 h 142"/>
              <a:gd name="T52" fmla="*/ 197 w 295"/>
              <a:gd name="T53" fmla="*/ 38 h 142"/>
              <a:gd name="T54" fmla="*/ 202 w 295"/>
              <a:gd name="T55" fmla="*/ 30 h 142"/>
              <a:gd name="T56" fmla="*/ 214 w 295"/>
              <a:gd name="T57" fmla="*/ 26 h 142"/>
              <a:gd name="T58" fmla="*/ 219 w 295"/>
              <a:gd name="T59" fmla="*/ 13 h 142"/>
              <a:gd name="T60" fmla="*/ 217 w 295"/>
              <a:gd name="T61" fmla="*/ 27 h 142"/>
              <a:gd name="T62" fmla="*/ 210 w 295"/>
              <a:gd name="T63" fmla="*/ 36 h 142"/>
              <a:gd name="T64" fmla="*/ 214 w 295"/>
              <a:gd name="T65" fmla="*/ 53 h 142"/>
              <a:gd name="T66" fmla="*/ 206 w 295"/>
              <a:gd name="T67" fmla="*/ 66 h 142"/>
              <a:gd name="T68" fmla="*/ 213 w 295"/>
              <a:gd name="T69" fmla="*/ 66 h 142"/>
              <a:gd name="T70" fmla="*/ 220 w 295"/>
              <a:gd name="T71" fmla="*/ 81 h 142"/>
              <a:gd name="T72" fmla="*/ 212 w 295"/>
              <a:gd name="T73" fmla="*/ 91 h 142"/>
              <a:gd name="T74" fmla="*/ 223 w 295"/>
              <a:gd name="T75" fmla="*/ 91 h 142"/>
              <a:gd name="T76" fmla="*/ 219 w 295"/>
              <a:gd name="T77" fmla="*/ 95 h 142"/>
              <a:gd name="T78" fmla="*/ 220 w 295"/>
              <a:gd name="T79" fmla="*/ 112 h 142"/>
              <a:gd name="T80" fmla="*/ 233 w 295"/>
              <a:gd name="T81" fmla="*/ 119 h 142"/>
              <a:gd name="T82" fmla="*/ 239 w 295"/>
              <a:gd name="T83" fmla="*/ 116 h 142"/>
              <a:gd name="T84" fmla="*/ 248 w 295"/>
              <a:gd name="T85" fmla="*/ 119 h 142"/>
              <a:gd name="T86" fmla="*/ 252 w 295"/>
              <a:gd name="T87" fmla="*/ 130 h 142"/>
              <a:gd name="T88" fmla="*/ 252 w 295"/>
              <a:gd name="T89" fmla="*/ 142 h 142"/>
              <a:gd name="T90" fmla="*/ 282 w 295"/>
              <a:gd name="T91" fmla="*/ 130 h 142"/>
              <a:gd name="T92" fmla="*/ 292 w 295"/>
              <a:gd name="T93" fmla="*/ 111 h 142"/>
              <a:gd name="T94" fmla="*/ 292 w 295"/>
              <a:gd name="T95" fmla="*/ 127 h 1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5"/>
              <a:gd name="T145" fmla="*/ 0 h 142"/>
              <a:gd name="T146" fmla="*/ 295 w 295"/>
              <a:gd name="T147" fmla="*/ 142 h 1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5" h="142">
                <a:moveTo>
                  <a:pt x="295" y="100"/>
                </a:moveTo>
                <a:lnTo>
                  <a:pt x="289" y="96"/>
                </a:lnTo>
                <a:lnTo>
                  <a:pt x="292" y="93"/>
                </a:lnTo>
                <a:lnTo>
                  <a:pt x="292" y="92"/>
                </a:lnTo>
                <a:lnTo>
                  <a:pt x="255" y="100"/>
                </a:lnTo>
                <a:lnTo>
                  <a:pt x="252" y="95"/>
                </a:lnTo>
                <a:lnTo>
                  <a:pt x="243" y="58"/>
                </a:lnTo>
                <a:lnTo>
                  <a:pt x="227" y="0"/>
                </a:lnTo>
                <a:lnTo>
                  <a:pt x="106" y="26"/>
                </a:lnTo>
                <a:lnTo>
                  <a:pt x="0" y="45"/>
                </a:lnTo>
                <a:lnTo>
                  <a:pt x="7" y="88"/>
                </a:lnTo>
                <a:lnTo>
                  <a:pt x="11" y="83"/>
                </a:lnTo>
                <a:lnTo>
                  <a:pt x="16" y="77"/>
                </a:lnTo>
                <a:lnTo>
                  <a:pt x="19" y="73"/>
                </a:lnTo>
                <a:lnTo>
                  <a:pt x="25" y="66"/>
                </a:lnTo>
                <a:lnTo>
                  <a:pt x="26" y="62"/>
                </a:lnTo>
                <a:lnTo>
                  <a:pt x="31" y="59"/>
                </a:lnTo>
                <a:lnTo>
                  <a:pt x="37" y="61"/>
                </a:lnTo>
                <a:lnTo>
                  <a:pt x="44" y="50"/>
                </a:lnTo>
                <a:lnTo>
                  <a:pt x="44" y="45"/>
                </a:lnTo>
                <a:lnTo>
                  <a:pt x="45" y="45"/>
                </a:lnTo>
                <a:lnTo>
                  <a:pt x="50" y="50"/>
                </a:lnTo>
                <a:lnTo>
                  <a:pt x="56" y="51"/>
                </a:lnTo>
                <a:lnTo>
                  <a:pt x="64" y="50"/>
                </a:lnTo>
                <a:lnTo>
                  <a:pt x="65" y="45"/>
                </a:lnTo>
                <a:lnTo>
                  <a:pt x="69" y="39"/>
                </a:lnTo>
                <a:lnTo>
                  <a:pt x="75" y="39"/>
                </a:lnTo>
                <a:lnTo>
                  <a:pt x="77" y="34"/>
                </a:lnTo>
                <a:lnTo>
                  <a:pt x="82" y="31"/>
                </a:lnTo>
                <a:lnTo>
                  <a:pt x="87" y="34"/>
                </a:lnTo>
                <a:lnTo>
                  <a:pt x="92" y="36"/>
                </a:lnTo>
                <a:lnTo>
                  <a:pt x="103" y="36"/>
                </a:lnTo>
                <a:lnTo>
                  <a:pt x="102" y="42"/>
                </a:lnTo>
                <a:lnTo>
                  <a:pt x="107" y="43"/>
                </a:lnTo>
                <a:lnTo>
                  <a:pt x="107" y="49"/>
                </a:lnTo>
                <a:lnTo>
                  <a:pt x="111" y="53"/>
                </a:lnTo>
                <a:lnTo>
                  <a:pt x="113" y="57"/>
                </a:lnTo>
                <a:lnTo>
                  <a:pt x="124" y="57"/>
                </a:lnTo>
                <a:lnTo>
                  <a:pt x="129" y="59"/>
                </a:lnTo>
                <a:lnTo>
                  <a:pt x="132" y="65"/>
                </a:lnTo>
                <a:lnTo>
                  <a:pt x="130" y="70"/>
                </a:lnTo>
                <a:lnTo>
                  <a:pt x="136" y="73"/>
                </a:lnTo>
                <a:lnTo>
                  <a:pt x="144" y="73"/>
                </a:lnTo>
                <a:lnTo>
                  <a:pt x="149" y="76"/>
                </a:lnTo>
                <a:lnTo>
                  <a:pt x="153" y="78"/>
                </a:lnTo>
                <a:lnTo>
                  <a:pt x="158" y="80"/>
                </a:lnTo>
                <a:lnTo>
                  <a:pt x="164" y="76"/>
                </a:lnTo>
                <a:lnTo>
                  <a:pt x="170" y="80"/>
                </a:lnTo>
                <a:lnTo>
                  <a:pt x="170" y="84"/>
                </a:lnTo>
                <a:lnTo>
                  <a:pt x="167" y="89"/>
                </a:lnTo>
                <a:lnTo>
                  <a:pt x="167" y="96"/>
                </a:lnTo>
                <a:lnTo>
                  <a:pt x="163" y="100"/>
                </a:lnTo>
                <a:lnTo>
                  <a:pt x="163" y="106"/>
                </a:lnTo>
                <a:lnTo>
                  <a:pt x="160" y="111"/>
                </a:lnTo>
                <a:lnTo>
                  <a:pt x="159" y="112"/>
                </a:lnTo>
                <a:lnTo>
                  <a:pt x="158" y="116"/>
                </a:lnTo>
                <a:lnTo>
                  <a:pt x="158" y="122"/>
                </a:lnTo>
                <a:lnTo>
                  <a:pt x="163" y="127"/>
                </a:lnTo>
                <a:lnTo>
                  <a:pt x="167" y="122"/>
                </a:lnTo>
                <a:lnTo>
                  <a:pt x="167" y="118"/>
                </a:lnTo>
                <a:lnTo>
                  <a:pt x="172" y="116"/>
                </a:lnTo>
                <a:lnTo>
                  <a:pt x="175" y="122"/>
                </a:lnTo>
                <a:lnTo>
                  <a:pt x="179" y="127"/>
                </a:lnTo>
                <a:lnTo>
                  <a:pt x="185" y="130"/>
                </a:lnTo>
                <a:lnTo>
                  <a:pt x="185" y="126"/>
                </a:lnTo>
                <a:lnTo>
                  <a:pt x="186" y="122"/>
                </a:lnTo>
                <a:lnTo>
                  <a:pt x="187" y="127"/>
                </a:lnTo>
                <a:lnTo>
                  <a:pt x="193" y="133"/>
                </a:lnTo>
                <a:lnTo>
                  <a:pt x="198" y="130"/>
                </a:lnTo>
                <a:lnTo>
                  <a:pt x="204" y="131"/>
                </a:lnTo>
                <a:lnTo>
                  <a:pt x="208" y="135"/>
                </a:lnTo>
                <a:lnTo>
                  <a:pt x="209" y="135"/>
                </a:lnTo>
                <a:lnTo>
                  <a:pt x="214" y="135"/>
                </a:lnTo>
                <a:lnTo>
                  <a:pt x="220" y="139"/>
                </a:lnTo>
                <a:lnTo>
                  <a:pt x="221" y="135"/>
                </a:lnTo>
                <a:lnTo>
                  <a:pt x="214" y="125"/>
                </a:lnTo>
                <a:lnTo>
                  <a:pt x="210" y="123"/>
                </a:lnTo>
                <a:lnTo>
                  <a:pt x="205" y="118"/>
                </a:lnTo>
                <a:lnTo>
                  <a:pt x="197" y="114"/>
                </a:lnTo>
                <a:lnTo>
                  <a:pt x="193" y="110"/>
                </a:lnTo>
                <a:lnTo>
                  <a:pt x="190" y="99"/>
                </a:lnTo>
                <a:lnTo>
                  <a:pt x="190" y="96"/>
                </a:lnTo>
                <a:lnTo>
                  <a:pt x="191" y="100"/>
                </a:lnTo>
                <a:lnTo>
                  <a:pt x="197" y="111"/>
                </a:lnTo>
                <a:lnTo>
                  <a:pt x="202" y="115"/>
                </a:lnTo>
                <a:lnTo>
                  <a:pt x="208" y="116"/>
                </a:lnTo>
                <a:lnTo>
                  <a:pt x="210" y="120"/>
                </a:lnTo>
                <a:lnTo>
                  <a:pt x="213" y="115"/>
                </a:lnTo>
                <a:lnTo>
                  <a:pt x="202" y="104"/>
                </a:lnTo>
                <a:lnTo>
                  <a:pt x="200" y="93"/>
                </a:lnTo>
                <a:lnTo>
                  <a:pt x="197" y="88"/>
                </a:lnTo>
                <a:lnTo>
                  <a:pt x="198" y="83"/>
                </a:lnTo>
                <a:lnTo>
                  <a:pt x="197" y="78"/>
                </a:lnTo>
                <a:lnTo>
                  <a:pt x="197" y="69"/>
                </a:lnTo>
                <a:lnTo>
                  <a:pt x="193" y="65"/>
                </a:lnTo>
                <a:lnTo>
                  <a:pt x="194" y="65"/>
                </a:lnTo>
                <a:lnTo>
                  <a:pt x="200" y="65"/>
                </a:lnTo>
                <a:lnTo>
                  <a:pt x="201" y="65"/>
                </a:lnTo>
                <a:lnTo>
                  <a:pt x="197" y="62"/>
                </a:lnTo>
                <a:lnTo>
                  <a:pt x="197" y="57"/>
                </a:lnTo>
                <a:lnTo>
                  <a:pt x="185" y="49"/>
                </a:lnTo>
                <a:lnTo>
                  <a:pt x="190" y="47"/>
                </a:lnTo>
                <a:lnTo>
                  <a:pt x="191" y="49"/>
                </a:lnTo>
                <a:lnTo>
                  <a:pt x="197" y="49"/>
                </a:lnTo>
                <a:lnTo>
                  <a:pt x="191" y="43"/>
                </a:lnTo>
                <a:lnTo>
                  <a:pt x="197" y="45"/>
                </a:lnTo>
                <a:lnTo>
                  <a:pt x="197" y="38"/>
                </a:lnTo>
                <a:lnTo>
                  <a:pt x="197" y="35"/>
                </a:lnTo>
                <a:lnTo>
                  <a:pt x="198" y="32"/>
                </a:lnTo>
                <a:lnTo>
                  <a:pt x="202" y="38"/>
                </a:lnTo>
                <a:lnTo>
                  <a:pt x="202" y="30"/>
                </a:lnTo>
                <a:lnTo>
                  <a:pt x="205" y="27"/>
                </a:lnTo>
                <a:lnTo>
                  <a:pt x="205" y="31"/>
                </a:lnTo>
                <a:lnTo>
                  <a:pt x="210" y="30"/>
                </a:lnTo>
                <a:lnTo>
                  <a:pt x="214" y="26"/>
                </a:lnTo>
                <a:lnTo>
                  <a:pt x="210" y="19"/>
                </a:lnTo>
                <a:lnTo>
                  <a:pt x="210" y="16"/>
                </a:lnTo>
                <a:lnTo>
                  <a:pt x="216" y="15"/>
                </a:lnTo>
                <a:lnTo>
                  <a:pt x="219" y="13"/>
                </a:lnTo>
                <a:lnTo>
                  <a:pt x="219" y="19"/>
                </a:lnTo>
                <a:lnTo>
                  <a:pt x="223" y="15"/>
                </a:lnTo>
                <a:lnTo>
                  <a:pt x="224" y="17"/>
                </a:lnTo>
                <a:lnTo>
                  <a:pt x="217" y="27"/>
                </a:lnTo>
                <a:lnTo>
                  <a:pt x="224" y="28"/>
                </a:lnTo>
                <a:lnTo>
                  <a:pt x="220" y="31"/>
                </a:lnTo>
                <a:lnTo>
                  <a:pt x="214" y="31"/>
                </a:lnTo>
                <a:lnTo>
                  <a:pt x="210" y="36"/>
                </a:lnTo>
                <a:lnTo>
                  <a:pt x="208" y="53"/>
                </a:lnTo>
                <a:lnTo>
                  <a:pt x="210" y="58"/>
                </a:lnTo>
                <a:lnTo>
                  <a:pt x="213" y="53"/>
                </a:lnTo>
                <a:lnTo>
                  <a:pt x="214" y="53"/>
                </a:lnTo>
                <a:lnTo>
                  <a:pt x="214" y="58"/>
                </a:lnTo>
                <a:lnTo>
                  <a:pt x="216" y="61"/>
                </a:lnTo>
                <a:lnTo>
                  <a:pt x="210" y="65"/>
                </a:lnTo>
                <a:lnTo>
                  <a:pt x="206" y="66"/>
                </a:lnTo>
                <a:lnTo>
                  <a:pt x="206" y="77"/>
                </a:lnTo>
                <a:lnTo>
                  <a:pt x="206" y="72"/>
                </a:lnTo>
                <a:lnTo>
                  <a:pt x="212" y="69"/>
                </a:lnTo>
                <a:lnTo>
                  <a:pt x="213" y="66"/>
                </a:lnTo>
                <a:lnTo>
                  <a:pt x="217" y="72"/>
                </a:lnTo>
                <a:lnTo>
                  <a:pt x="221" y="72"/>
                </a:lnTo>
                <a:lnTo>
                  <a:pt x="219" y="77"/>
                </a:lnTo>
                <a:lnTo>
                  <a:pt x="220" y="81"/>
                </a:lnTo>
                <a:lnTo>
                  <a:pt x="216" y="77"/>
                </a:lnTo>
                <a:lnTo>
                  <a:pt x="210" y="80"/>
                </a:lnTo>
                <a:lnTo>
                  <a:pt x="209" y="85"/>
                </a:lnTo>
                <a:lnTo>
                  <a:pt x="212" y="91"/>
                </a:lnTo>
                <a:lnTo>
                  <a:pt x="213" y="84"/>
                </a:lnTo>
                <a:lnTo>
                  <a:pt x="219" y="84"/>
                </a:lnTo>
                <a:lnTo>
                  <a:pt x="221" y="85"/>
                </a:lnTo>
                <a:lnTo>
                  <a:pt x="223" y="91"/>
                </a:lnTo>
                <a:lnTo>
                  <a:pt x="229" y="92"/>
                </a:lnTo>
                <a:lnTo>
                  <a:pt x="235" y="91"/>
                </a:lnTo>
                <a:lnTo>
                  <a:pt x="231" y="95"/>
                </a:lnTo>
                <a:lnTo>
                  <a:pt x="219" y="95"/>
                </a:lnTo>
                <a:lnTo>
                  <a:pt x="217" y="100"/>
                </a:lnTo>
                <a:lnTo>
                  <a:pt x="223" y="96"/>
                </a:lnTo>
                <a:lnTo>
                  <a:pt x="220" y="107"/>
                </a:lnTo>
                <a:lnTo>
                  <a:pt x="220" y="112"/>
                </a:lnTo>
                <a:lnTo>
                  <a:pt x="224" y="118"/>
                </a:lnTo>
                <a:lnTo>
                  <a:pt x="223" y="112"/>
                </a:lnTo>
                <a:lnTo>
                  <a:pt x="228" y="115"/>
                </a:lnTo>
                <a:lnTo>
                  <a:pt x="233" y="119"/>
                </a:lnTo>
                <a:lnTo>
                  <a:pt x="238" y="122"/>
                </a:lnTo>
                <a:lnTo>
                  <a:pt x="236" y="116"/>
                </a:lnTo>
                <a:lnTo>
                  <a:pt x="239" y="111"/>
                </a:lnTo>
                <a:lnTo>
                  <a:pt x="239" y="116"/>
                </a:lnTo>
                <a:lnTo>
                  <a:pt x="240" y="118"/>
                </a:lnTo>
                <a:lnTo>
                  <a:pt x="246" y="108"/>
                </a:lnTo>
                <a:lnTo>
                  <a:pt x="246" y="118"/>
                </a:lnTo>
                <a:lnTo>
                  <a:pt x="248" y="119"/>
                </a:lnTo>
                <a:lnTo>
                  <a:pt x="244" y="125"/>
                </a:lnTo>
                <a:lnTo>
                  <a:pt x="246" y="130"/>
                </a:lnTo>
                <a:lnTo>
                  <a:pt x="250" y="127"/>
                </a:lnTo>
                <a:lnTo>
                  <a:pt x="252" y="130"/>
                </a:lnTo>
                <a:lnTo>
                  <a:pt x="258" y="129"/>
                </a:lnTo>
                <a:lnTo>
                  <a:pt x="255" y="134"/>
                </a:lnTo>
                <a:lnTo>
                  <a:pt x="252" y="139"/>
                </a:lnTo>
                <a:lnTo>
                  <a:pt x="252" y="142"/>
                </a:lnTo>
                <a:lnTo>
                  <a:pt x="262" y="139"/>
                </a:lnTo>
                <a:lnTo>
                  <a:pt x="266" y="139"/>
                </a:lnTo>
                <a:lnTo>
                  <a:pt x="271" y="134"/>
                </a:lnTo>
                <a:lnTo>
                  <a:pt x="282" y="130"/>
                </a:lnTo>
                <a:lnTo>
                  <a:pt x="282" y="125"/>
                </a:lnTo>
                <a:lnTo>
                  <a:pt x="286" y="120"/>
                </a:lnTo>
                <a:lnTo>
                  <a:pt x="289" y="110"/>
                </a:lnTo>
                <a:lnTo>
                  <a:pt x="292" y="111"/>
                </a:lnTo>
                <a:lnTo>
                  <a:pt x="295" y="100"/>
                </a:lnTo>
                <a:close/>
                <a:moveTo>
                  <a:pt x="293" y="111"/>
                </a:moveTo>
                <a:lnTo>
                  <a:pt x="290" y="127"/>
                </a:lnTo>
                <a:lnTo>
                  <a:pt x="292" y="127"/>
                </a:lnTo>
                <a:lnTo>
                  <a:pt x="293" y="122"/>
                </a:lnTo>
                <a:lnTo>
                  <a:pt x="295" y="106"/>
                </a:lnTo>
                <a:lnTo>
                  <a:pt x="293" y="111"/>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4" name="Freeform 164"/>
          <p:cNvSpPr>
            <a:spLocks/>
          </p:cNvSpPr>
          <p:nvPr/>
        </p:nvSpPr>
        <p:spPr bwMode="auto">
          <a:xfrm>
            <a:off x="8417813" y="2727996"/>
            <a:ext cx="180160" cy="177409"/>
          </a:xfrm>
          <a:custGeom>
            <a:avLst/>
            <a:gdLst>
              <a:gd name="T0" fmla="*/ 0 w 111"/>
              <a:gd name="T1" fmla="*/ 22 h 109"/>
              <a:gd name="T2" fmla="*/ 34 w 111"/>
              <a:gd name="T3" fmla="*/ 15 h 109"/>
              <a:gd name="T4" fmla="*/ 40 w 111"/>
              <a:gd name="T5" fmla="*/ 15 h 109"/>
              <a:gd name="T6" fmla="*/ 49 w 111"/>
              <a:gd name="T7" fmla="*/ 11 h 109"/>
              <a:gd name="T8" fmla="*/ 53 w 111"/>
              <a:gd name="T9" fmla="*/ 11 h 109"/>
              <a:gd name="T10" fmla="*/ 59 w 111"/>
              <a:gd name="T11" fmla="*/ 8 h 109"/>
              <a:gd name="T12" fmla="*/ 88 w 111"/>
              <a:gd name="T13" fmla="*/ 1 h 109"/>
              <a:gd name="T14" fmla="*/ 95 w 111"/>
              <a:gd name="T15" fmla="*/ 0 h 109"/>
              <a:gd name="T16" fmla="*/ 99 w 111"/>
              <a:gd name="T17" fmla="*/ 0 h 109"/>
              <a:gd name="T18" fmla="*/ 110 w 111"/>
              <a:gd name="T19" fmla="*/ 42 h 109"/>
              <a:gd name="T20" fmla="*/ 111 w 111"/>
              <a:gd name="T21" fmla="*/ 47 h 109"/>
              <a:gd name="T22" fmla="*/ 110 w 111"/>
              <a:gd name="T23" fmla="*/ 52 h 109"/>
              <a:gd name="T24" fmla="*/ 110 w 111"/>
              <a:gd name="T25" fmla="*/ 53 h 109"/>
              <a:gd name="T26" fmla="*/ 111 w 111"/>
              <a:gd name="T27" fmla="*/ 56 h 109"/>
              <a:gd name="T28" fmla="*/ 109 w 111"/>
              <a:gd name="T29" fmla="*/ 54 h 109"/>
              <a:gd name="T30" fmla="*/ 98 w 111"/>
              <a:gd name="T31" fmla="*/ 58 h 109"/>
              <a:gd name="T32" fmla="*/ 87 w 111"/>
              <a:gd name="T33" fmla="*/ 65 h 109"/>
              <a:gd name="T34" fmla="*/ 82 w 111"/>
              <a:gd name="T35" fmla="*/ 64 h 109"/>
              <a:gd name="T36" fmla="*/ 82 w 111"/>
              <a:gd name="T37" fmla="*/ 62 h 109"/>
              <a:gd name="T38" fmla="*/ 79 w 111"/>
              <a:gd name="T39" fmla="*/ 61 h 109"/>
              <a:gd name="T40" fmla="*/ 80 w 111"/>
              <a:gd name="T41" fmla="*/ 65 h 109"/>
              <a:gd name="T42" fmla="*/ 80 w 111"/>
              <a:gd name="T43" fmla="*/ 68 h 109"/>
              <a:gd name="T44" fmla="*/ 65 w 111"/>
              <a:gd name="T45" fmla="*/ 72 h 109"/>
              <a:gd name="T46" fmla="*/ 63 w 111"/>
              <a:gd name="T47" fmla="*/ 75 h 109"/>
              <a:gd name="T48" fmla="*/ 57 w 111"/>
              <a:gd name="T49" fmla="*/ 75 h 109"/>
              <a:gd name="T50" fmla="*/ 52 w 111"/>
              <a:gd name="T51" fmla="*/ 77 h 109"/>
              <a:gd name="T52" fmla="*/ 46 w 111"/>
              <a:gd name="T53" fmla="*/ 79 h 109"/>
              <a:gd name="T54" fmla="*/ 38 w 111"/>
              <a:gd name="T55" fmla="*/ 90 h 109"/>
              <a:gd name="T56" fmla="*/ 36 w 111"/>
              <a:gd name="T57" fmla="*/ 87 h 109"/>
              <a:gd name="T58" fmla="*/ 31 w 111"/>
              <a:gd name="T59" fmla="*/ 92 h 109"/>
              <a:gd name="T60" fmla="*/ 26 w 111"/>
              <a:gd name="T61" fmla="*/ 96 h 109"/>
              <a:gd name="T62" fmla="*/ 15 w 111"/>
              <a:gd name="T63" fmla="*/ 106 h 109"/>
              <a:gd name="T64" fmla="*/ 11 w 111"/>
              <a:gd name="T65" fmla="*/ 109 h 109"/>
              <a:gd name="T66" fmla="*/ 6 w 111"/>
              <a:gd name="T67" fmla="*/ 103 h 109"/>
              <a:gd name="T68" fmla="*/ 6 w 111"/>
              <a:gd name="T69" fmla="*/ 100 h 109"/>
              <a:gd name="T70" fmla="*/ 14 w 111"/>
              <a:gd name="T71" fmla="*/ 92 h 109"/>
              <a:gd name="T72" fmla="*/ 14 w 111"/>
              <a:gd name="T73" fmla="*/ 87 h 109"/>
              <a:gd name="T74" fmla="*/ 10 w 111"/>
              <a:gd name="T75" fmla="*/ 81 h 109"/>
              <a:gd name="T76" fmla="*/ 0 w 111"/>
              <a:gd name="T77" fmla="*/ 22 h 1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1"/>
              <a:gd name="T118" fmla="*/ 0 h 109"/>
              <a:gd name="T119" fmla="*/ 111 w 111"/>
              <a:gd name="T120" fmla="*/ 109 h 1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5" name="Freeform 165"/>
          <p:cNvSpPr>
            <a:spLocks/>
          </p:cNvSpPr>
          <p:nvPr/>
        </p:nvSpPr>
        <p:spPr bwMode="auto">
          <a:xfrm>
            <a:off x="8417813" y="2727996"/>
            <a:ext cx="180160" cy="177409"/>
          </a:xfrm>
          <a:custGeom>
            <a:avLst/>
            <a:gdLst>
              <a:gd name="T0" fmla="*/ 0 w 111"/>
              <a:gd name="T1" fmla="*/ 22 h 109"/>
              <a:gd name="T2" fmla="*/ 34 w 111"/>
              <a:gd name="T3" fmla="*/ 15 h 109"/>
              <a:gd name="T4" fmla="*/ 40 w 111"/>
              <a:gd name="T5" fmla="*/ 15 h 109"/>
              <a:gd name="T6" fmla="*/ 49 w 111"/>
              <a:gd name="T7" fmla="*/ 11 h 109"/>
              <a:gd name="T8" fmla="*/ 53 w 111"/>
              <a:gd name="T9" fmla="*/ 11 h 109"/>
              <a:gd name="T10" fmla="*/ 59 w 111"/>
              <a:gd name="T11" fmla="*/ 8 h 109"/>
              <a:gd name="T12" fmla="*/ 88 w 111"/>
              <a:gd name="T13" fmla="*/ 1 h 109"/>
              <a:gd name="T14" fmla="*/ 95 w 111"/>
              <a:gd name="T15" fmla="*/ 0 h 109"/>
              <a:gd name="T16" fmla="*/ 99 w 111"/>
              <a:gd name="T17" fmla="*/ 0 h 109"/>
              <a:gd name="T18" fmla="*/ 110 w 111"/>
              <a:gd name="T19" fmla="*/ 42 h 109"/>
              <a:gd name="T20" fmla="*/ 111 w 111"/>
              <a:gd name="T21" fmla="*/ 47 h 109"/>
              <a:gd name="T22" fmla="*/ 110 w 111"/>
              <a:gd name="T23" fmla="*/ 52 h 109"/>
              <a:gd name="T24" fmla="*/ 110 w 111"/>
              <a:gd name="T25" fmla="*/ 53 h 109"/>
              <a:gd name="T26" fmla="*/ 111 w 111"/>
              <a:gd name="T27" fmla="*/ 56 h 109"/>
              <a:gd name="T28" fmla="*/ 109 w 111"/>
              <a:gd name="T29" fmla="*/ 54 h 109"/>
              <a:gd name="T30" fmla="*/ 98 w 111"/>
              <a:gd name="T31" fmla="*/ 58 h 109"/>
              <a:gd name="T32" fmla="*/ 87 w 111"/>
              <a:gd name="T33" fmla="*/ 65 h 109"/>
              <a:gd name="T34" fmla="*/ 82 w 111"/>
              <a:gd name="T35" fmla="*/ 64 h 109"/>
              <a:gd name="T36" fmla="*/ 82 w 111"/>
              <a:gd name="T37" fmla="*/ 62 h 109"/>
              <a:gd name="T38" fmla="*/ 79 w 111"/>
              <a:gd name="T39" fmla="*/ 61 h 109"/>
              <a:gd name="T40" fmla="*/ 80 w 111"/>
              <a:gd name="T41" fmla="*/ 65 h 109"/>
              <a:gd name="T42" fmla="*/ 80 w 111"/>
              <a:gd name="T43" fmla="*/ 68 h 109"/>
              <a:gd name="T44" fmla="*/ 65 w 111"/>
              <a:gd name="T45" fmla="*/ 72 h 109"/>
              <a:gd name="T46" fmla="*/ 63 w 111"/>
              <a:gd name="T47" fmla="*/ 75 h 109"/>
              <a:gd name="T48" fmla="*/ 57 w 111"/>
              <a:gd name="T49" fmla="*/ 75 h 109"/>
              <a:gd name="T50" fmla="*/ 52 w 111"/>
              <a:gd name="T51" fmla="*/ 77 h 109"/>
              <a:gd name="T52" fmla="*/ 46 w 111"/>
              <a:gd name="T53" fmla="*/ 79 h 109"/>
              <a:gd name="T54" fmla="*/ 38 w 111"/>
              <a:gd name="T55" fmla="*/ 90 h 109"/>
              <a:gd name="T56" fmla="*/ 36 w 111"/>
              <a:gd name="T57" fmla="*/ 87 h 109"/>
              <a:gd name="T58" fmla="*/ 31 w 111"/>
              <a:gd name="T59" fmla="*/ 92 h 109"/>
              <a:gd name="T60" fmla="*/ 26 w 111"/>
              <a:gd name="T61" fmla="*/ 96 h 109"/>
              <a:gd name="T62" fmla="*/ 15 w 111"/>
              <a:gd name="T63" fmla="*/ 106 h 109"/>
              <a:gd name="T64" fmla="*/ 11 w 111"/>
              <a:gd name="T65" fmla="*/ 109 h 109"/>
              <a:gd name="T66" fmla="*/ 6 w 111"/>
              <a:gd name="T67" fmla="*/ 103 h 109"/>
              <a:gd name="T68" fmla="*/ 6 w 111"/>
              <a:gd name="T69" fmla="*/ 100 h 109"/>
              <a:gd name="T70" fmla="*/ 14 w 111"/>
              <a:gd name="T71" fmla="*/ 92 h 109"/>
              <a:gd name="T72" fmla="*/ 14 w 111"/>
              <a:gd name="T73" fmla="*/ 87 h 109"/>
              <a:gd name="T74" fmla="*/ 10 w 111"/>
              <a:gd name="T75" fmla="*/ 81 h 109"/>
              <a:gd name="T76" fmla="*/ 0 w 111"/>
              <a:gd name="T77" fmla="*/ 22 h 1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1"/>
              <a:gd name="T118" fmla="*/ 0 h 109"/>
              <a:gd name="T119" fmla="*/ 111 w 111"/>
              <a:gd name="T120" fmla="*/ 109 h 1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6" name="Freeform 166"/>
          <p:cNvSpPr>
            <a:spLocks/>
          </p:cNvSpPr>
          <p:nvPr/>
        </p:nvSpPr>
        <p:spPr bwMode="auto">
          <a:xfrm>
            <a:off x="8467329" y="2283780"/>
            <a:ext cx="177409" cy="367197"/>
          </a:xfrm>
          <a:custGeom>
            <a:avLst/>
            <a:gdLst>
              <a:gd name="T0" fmla="*/ 14 w 109"/>
              <a:gd name="T1" fmla="*/ 226 h 226"/>
              <a:gd name="T2" fmla="*/ 9 w 109"/>
              <a:gd name="T3" fmla="*/ 221 h 226"/>
              <a:gd name="T4" fmla="*/ 6 w 109"/>
              <a:gd name="T5" fmla="*/ 215 h 226"/>
              <a:gd name="T6" fmla="*/ 6 w 109"/>
              <a:gd name="T7" fmla="*/ 209 h 226"/>
              <a:gd name="T8" fmla="*/ 9 w 109"/>
              <a:gd name="T9" fmla="*/ 204 h 226"/>
              <a:gd name="T10" fmla="*/ 6 w 109"/>
              <a:gd name="T11" fmla="*/ 189 h 226"/>
              <a:gd name="T12" fmla="*/ 6 w 109"/>
              <a:gd name="T13" fmla="*/ 178 h 226"/>
              <a:gd name="T14" fmla="*/ 0 w 109"/>
              <a:gd name="T15" fmla="*/ 159 h 226"/>
              <a:gd name="T16" fmla="*/ 3 w 109"/>
              <a:gd name="T17" fmla="*/ 155 h 226"/>
              <a:gd name="T18" fmla="*/ 2 w 109"/>
              <a:gd name="T19" fmla="*/ 147 h 226"/>
              <a:gd name="T20" fmla="*/ 6 w 109"/>
              <a:gd name="T21" fmla="*/ 141 h 226"/>
              <a:gd name="T22" fmla="*/ 7 w 109"/>
              <a:gd name="T23" fmla="*/ 136 h 226"/>
              <a:gd name="T24" fmla="*/ 6 w 109"/>
              <a:gd name="T25" fmla="*/ 131 h 226"/>
              <a:gd name="T26" fmla="*/ 9 w 109"/>
              <a:gd name="T27" fmla="*/ 125 h 226"/>
              <a:gd name="T28" fmla="*/ 7 w 109"/>
              <a:gd name="T29" fmla="*/ 120 h 226"/>
              <a:gd name="T30" fmla="*/ 10 w 109"/>
              <a:gd name="T31" fmla="*/ 110 h 226"/>
              <a:gd name="T32" fmla="*/ 6 w 109"/>
              <a:gd name="T33" fmla="*/ 99 h 226"/>
              <a:gd name="T34" fmla="*/ 6 w 109"/>
              <a:gd name="T35" fmla="*/ 94 h 226"/>
              <a:gd name="T36" fmla="*/ 11 w 109"/>
              <a:gd name="T37" fmla="*/ 90 h 226"/>
              <a:gd name="T38" fmla="*/ 13 w 109"/>
              <a:gd name="T39" fmla="*/ 89 h 226"/>
              <a:gd name="T40" fmla="*/ 22 w 109"/>
              <a:gd name="T41" fmla="*/ 79 h 226"/>
              <a:gd name="T42" fmla="*/ 26 w 109"/>
              <a:gd name="T43" fmla="*/ 71 h 226"/>
              <a:gd name="T44" fmla="*/ 26 w 109"/>
              <a:gd name="T45" fmla="*/ 66 h 226"/>
              <a:gd name="T46" fmla="*/ 25 w 109"/>
              <a:gd name="T47" fmla="*/ 61 h 226"/>
              <a:gd name="T48" fmla="*/ 21 w 109"/>
              <a:gd name="T49" fmla="*/ 56 h 226"/>
              <a:gd name="T50" fmla="*/ 19 w 109"/>
              <a:gd name="T51" fmla="*/ 51 h 226"/>
              <a:gd name="T52" fmla="*/ 22 w 109"/>
              <a:gd name="T53" fmla="*/ 40 h 226"/>
              <a:gd name="T54" fmla="*/ 19 w 109"/>
              <a:gd name="T55" fmla="*/ 32 h 226"/>
              <a:gd name="T56" fmla="*/ 21 w 109"/>
              <a:gd name="T57" fmla="*/ 30 h 226"/>
              <a:gd name="T58" fmla="*/ 21 w 109"/>
              <a:gd name="T59" fmla="*/ 29 h 226"/>
              <a:gd name="T60" fmla="*/ 19 w 109"/>
              <a:gd name="T61" fmla="*/ 23 h 226"/>
              <a:gd name="T62" fmla="*/ 22 w 109"/>
              <a:gd name="T63" fmla="*/ 14 h 226"/>
              <a:gd name="T64" fmla="*/ 22 w 109"/>
              <a:gd name="T65" fmla="*/ 9 h 226"/>
              <a:gd name="T66" fmla="*/ 28 w 109"/>
              <a:gd name="T67" fmla="*/ 5 h 226"/>
              <a:gd name="T68" fmla="*/ 33 w 109"/>
              <a:gd name="T69" fmla="*/ 6 h 226"/>
              <a:gd name="T70" fmla="*/ 38 w 109"/>
              <a:gd name="T71" fmla="*/ 0 h 226"/>
              <a:gd name="T72" fmla="*/ 38 w 109"/>
              <a:gd name="T73" fmla="*/ 3 h 226"/>
              <a:gd name="T74" fmla="*/ 78 w 109"/>
              <a:gd name="T75" fmla="*/ 121 h 226"/>
              <a:gd name="T76" fmla="*/ 83 w 109"/>
              <a:gd name="T77" fmla="*/ 137 h 226"/>
              <a:gd name="T78" fmla="*/ 83 w 109"/>
              <a:gd name="T79" fmla="*/ 143 h 226"/>
              <a:gd name="T80" fmla="*/ 86 w 109"/>
              <a:gd name="T81" fmla="*/ 147 h 226"/>
              <a:gd name="T82" fmla="*/ 87 w 109"/>
              <a:gd name="T83" fmla="*/ 152 h 226"/>
              <a:gd name="T84" fmla="*/ 93 w 109"/>
              <a:gd name="T85" fmla="*/ 156 h 226"/>
              <a:gd name="T86" fmla="*/ 98 w 109"/>
              <a:gd name="T87" fmla="*/ 159 h 226"/>
              <a:gd name="T88" fmla="*/ 99 w 109"/>
              <a:gd name="T89" fmla="*/ 165 h 226"/>
              <a:gd name="T90" fmla="*/ 104 w 109"/>
              <a:gd name="T91" fmla="*/ 170 h 226"/>
              <a:gd name="T92" fmla="*/ 106 w 109"/>
              <a:gd name="T93" fmla="*/ 171 h 226"/>
              <a:gd name="T94" fmla="*/ 109 w 109"/>
              <a:gd name="T95" fmla="*/ 173 h 226"/>
              <a:gd name="T96" fmla="*/ 106 w 109"/>
              <a:gd name="T97" fmla="*/ 184 h 226"/>
              <a:gd name="T98" fmla="*/ 106 w 109"/>
              <a:gd name="T99" fmla="*/ 189 h 226"/>
              <a:gd name="T100" fmla="*/ 104 w 109"/>
              <a:gd name="T101" fmla="*/ 189 h 226"/>
              <a:gd name="T102" fmla="*/ 101 w 109"/>
              <a:gd name="T103" fmla="*/ 189 h 226"/>
              <a:gd name="T104" fmla="*/ 95 w 109"/>
              <a:gd name="T105" fmla="*/ 193 h 226"/>
              <a:gd name="T106" fmla="*/ 93 w 109"/>
              <a:gd name="T107" fmla="*/ 198 h 226"/>
              <a:gd name="T108" fmla="*/ 91 w 109"/>
              <a:gd name="T109" fmla="*/ 197 h 226"/>
              <a:gd name="T110" fmla="*/ 87 w 109"/>
              <a:gd name="T111" fmla="*/ 203 h 226"/>
              <a:gd name="T112" fmla="*/ 82 w 109"/>
              <a:gd name="T113" fmla="*/ 211 h 226"/>
              <a:gd name="T114" fmla="*/ 14 w 109"/>
              <a:gd name="T115" fmla="*/ 226 h 2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9"/>
              <a:gd name="T175" fmla="*/ 0 h 226"/>
              <a:gd name="T176" fmla="*/ 109 w 109"/>
              <a:gd name="T177" fmla="*/ 226 h 2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close/>
              </a:path>
            </a:pathLst>
          </a:custGeom>
          <a:solidFill>
            <a:srgbClr val="D0BC8F"/>
          </a:solidFill>
          <a:ln w="9525">
            <a:no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7" name="Freeform 167"/>
          <p:cNvSpPr>
            <a:spLocks/>
          </p:cNvSpPr>
          <p:nvPr/>
        </p:nvSpPr>
        <p:spPr bwMode="auto">
          <a:xfrm>
            <a:off x="8467329" y="2283780"/>
            <a:ext cx="177409" cy="367197"/>
          </a:xfrm>
          <a:custGeom>
            <a:avLst/>
            <a:gdLst>
              <a:gd name="T0" fmla="*/ 14 w 109"/>
              <a:gd name="T1" fmla="*/ 226 h 226"/>
              <a:gd name="T2" fmla="*/ 9 w 109"/>
              <a:gd name="T3" fmla="*/ 221 h 226"/>
              <a:gd name="T4" fmla="*/ 6 w 109"/>
              <a:gd name="T5" fmla="*/ 215 h 226"/>
              <a:gd name="T6" fmla="*/ 6 w 109"/>
              <a:gd name="T7" fmla="*/ 209 h 226"/>
              <a:gd name="T8" fmla="*/ 9 w 109"/>
              <a:gd name="T9" fmla="*/ 204 h 226"/>
              <a:gd name="T10" fmla="*/ 6 w 109"/>
              <a:gd name="T11" fmla="*/ 189 h 226"/>
              <a:gd name="T12" fmla="*/ 6 w 109"/>
              <a:gd name="T13" fmla="*/ 178 h 226"/>
              <a:gd name="T14" fmla="*/ 0 w 109"/>
              <a:gd name="T15" fmla="*/ 159 h 226"/>
              <a:gd name="T16" fmla="*/ 3 w 109"/>
              <a:gd name="T17" fmla="*/ 155 h 226"/>
              <a:gd name="T18" fmla="*/ 2 w 109"/>
              <a:gd name="T19" fmla="*/ 147 h 226"/>
              <a:gd name="T20" fmla="*/ 6 w 109"/>
              <a:gd name="T21" fmla="*/ 141 h 226"/>
              <a:gd name="T22" fmla="*/ 7 w 109"/>
              <a:gd name="T23" fmla="*/ 136 h 226"/>
              <a:gd name="T24" fmla="*/ 6 w 109"/>
              <a:gd name="T25" fmla="*/ 131 h 226"/>
              <a:gd name="T26" fmla="*/ 9 w 109"/>
              <a:gd name="T27" fmla="*/ 125 h 226"/>
              <a:gd name="T28" fmla="*/ 7 w 109"/>
              <a:gd name="T29" fmla="*/ 120 h 226"/>
              <a:gd name="T30" fmla="*/ 10 w 109"/>
              <a:gd name="T31" fmla="*/ 110 h 226"/>
              <a:gd name="T32" fmla="*/ 6 w 109"/>
              <a:gd name="T33" fmla="*/ 99 h 226"/>
              <a:gd name="T34" fmla="*/ 6 w 109"/>
              <a:gd name="T35" fmla="*/ 94 h 226"/>
              <a:gd name="T36" fmla="*/ 11 w 109"/>
              <a:gd name="T37" fmla="*/ 90 h 226"/>
              <a:gd name="T38" fmla="*/ 13 w 109"/>
              <a:gd name="T39" fmla="*/ 89 h 226"/>
              <a:gd name="T40" fmla="*/ 22 w 109"/>
              <a:gd name="T41" fmla="*/ 79 h 226"/>
              <a:gd name="T42" fmla="*/ 26 w 109"/>
              <a:gd name="T43" fmla="*/ 71 h 226"/>
              <a:gd name="T44" fmla="*/ 26 w 109"/>
              <a:gd name="T45" fmla="*/ 66 h 226"/>
              <a:gd name="T46" fmla="*/ 25 w 109"/>
              <a:gd name="T47" fmla="*/ 61 h 226"/>
              <a:gd name="T48" fmla="*/ 21 w 109"/>
              <a:gd name="T49" fmla="*/ 56 h 226"/>
              <a:gd name="T50" fmla="*/ 19 w 109"/>
              <a:gd name="T51" fmla="*/ 51 h 226"/>
              <a:gd name="T52" fmla="*/ 22 w 109"/>
              <a:gd name="T53" fmla="*/ 40 h 226"/>
              <a:gd name="T54" fmla="*/ 19 w 109"/>
              <a:gd name="T55" fmla="*/ 32 h 226"/>
              <a:gd name="T56" fmla="*/ 21 w 109"/>
              <a:gd name="T57" fmla="*/ 30 h 226"/>
              <a:gd name="T58" fmla="*/ 21 w 109"/>
              <a:gd name="T59" fmla="*/ 29 h 226"/>
              <a:gd name="T60" fmla="*/ 19 w 109"/>
              <a:gd name="T61" fmla="*/ 23 h 226"/>
              <a:gd name="T62" fmla="*/ 22 w 109"/>
              <a:gd name="T63" fmla="*/ 14 h 226"/>
              <a:gd name="T64" fmla="*/ 22 w 109"/>
              <a:gd name="T65" fmla="*/ 9 h 226"/>
              <a:gd name="T66" fmla="*/ 28 w 109"/>
              <a:gd name="T67" fmla="*/ 5 h 226"/>
              <a:gd name="T68" fmla="*/ 33 w 109"/>
              <a:gd name="T69" fmla="*/ 6 h 226"/>
              <a:gd name="T70" fmla="*/ 38 w 109"/>
              <a:gd name="T71" fmla="*/ 0 h 226"/>
              <a:gd name="T72" fmla="*/ 38 w 109"/>
              <a:gd name="T73" fmla="*/ 3 h 226"/>
              <a:gd name="T74" fmla="*/ 78 w 109"/>
              <a:gd name="T75" fmla="*/ 121 h 226"/>
              <a:gd name="T76" fmla="*/ 83 w 109"/>
              <a:gd name="T77" fmla="*/ 137 h 226"/>
              <a:gd name="T78" fmla="*/ 83 w 109"/>
              <a:gd name="T79" fmla="*/ 143 h 226"/>
              <a:gd name="T80" fmla="*/ 86 w 109"/>
              <a:gd name="T81" fmla="*/ 147 h 226"/>
              <a:gd name="T82" fmla="*/ 87 w 109"/>
              <a:gd name="T83" fmla="*/ 152 h 226"/>
              <a:gd name="T84" fmla="*/ 93 w 109"/>
              <a:gd name="T85" fmla="*/ 156 h 226"/>
              <a:gd name="T86" fmla="*/ 98 w 109"/>
              <a:gd name="T87" fmla="*/ 159 h 226"/>
              <a:gd name="T88" fmla="*/ 99 w 109"/>
              <a:gd name="T89" fmla="*/ 165 h 226"/>
              <a:gd name="T90" fmla="*/ 104 w 109"/>
              <a:gd name="T91" fmla="*/ 170 h 226"/>
              <a:gd name="T92" fmla="*/ 106 w 109"/>
              <a:gd name="T93" fmla="*/ 171 h 226"/>
              <a:gd name="T94" fmla="*/ 109 w 109"/>
              <a:gd name="T95" fmla="*/ 173 h 226"/>
              <a:gd name="T96" fmla="*/ 106 w 109"/>
              <a:gd name="T97" fmla="*/ 184 h 226"/>
              <a:gd name="T98" fmla="*/ 106 w 109"/>
              <a:gd name="T99" fmla="*/ 189 h 226"/>
              <a:gd name="T100" fmla="*/ 104 w 109"/>
              <a:gd name="T101" fmla="*/ 189 h 226"/>
              <a:gd name="T102" fmla="*/ 101 w 109"/>
              <a:gd name="T103" fmla="*/ 189 h 226"/>
              <a:gd name="T104" fmla="*/ 95 w 109"/>
              <a:gd name="T105" fmla="*/ 193 h 226"/>
              <a:gd name="T106" fmla="*/ 93 w 109"/>
              <a:gd name="T107" fmla="*/ 198 h 226"/>
              <a:gd name="T108" fmla="*/ 91 w 109"/>
              <a:gd name="T109" fmla="*/ 197 h 226"/>
              <a:gd name="T110" fmla="*/ 87 w 109"/>
              <a:gd name="T111" fmla="*/ 203 h 226"/>
              <a:gd name="T112" fmla="*/ 82 w 109"/>
              <a:gd name="T113" fmla="*/ 211 h 226"/>
              <a:gd name="T114" fmla="*/ 14 w 109"/>
              <a:gd name="T115" fmla="*/ 226 h 2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9"/>
              <a:gd name="T175" fmla="*/ 0 h 226"/>
              <a:gd name="T176" fmla="*/ 109 w 109"/>
              <a:gd name="T177" fmla="*/ 226 h 2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path>
            </a:pathLst>
          </a:custGeom>
          <a:solidFill>
            <a:srgbClr val="279B93"/>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8" name="Freeform 168"/>
          <p:cNvSpPr>
            <a:spLocks noEditPoints="1"/>
          </p:cNvSpPr>
          <p:nvPr/>
        </p:nvSpPr>
        <p:spPr bwMode="auto">
          <a:xfrm>
            <a:off x="8578724" y="2719743"/>
            <a:ext cx="81141" cy="99019"/>
          </a:xfrm>
          <a:custGeom>
            <a:avLst/>
            <a:gdLst>
              <a:gd name="T0" fmla="*/ 31 w 50"/>
              <a:gd name="T1" fmla="*/ 13 h 61"/>
              <a:gd name="T2" fmla="*/ 30 w 50"/>
              <a:gd name="T3" fmla="*/ 9 h 61"/>
              <a:gd name="T4" fmla="*/ 27 w 50"/>
              <a:gd name="T5" fmla="*/ 8 h 61"/>
              <a:gd name="T6" fmla="*/ 25 w 50"/>
              <a:gd name="T7" fmla="*/ 2 h 61"/>
              <a:gd name="T8" fmla="*/ 21 w 50"/>
              <a:gd name="T9" fmla="*/ 0 h 61"/>
              <a:gd name="T10" fmla="*/ 0 w 50"/>
              <a:gd name="T11" fmla="*/ 5 h 61"/>
              <a:gd name="T12" fmla="*/ 11 w 50"/>
              <a:gd name="T13" fmla="*/ 47 h 61"/>
              <a:gd name="T14" fmla="*/ 12 w 50"/>
              <a:gd name="T15" fmla="*/ 52 h 61"/>
              <a:gd name="T16" fmla="*/ 11 w 50"/>
              <a:gd name="T17" fmla="*/ 57 h 61"/>
              <a:gd name="T18" fmla="*/ 11 w 50"/>
              <a:gd name="T19" fmla="*/ 58 h 61"/>
              <a:gd name="T20" fmla="*/ 12 w 50"/>
              <a:gd name="T21" fmla="*/ 61 h 61"/>
              <a:gd name="T22" fmla="*/ 18 w 50"/>
              <a:gd name="T23" fmla="*/ 58 h 61"/>
              <a:gd name="T24" fmla="*/ 33 w 50"/>
              <a:gd name="T25" fmla="*/ 48 h 61"/>
              <a:gd name="T26" fmla="*/ 33 w 50"/>
              <a:gd name="T27" fmla="*/ 43 h 61"/>
              <a:gd name="T28" fmla="*/ 31 w 50"/>
              <a:gd name="T29" fmla="*/ 35 h 61"/>
              <a:gd name="T30" fmla="*/ 31 w 50"/>
              <a:gd name="T31" fmla="*/ 31 h 61"/>
              <a:gd name="T32" fmla="*/ 27 w 50"/>
              <a:gd name="T33" fmla="*/ 25 h 61"/>
              <a:gd name="T34" fmla="*/ 30 w 50"/>
              <a:gd name="T35" fmla="*/ 20 h 61"/>
              <a:gd name="T36" fmla="*/ 29 w 50"/>
              <a:gd name="T37" fmla="*/ 15 h 61"/>
              <a:gd name="T38" fmla="*/ 33 w 50"/>
              <a:gd name="T39" fmla="*/ 20 h 61"/>
              <a:gd name="T40" fmla="*/ 36 w 50"/>
              <a:gd name="T41" fmla="*/ 17 h 61"/>
              <a:gd name="T42" fmla="*/ 34 w 50"/>
              <a:gd name="T43" fmla="*/ 17 h 61"/>
              <a:gd name="T44" fmla="*/ 31 w 50"/>
              <a:gd name="T45" fmla="*/ 13 h 61"/>
              <a:gd name="T46" fmla="*/ 36 w 50"/>
              <a:gd name="T47" fmla="*/ 23 h 61"/>
              <a:gd name="T48" fmla="*/ 40 w 50"/>
              <a:gd name="T49" fmla="*/ 20 h 61"/>
              <a:gd name="T50" fmla="*/ 36 w 50"/>
              <a:gd name="T51" fmla="*/ 17 h 61"/>
              <a:gd name="T52" fmla="*/ 36 w 50"/>
              <a:gd name="T53" fmla="*/ 23 h 61"/>
              <a:gd name="T54" fmla="*/ 49 w 50"/>
              <a:gd name="T55" fmla="*/ 31 h 61"/>
              <a:gd name="T56" fmla="*/ 48 w 50"/>
              <a:gd name="T57" fmla="*/ 24 h 61"/>
              <a:gd name="T58" fmla="*/ 42 w 50"/>
              <a:gd name="T59" fmla="*/ 23 h 61"/>
              <a:gd name="T60" fmla="*/ 45 w 50"/>
              <a:gd name="T61" fmla="*/ 34 h 61"/>
              <a:gd name="T62" fmla="*/ 48 w 50"/>
              <a:gd name="T63" fmla="*/ 39 h 61"/>
              <a:gd name="T64" fmla="*/ 50 w 50"/>
              <a:gd name="T65" fmla="*/ 35 h 61"/>
              <a:gd name="T66" fmla="*/ 49 w 50"/>
              <a:gd name="T67" fmla="*/ 31 h 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
              <a:gd name="T103" fmla="*/ 0 h 61"/>
              <a:gd name="T104" fmla="*/ 50 w 50"/>
              <a:gd name="T105" fmla="*/ 61 h 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 h="61">
                <a:moveTo>
                  <a:pt x="31" y="13"/>
                </a:moveTo>
                <a:lnTo>
                  <a:pt x="30" y="9"/>
                </a:lnTo>
                <a:lnTo>
                  <a:pt x="27" y="8"/>
                </a:lnTo>
                <a:lnTo>
                  <a:pt x="25" y="2"/>
                </a:lnTo>
                <a:lnTo>
                  <a:pt x="21" y="0"/>
                </a:lnTo>
                <a:lnTo>
                  <a:pt x="0" y="5"/>
                </a:lnTo>
                <a:lnTo>
                  <a:pt x="11" y="47"/>
                </a:lnTo>
                <a:lnTo>
                  <a:pt x="12" y="52"/>
                </a:lnTo>
                <a:lnTo>
                  <a:pt x="11" y="57"/>
                </a:lnTo>
                <a:lnTo>
                  <a:pt x="11" y="58"/>
                </a:lnTo>
                <a:lnTo>
                  <a:pt x="12" y="61"/>
                </a:lnTo>
                <a:lnTo>
                  <a:pt x="18" y="58"/>
                </a:lnTo>
                <a:lnTo>
                  <a:pt x="33" y="48"/>
                </a:lnTo>
                <a:lnTo>
                  <a:pt x="33" y="43"/>
                </a:lnTo>
                <a:lnTo>
                  <a:pt x="31" y="35"/>
                </a:lnTo>
                <a:lnTo>
                  <a:pt x="31" y="31"/>
                </a:lnTo>
                <a:lnTo>
                  <a:pt x="27" y="25"/>
                </a:lnTo>
                <a:lnTo>
                  <a:pt x="30" y="20"/>
                </a:lnTo>
                <a:lnTo>
                  <a:pt x="29" y="15"/>
                </a:lnTo>
                <a:lnTo>
                  <a:pt x="33" y="20"/>
                </a:lnTo>
                <a:lnTo>
                  <a:pt x="36" y="17"/>
                </a:lnTo>
                <a:lnTo>
                  <a:pt x="34" y="17"/>
                </a:lnTo>
                <a:lnTo>
                  <a:pt x="31" y="13"/>
                </a:lnTo>
                <a:close/>
                <a:moveTo>
                  <a:pt x="36" y="23"/>
                </a:moveTo>
                <a:lnTo>
                  <a:pt x="40" y="20"/>
                </a:lnTo>
                <a:lnTo>
                  <a:pt x="36" y="17"/>
                </a:lnTo>
                <a:lnTo>
                  <a:pt x="36" y="23"/>
                </a:lnTo>
                <a:close/>
                <a:moveTo>
                  <a:pt x="49" y="31"/>
                </a:moveTo>
                <a:lnTo>
                  <a:pt x="48" y="24"/>
                </a:lnTo>
                <a:lnTo>
                  <a:pt x="42" y="23"/>
                </a:lnTo>
                <a:lnTo>
                  <a:pt x="45" y="34"/>
                </a:lnTo>
                <a:lnTo>
                  <a:pt x="48" y="39"/>
                </a:lnTo>
                <a:lnTo>
                  <a:pt x="50" y="35"/>
                </a:lnTo>
                <a:lnTo>
                  <a:pt x="49" y="31"/>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79" name="Freeform 169"/>
          <p:cNvSpPr>
            <a:spLocks noEditPoints="1"/>
          </p:cNvSpPr>
          <p:nvPr/>
        </p:nvSpPr>
        <p:spPr bwMode="auto">
          <a:xfrm>
            <a:off x="3402216" y="2677103"/>
            <a:ext cx="860917" cy="1442656"/>
          </a:xfrm>
          <a:custGeom>
            <a:avLst/>
            <a:gdLst>
              <a:gd name="T0" fmla="*/ 514 w 529"/>
              <a:gd name="T1" fmla="*/ 731 h 887"/>
              <a:gd name="T2" fmla="*/ 426 w 529"/>
              <a:gd name="T3" fmla="*/ 583 h 887"/>
              <a:gd name="T4" fmla="*/ 51 w 529"/>
              <a:gd name="T5" fmla="*/ 0 h 887"/>
              <a:gd name="T6" fmla="*/ 45 w 529"/>
              <a:gd name="T7" fmla="*/ 27 h 887"/>
              <a:gd name="T8" fmla="*/ 32 w 529"/>
              <a:gd name="T9" fmla="*/ 77 h 887"/>
              <a:gd name="T10" fmla="*/ 21 w 529"/>
              <a:gd name="T11" fmla="*/ 97 h 887"/>
              <a:gd name="T12" fmla="*/ 2 w 529"/>
              <a:gd name="T13" fmla="*/ 130 h 887"/>
              <a:gd name="T14" fmla="*/ 21 w 529"/>
              <a:gd name="T15" fmla="*/ 177 h 887"/>
              <a:gd name="T16" fmla="*/ 17 w 529"/>
              <a:gd name="T17" fmla="*/ 205 h 887"/>
              <a:gd name="T18" fmla="*/ 11 w 529"/>
              <a:gd name="T19" fmla="*/ 260 h 887"/>
              <a:gd name="T20" fmla="*/ 34 w 529"/>
              <a:gd name="T21" fmla="*/ 302 h 887"/>
              <a:gd name="T22" fmla="*/ 41 w 529"/>
              <a:gd name="T23" fmla="*/ 321 h 887"/>
              <a:gd name="T24" fmla="*/ 32 w 529"/>
              <a:gd name="T25" fmla="*/ 339 h 887"/>
              <a:gd name="T26" fmla="*/ 53 w 529"/>
              <a:gd name="T27" fmla="*/ 355 h 887"/>
              <a:gd name="T28" fmla="*/ 63 w 529"/>
              <a:gd name="T29" fmla="*/ 343 h 887"/>
              <a:gd name="T30" fmla="*/ 86 w 529"/>
              <a:gd name="T31" fmla="*/ 348 h 887"/>
              <a:gd name="T32" fmla="*/ 114 w 529"/>
              <a:gd name="T33" fmla="*/ 347 h 887"/>
              <a:gd name="T34" fmla="*/ 120 w 529"/>
              <a:gd name="T35" fmla="*/ 352 h 887"/>
              <a:gd name="T36" fmla="*/ 109 w 529"/>
              <a:gd name="T37" fmla="*/ 357 h 887"/>
              <a:gd name="T38" fmla="*/ 71 w 529"/>
              <a:gd name="T39" fmla="*/ 347 h 887"/>
              <a:gd name="T40" fmla="*/ 75 w 529"/>
              <a:gd name="T41" fmla="*/ 370 h 887"/>
              <a:gd name="T42" fmla="*/ 70 w 529"/>
              <a:gd name="T43" fmla="*/ 389 h 887"/>
              <a:gd name="T44" fmla="*/ 64 w 529"/>
              <a:gd name="T45" fmla="*/ 365 h 887"/>
              <a:gd name="T46" fmla="*/ 51 w 529"/>
              <a:gd name="T47" fmla="*/ 382 h 887"/>
              <a:gd name="T48" fmla="*/ 51 w 529"/>
              <a:gd name="T49" fmla="*/ 412 h 887"/>
              <a:gd name="T50" fmla="*/ 80 w 529"/>
              <a:gd name="T51" fmla="*/ 449 h 887"/>
              <a:gd name="T52" fmla="*/ 65 w 529"/>
              <a:gd name="T53" fmla="*/ 480 h 887"/>
              <a:gd name="T54" fmla="*/ 82 w 529"/>
              <a:gd name="T55" fmla="*/ 522 h 887"/>
              <a:gd name="T56" fmla="*/ 98 w 529"/>
              <a:gd name="T57" fmla="*/ 559 h 887"/>
              <a:gd name="T58" fmla="*/ 106 w 529"/>
              <a:gd name="T59" fmla="*/ 594 h 887"/>
              <a:gd name="T60" fmla="*/ 114 w 529"/>
              <a:gd name="T61" fmla="*/ 620 h 887"/>
              <a:gd name="T62" fmla="*/ 109 w 529"/>
              <a:gd name="T63" fmla="*/ 652 h 887"/>
              <a:gd name="T64" fmla="*/ 141 w 529"/>
              <a:gd name="T65" fmla="*/ 668 h 887"/>
              <a:gd name="T66" fmla="*/ 181 w 529"/>
              <a:gd name="T67" fmla="*/ 686 h 887"/>
              <a:gd name="T68" fmla="*/ 213 w 529"/>
              <a:gd name="T69" fmla="*/ 723 h 887"/>
              <a:gd name="T70" fmla="*/ 239 w 529"/>
              <a:gd name="T71" fmla="*/ 747 h 887"/>
              <a:gd name="T72" fmla="*/ 258 w 529"/>
              <a:gd name="T73" fmla="*/ 757 h 887"/>
              <a:gd name="T74" fmla="*/ 295 w 529"/>
              <a:gd name="T75" fmla="*/ 807 h 887"/>
              <a:gd name="T76" fmla="*/ 296 w 529"/>
              <a:gd name="T77" fmla="*/ 856 h 887"/>
              <a:gd name="T78" fmla="*/ 300 w 529"/>
              <a:gd name="T79" fmla="*/ 861 h 887"/>
              <a:gd name="T80" fmla="*/ 471 w 529"/>
              <a:gd name="T81" fmla="*/ 884 h 887"/>
              <a:gd name="T82" fmla="*/ 486 w 529"/>
              <a:gd name="T83" fmla="*/ 869 h 887"/>
              <a:gd name="T84" fmla="*/ 476 w 529"/>
              <a:gd name="T85" fmla="*/ 849 h 887"/>
              <a:gd name="T86" fmla="*/ 491 w 529"/>
              <a:gd name="T87" fmla="*/ 818 h 887"/>
              <a:gd name="T88" fmla="*/ 505 w 529"/>
              <a:gd name="T89" fmla="*/ 784 h 887"/>
              <a:gd name="T90" fmla="*/ 129 w 529"/>
              <a:gd name="T91" fmla="*/ 702 h 887"/>
              <a:gd name="T92" fmla="*/ 137 w 529"/>
              <a:gd name="T93" fmla="*/ 708 h 887"/>
              <a:gd name="T94" fmla="*/ 147 w 529"/>
              <a:gd name="T95" fmla="*/ 706 h 887"/>
              <a:gd name="T96" fmla="*/ 163 w 529"/>
              <a:gd name="T97" fmla="*/ 710 h 887"/>
              <a:gd name="T98" fmla="*/ 156 w 529"/>
              <a:gd name="T99" fmla="*/ 773 h 887"/>
              <a:gd name="T100" fmla="*/ 215 w 529"/>
              <a:gd name="T101" fmla="*/ 822 h 887"/>
              <a:gd name="T102" fmla="*/ 231 w 529"/>
              <a:gd name="T103" fmla="*/ 776 h 887"/>
              <a:gd name="T104" fmla="*/ 238 w 529"/>
              <a:gd name="T105" fmla="*/ 786 h 8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9"/>
              <a:gd name="T160" fmla="*/ 0 h 887"/>
              <a:gd name="T161" fmla="*/ 529 w 529"/>
              <a:gd name="T162" fmla="*/ 887 h 88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9" h="887">
                <a:moveTo>
                  <a:pt x="525" y="758"/>
                </a:moveTo>
                <a:lnTo>
                  <a:pt x="516" y="748"/>
                </a:lnTo>
                <a:lnTo>
                  <a:pt x="516" y="742"/>
                </a:lnTo>
                <a:lnTo>
                  <a:pt x="514" y="736"/>
                </a:lnTo>
                <a:lnTo>
                  <a:pt x="514" y="731"/>
                </a:lnTo>
                <a:lnTo>
                  <a:pt x="512" y="724"/>
                </a:lnTo>
                <a:lnTo>
                  <a:pt x="506" y="713"/>
                </a:lnTo>
                <a:lnTo>
                  <a:pt x="506" y="708"/>
                </a:lnTo>
                <a:lnTo>
                  <a:pt x="506" y="702"/>
                </a:lnTo>
                <a:lnTo>
                  <a:pt x="426" y="583"/>
                </a:lnTo>
                <a:lnTo>
                  <a:pt x="235" y="305"/>
                </a:lnTo>
                <a:lnTo>
                  <a:pt x="249" y="251"/>
                </a:lnTo>
                <a:lnTo>
                  <a:pt x="293" y="65"/>
                </a:lnTo>
                <a:lnTo>
                  <a:pt x="182" y="36"/>
                </a:lnTo>
                <a:lnTo>
                  <a:pt x="51" y="0"/>
                </a:lnTo>
                <a:lnTo>
                  <a:pt x="49" y="0"/>
                </a:lnTo>
                <a:lnTo>
                  <a:pt x="45" y="11"/>
                </a:lnTo>
                <a:lnTo>
                  <a:pt x="42" y="16"/>
                </a:lnTo>
                <a:lnTo>
                  <a:pt x="45" y="22"/>
                </a:lnTo>
                <a:lnTo>
                  <a:pt x="45" y="27"/>
                </a:lnTo>
                <a:lnTo>
                  <a:pt x="46" y="38"/>
                </a:lnTo>
                <a:lnTo>
                  <a:pt x="45" y="39"/>
                </a:lnTo>
                <a:lnTo>
                  <a:pt x="44" y="49"/>
                </a:lnTo>
                <a:lnTo>
                  <a:pt x="30" y="72"/>
                </a:lnTo>
                <a:lnTo>
                  <a:pt x="32" y="77"/>
                </a:lnTo>
                <a:lnTo>
                  <a:pt x="30" y="83"/>
                </a:lnTo>
                <a:lnTo>
                  <a:pt x="26" y="87"/>
                </a:lnTo>
                <a:lnTo>
                  <a:pt x="23" y="93"/>
                </a:lnTo>
                <a:lnTo>
                  <a:pt x="25" y="95"/>
                </a:lnTo>
                <a:lnTo>
                  <a:pt x="21" y="97"/>
                </a:lnTo>
                <a:lnTo>
                  <a:pt x="15" y="100"/>
                </a:lnTo>
                <a:lnTo>
                  <a:pt x="11" y="106"/>
                </a:lnTo>
                <a:lnTo>
                  <a:pt x="7" y="111"/>
                </a:lnTo>
                <a:lnTo>
                  <a:pt x="2" y="122"/>
                </a:lnTo>
                <a:lnTo>
                  <a:pt x="2" y="130"/>
                </a:lnTo>
                <a:lnTo>
                  <a:pt x="0" y="135"/>
                </a:lnTo>
                <a:lnTo>
                  <a:pt x="11" y="152"/>
                </a:lnTo>
                <a:lnTo>
                  <a:pt x="11" y="156"/>
                </a:lnTo>
                <a:lnTo>
                  <a:pt x="15" y="161"/>
                </a:lnTo>
                <a:lnTo>
                  <a:pt x="21" y="177"/>
                </a:lnTo>
                <a:lnTo>
                  <a:pt x="19" y="183"/>
                </a:lnTo>
                <a:lnTo>
                  <a:pt x="21" y="188"/>
                </a:lnTo>
                <a:lnTo>
                  <a:pt x="19" y="194"/>
                </a:lnTo>
                <a:lnTo>
                  <a:pt x="19" y="201"/>
                </a:lnTo>
                <a:lnTo>
                  <a:pt x="17" y="205"/>
                </a:lnTo>
                <a:lnTo>
                  <a:pt x="11" y="215"/>
                </a:lnTo>
                <a:lnTo>
                  <a:pt x="13" y="236"/>
                </a:lnTo>
                <a:lnTo>
                  <a:pt x="11" y="244"/>
                </a:lnTo>
                <a:lnTo>
                  <a:pt x="7" y="249"/>
                </a:lnTo>
                <a:lnTo>
                  <a:pt x="11" y="260"/>
                </a:lnTo>
                <a:lnTo>
                  <a:pt x="18" y="271"/>
                </a:lnTo>
                <a:lnTo>
                  <a:pt x="23" y="286"/>
                </a:lnTo>
                <a:lnTo>
                  <a:pt x="27" y="291"/>
                </a:lnTo>
                <a:lnTo>
                  <a:pt x="32" y="297"/>
                </a:lnTo>
                <a:lnTo>
                  <a:pt x="34" y="302"/>
                </a:lnTo>
                <a:lnTo>
                  <a:pt x="34" y="308"/>
                </a:lnTo>
                <a:lnTo>
                  <a:pt x="34" y="313"/>
                </a:lnTo>
                <a:lnTo>
                  <a:pt x="36" y="310"/>
                </a:lnTo>
                <a:lnTo>
                  <a:pt x="41" y="321"/>
                </a:lnTo>
                <a:lnTo>
                  <a:pt x="42" y="332"/>
                </a:lnTo>
                <a:lnTo>
                  <a:pt x="38" y="321"/>
                </a:lnTo>
                <a:lnTo>
                  <a:pt x="37" y="327"/>
                </a:lnTo>
                <a:lnTo>
                  <a:pt x="34" y="332"/>
                </a:lnTo>
                <a:lnTo>
                  <a:pt x="32" y="339"/>
                </a:lnTo>
                <a:lnTo>
                  <a:pt x="37" y="335"/>
                </a:lnTo>
                <a:lnTo>
                  <a:pt x="42" y="340"/>
                </a:lnTo>
                <a:lnTo>
                  <a:pt x="45" y="346"/>
                </a:lnTo>
                <a:lnTo>
                  <a:pt x="51" y="350"/>
                </a:lnTo>
                <a:lnTo>
                  <a:pt x="53" y="355"/>
                </a:lnTo>
                <a:lnTo>
                  <a:pt x="59" y="361"/>
                </a:lnTo>
                <a:lnTo>
                  <a:pt x="63" y="357"/>
                </a:lnTo>
                <a:lnTo>
                  <a:pt x="60" y="351"/>
                </a:lnTo>
                <a:lnTo>
                  <a:pt x="64" y="348"/>
                </a:lnTo>
                <a:lnTo>
                  <a:pt x="63" y="343"/>
                </a:lnTo>
                <a:lnTo>
                  <a:pt x="65" y="336"/>
                </a:lnTo>
                <a:lnTo>
                  <a:pt x="71" y="335"/>
                </a:lnTo>
                <a:lnTo>
                  <a:pt x="76" y="339"/>
                </a:lnTo>
                <a:lnTo>
                  <a:pt x="80" y="344"/>
                </a:lnTo>
                <a:lnTo>
                  <a:pt x="86" y="348"/>
                </a:lnTo>
                <a:lnTo>
                  <a:pt x="90" y="346"/>
                </a:lnTo>
                <a:lnTo>
                  <a:pt x="95" y="346"/>
                </a:lnTo>
                <a:lnTo>
                  <a:pt x="99" y="351"/>
                </a:lnTo>
                <a:lnTo>
                  <a:pt x="110" y="351"/>
                </a:lnTo>
                <a:lnTo>
                  <a:pt x="114" y="347"/>
                </a:lnTo>
                <a:lnTo>
                  <a:pt x="113" y="351"/>
                </a:lnTo>
                <a:lnTo>
                  <a:pt x="108" y="354"/>
                </a:lnTo>
                <a:lnTo>
                  <a:pt x="113" y="354"/>
                </a:lnTo>
                <a:lnTo>
                  <a:pt x="118" y="352"/>
                </a:lnTo>
                <a:lnTo>
                  <a:pt x="120" y="352"/>
                </a:lnTo>
                <a:lnTo>
                  <a:pt x="124" y="357"/>
                </a:lnTo>
                <a:lnTo>
                  <a:pt x="128" y="362"/>
                </a:lnTo>
                <a:lnTo>
                  <a:pt x="128" y="363"/>
                </a:lnTo>
                <a:lnTo>
                  <a:pt x="120" y="352"/>
                </a:lnTo>
                <a:lnTo>
                  <a:pt x="109" y="357"/>
                </a:lnTo>
                <a:lnTo>
                  <a:pt x="93" y="348"/>
                </a:lnTo>
                <a:lnTo>
                  <a:pt x="84" y="350"/>
                </a:lnTo>
                <a:lnTo>
                  <a:pt x="80" y="346"/>
                </a:lnTo>
                <a:lnTo>
                  <a:pt x="75" y="347"/>
                </a:lnTo>
                <a:lnTo>
                  <a:pt x="71" y="347"/>
                </a:lnTo>
                <a:lnTo>
                  <a:pt x="67" y="352"/>
                </a:lnTo>
                <a:lnTo>
                  <a:pt x="71" y="358"/>
                </a:lnTo>
                <a:lnTo>
                  <a:pt x="70" y="363"/>
                </a:lnTo>
                <a:lnTo>
                  <a:pt x="71" y="369"/>
                </a:lnTo>
                <a:lnTo>
                  <a:pt x="75" y="370"/>
                </a:lnTo>
                <a:lnTo>
                  <a:pt x="76" y="381"/>
                </a:lnTo>
                <a:lnTo>
                  <a:pt x="76" y="390"/>
                </a:lnTo>
                <a:lnTo>
                  <a:pt x="80" y="396"/>
                </a:lnTo>
                <a:lnTo>
                  <a:pt x="75" y="396"/>
                </a:lnTo>
                <a:lnTo>
                  <a:pt x="70" y="389"/>
                </a:lnTo>
                <a:lnTo>
                  <a:pt x="67" y="384"/>
                </a:lnTo>
                <a:lnTo>
                  <a:pt x="61" y="380"/>
                </a:lnTo>
                <a:lnTo>
                  <a:pt x="63" y="375"/>
                </a:lnTo>
                <a:lnTo>
                  <a:pt x="65" y="370"/>
                </a:lnTo>
                <a:lnTo>
                  <a:pt x="64" y="365"/>
                </a:lnTo>
                <a:lnTo>
                  <a:pt x="64" y="362"/>
                </a:lnTo>
                <a:lnTo>
                  <a:pt x="59" y="362"/>
                </a:lnTo>
                <a:lnTo>
                  <a:pt x="56" y="367"/>
                </a:lnTo>
                <a:lnTo>
                  <a:pt x="55" y="373"/>
                </a:lnTo>
                <a:lnTo>
                  <a:pt x="51" y="382"/>
                </a:lnTo>
                <a:lnTo>
                  <a:pt x="55" y="388"/>
                </a:lnTo>
                <a:lnTo>
                  <a:pt x="55" y="399"/>
                </a:lnTo>
                <a:lnTo>
                  <a:pt x="53" y="404"/>
                </a:lnTo>
                <a:lnTo>
                  <a:pt x="51" y="407"/>
                </a:lnTo>
                <a:lnTo>
                  <a:pt x="51" y="412"/>
                </a:lnTo>
                <a:lnTo>
                  <a:pt x="53" y="418"/>
                </a:lnTo>
                <a:lnTo>
                  <a:pt x="61" y="432"/>
                </a:lnTo>
                <a:lnTo>
                  <a:pt x="67" y="438"/>
                </a:lnTo>
                <a:lnTo>
                  <a:pt x="78" y="438"/>
                </a:lnTo>
                <a:lnTo>
                  <a:pt x="80" y="449"/>
                </a:lnTo>
                <a:lnTo>
                  <a:pt x="80" y="460"/>
                </a:lnTo>
                <a:lnTo>
                  <a:pt x="78" y="460"/>
                </a:lnTo>
                <a:lnTo>
                  <a:pt x="76" y="464"/>
                </a:lnTo>
                <a:lnTo>
                  <a:pt x="65" y="469"/>
                </a:lnTo>
                <a:lnTo>
                  <a:pt x="65" y="480"/>
                </a:lnTo>
                <a:lnTo>
                  <a:pt x="64" y="491"/>
                </a:lnTo>
                <a:lnTo>
                  <a:pt x="67" y="496"/>
                </a:lnTo>
                <a:lnTo>
                  <a:pt x="75" y="507"/>
                </a:lnTo>
                <a:lnTo>
                  <a:pt x="78" y="518"/>
                </a:lnTo>
                <a:lnTo>
                  <a:pt x="82" y="522"/>
                </a:lnTo>
                <a:lnTo>
                  <a:pt x="83" y="533"/>
                </a:lnTo>
                <a:lnTo>
                  <a:pt x="89" y="542"/>
                </a:lnTo>
                <a:lnTo>
                  <a:pt x="89" y="548"/>
                </a:lnTo>
                <a:lnTo>
                  <a:pt x="91" y="553"/>
                </a:lnTo>
                <a:lnTo>
                  <a:pt x="98" y="559"/>
                </a:lnTo>
                <a:lnTo>
                  <a:pt x="101" y="569"/>
                </a:lnTo>
                <a:lnTo>
                  <a:pt x="110" y="580"/>
                </a:lnTo>
                <a:lnTo>
                  <a:pt x="112" y="586"/>
                </a:lnTo>
                <a:lnTo>
                  <a:pt x="108" y="588"/>
                </a:lnTo>
                <a:lnTo>
                  <a:pt x="106" y="594"/>
                </a:lnTo>
                <a:lnTo>
                  <a:pt x="110" y="599"/>
                </a:lnTo>
                <a:lnTo>
                  <a:pt x="116" y="602"/>
                </a:lnTo>
                <a:lnTo>
                  <a:pt x="120" y="607"/>
                </a:lnTo>
                <a:lnTo>
                  <a:pt x="120" y="611"/>
                </a:lnTo>
                <a:lnTo>
                  <a:pt x="114" y="620"/>
                </a:lnTo>
                <a:lnTo>
                  <a:pt x="114" y="630"/>
                </a:lnTo>
                <a:lnTo>
                  <a:pt x="112" y="636"/>
                </a:lnTo>
                <a:lnTo>
                  <a:pt x="113" y="641"/>
                </a:lnTo>
                <a:lnTo>
                  <a:pt x="109" y="647"/>
                </a:lnTo>
                <a:lnTo>
                  <a:pt x="109" y="652"/>
                </a:lnTo>
                <a:lnTo>
                  <a:pt x="112" y="654"/>
                </a:lnTo>
                <a:lnTo>
                  <a:pt x="116" y="659"/>
                </a:lnTo>
                <a:lnTo>
                  <a:pt x="120" y="663"/>
                </a:lnTo>
                <a:lnTo>
                  <a:pt x="136" y="666"/>
                </a:lnTo>
                <a:lnTo>
                  <a:pt x="141" y="668"/>
                </a:lnTo>
                <a:lnTo>
                  <a:pt x="147" y="670"/>
                </a:lnTo>
                <a:lnTo>
                  <a:pt x="156" y="677"/>
                </a:lnTo>
                <a:lnTo>
                  <a:pt x="162" y="678"/>
                </a:lnTo>
                <a:lnTo>
                  <a:pt x="173" y="679"/>
                </a:lnTo>
                <a:lnTo>
                  <a:pt x="181" y="686"/>
                </a:lnTo>
                <a:lnTo>
                  <a:pt x="185" y="691"/>
                </a:lnTo>
                <a:lnTo>
                  <a:pt x="190" y="696"/>
                </a:lnTo>
                <a:lnTo>
                  <a:pt x="192" y="706"/>
                </a:lnTo>
                <a:lnTo>
                  <a:pt x="202" y="716"/>
                </a:lnTo>
                <a:lnTo>
                  <a:pt x="213" y="723"/>
                </a:lnTo>
                <a:lnTo>
                  <a:pt x="235" y="725"/>
                </a:lnTo>
                <a:lnTo>
                  <a:pt x="235" y="727"/>
                </a:lnTo>
                <a:lnTo>
                  <a:pt x="239" y="738"/>
                </a:lnTo>
                <a:lnTo>
                  <a:pt x="240" y="743"/>
                </a:lnTo>
                <a:lnTo>
                  <a:pt x="239" y="747"/>
                </a:lnTo>
                <a:lnTo>
                  <a:pt x="239" y="752"/>
                </a:lnTo>
                <a:lnTo>
                  <a:pt x="244" y="757"/>
                </a:lnTo>
                <a:lnTo>
                  <a:pt x="247" y="752"/>
                </a:lnTo>
                <a:lnTo>
                  <a:pt x="253" y="752"/>
                </a:lnTo>
                <a:lnTo>
                  <a:pt x="258" y="757"/>
                </a:lnTo>
                <a:lnTo>
                  <a:pt x="262" y="765"/>
                </a:lnTo>
                <a:lnTo>
                  <a:pt x="266" y="770"/>
                </a:lnTo>
                <a:lnTo>
                  <a:pt x="273" y="774"/>
                </a:lnTo>
                <a:lnTo>
                  <a:pt x="289" y="796"/>
                </a:lnTo>
                <a:lnTo>
                  <a:pt x="295" y="807"/>
                </a:lnTo>
                <a:lnTo>
                  <a:pt x="299" y="819"/>
                </a:lnTo>
                <a:lnTo>
                  <a:pt x="299" y="830"/>
                </a:lnTo>
                <a:lnTo>
                  <a:pt x="299" y="841"/>
                </a:lnTo>
                <a:lnTo>
                  <a:pt x="296" y="850"/>
                </a:lnTo>
                <a:lnTo>
                  <a:pt x="296" y="856"/>
                </a:lnTo>
                <a:lnTo>
                  <a:pt x="297" y="851"/>
                </a:lnTo>
                <a:lnTo>
                  <a:pt x="303" y="856"/>
                </a:lnTo>
                <a:lnTo>
                  <a:pt x="300" y="861"/>
                </a:lnTo>
                <a:lnTo>
                  <a:pt x="299" y="856"/>
                </a:lnTo>
                <a:lnTo>
                  <a:pt x="300" y="861"/>
                </a:lnTo>
                <a:lnTo>
                  <a:pt x="301" y="868"/>
                </a:lnTo>
                <a:lnTo>
                  <a:pt x="304" y="869"/>
                </a:lnTo>
                <a:lnTo>
                  <a:pt x="467" y="885"/>
                </a:lnTo>
                <a:lnTo>
                  <a:pt x="468" y="885"/>
                </a:lnTo>
                <a:lnTo>
                  <a:pt x="471" y="884"/>
                </a:lnTo>
                <a:lnTo>
                  <a:pt x="474" y="885"/>
                </a:lnTo>
                <a:lnTo>
                  <a:pt x="478" y="887"/>
                </a:lnTo>
                <a:lnTo>
                  <a:pt x="480" y="881"/>
                </a:lnTo>
                <a:lnTo>
                  <a:pt x="486" y="879"/>
                </a:lnTo>
                <a:lnTo>
                  <a:pt x="486" y="869"/>
                </a:lnTo>
                <a:lnTo>
                  <a:pt x="485" y="865"/>
                </a:lnTo>
                <a:lnTo>
                  <a:pt x="480" y="861"/>
                </a:lnTo>
                <a:lnTo>
                  <a:pt x="475" y="860"/>
                </a:lnTo>
                <a:lnTo>
                  <a:pt x="474" y="854"/>
                </a:lnTo>
                <a:lnTo>
                  <a:pt x="476" y="849"/>
                </a:lnTo>
                <a:lnTo>
                  <a:pt x="476" y="843"/>
                </a:lnTo>
                <a:lnTo>
                  <a:pt x="475" y="838"/>
                </a:lnTo>
                <a:lnTo>
                  <a:pt x="476" y="833"/>
                </a:lnTo>
                <a:lnTo>
                  <a:pt x="482" y="830"/>
                </a:lnTo>
                <a:lnTo>
                  <a:pt x="491" y="818"/>
                </a:lnTo>
                <a:lnTo>
                  <a:pt x="494" y="811"/>
                </a:lnTo>
                <a:lnTo>
                  <a:pt x="497" y="805"/>
                </a:lnTo>
                <a:lnTo>
                  <a:pt x="497" y="796"/>
                </a:lnTo>
                <a:lnTo>
                  <a:pt x="499" y="786"/>
                </a:lnTo>
                <a:lnTo>
                  <a:pt x="505" y="784"/>
                </a:lnTo>
                <a:lnTo>
                  <a:pt x="508" y="778"/>
                </a:lnTo>
                <a:lnTo>
                  <a:pt x="525" y="769"/>
                </a:lnTo>
                <a:lnTo>
                  <a:pt x="529" y="763"/>
                </a:lnTo>
                <a:lnTo>
                  <a:pt x="525" y="758"/>
                </a:lnTo>
                <a:close/>
                <a:moveTo>
                  <a:pt x="129" y="702"/>
                </a:moveTo>
                <a:lnTo>
                  <a:pt x="124" y="705"/>
                </a:lnTo>
                <a:lnTo>
                  <a:pt x="126" y="710"/>
                </a:lnTo>
                <a:lnTo>
                  <a:pt x="131" y="712"/>
                </a:lnTo>
                <a:lnTo>
                  <a:pt x="136" y="710"/>
                </a:lnTo>
                <a:lnTo>
                  <a:pt x="137" y="708"/>
                </a:lnTo>
                <a:lnTo>
                  <a:pt x="133" y="704"/>
                </a:lnTo>
                <a:lnTo>
                  <a:pt x="129" y="702"/>
                </a:lnTo>
                <a:close/>
                <a:moveTo>
                  <a:pt x="152" y="705"/>
                </a:moveTo>
                <a:lnTo>
                  <a:pt x="148" y="702"/>
                </a:lnTo>
                <a:lnTo>
                  <a:pt x="147" y="706"/>
                </a:lnTo>
                <a:lnTo>
                  <a:pt x="147" y="710"/>
                </a:lnTo>
                <a:lnTo>
                  <a:pt x="152" y="713"/>
                </a:lnTo>
                <a:lnTo>
                  <a:pt x="163" y="713"/>
                </a:lnTo>
                <a:lnTo>
                  <a:pt x="169" y="710"/>
                </a:lnTo>
                <a:lnTo>
                  <a:pt x="163" y="710"/>
                </a:lnTo>
                <a:lnTo>
                  <a:pt x="152" y="705"/>
                </a:lnTo>
                <a:close/>
                <a:moveTo>
                  <a:pt x="152" y="773"/>
                </a:moveTo>
                <a:lnTo>
                  <a:pt x="155" y="777"/>
                </a:lnTo>
                <a:lnTo>
                  <a:pt x="160" y="778"/>
                </a:lnTo>
                <a:lnTo>
                  <a:pt x="156" y="773"/>
                </a:lnTo>
                <a:lnTo>
                  <a:pt x="152" y="773"/>
                </a:lnTo>
                <a:close/>
                <a:moveTo>
                  <a:pt x="215" y="811"/>
                </a:moveTo>
                <a:lnTo>
                  <a:pt x="212" y="805"/>
                </a:lnTo>
                <a:lnTo>
                  <a:pt x="213" y="811"/>
                </a:lnTo>
                <a:lnTo>
                  <a:pt x="215" y="822"/>
                </a:lnTo>
                <a:lnTo>
                  <a:pt x="220" y="826"/>
                </a:lnTo>
                <a:lnTo>
                  <a:pt x="226" y="826"/>
                </a:lnTo>
                <a:lnTo>
                  <a:pt x="217" y="816"/>
                </a:lnTo>
                <a:lnTo>
                  <a:pt x="215" y="811"/>
                </a:lnTo>
                <a:close/>
                <a:moveTo>
                  <a:pt x="231" y="776"/>
                </a:moveTo>
                <a:lnTo>
                  <a:pt x="226" y="771"/>
                </a:lnTo>
                <a:lnTo>
                  <a:pt x="220" y="769"/>
                </a:lnTo>
                <a:lnTo>
                  <a:pt x="226" y="774"/>
                </a:lnTo>
                <a:lnTo>
                  <a:pt x="230" y="785"/>
                </a:lnTo>
                <a:lnTo>
                  <a:pt x="238" y="786"/>
                </a:lnTo>
                <a:lnTo>
                  <a:pt x="236" y="781"/>
                </a:lnTo>
                <a:lnTo>
                  <a:pt x="231" y="776"/>
                </a:lnTo>
                <a:close/>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0" name="Freeform 170"/>
          <p:cNvSpPr>
            <a:spLocks noEditPoints="1"/>
          </p:cNvSpPr>
          <p:nvPr/>
        </p:nvSpPr>
        <p:spPr bwMode="auto">
          <a:xfrm>
            <a:off x="3653892" y="1816193"/>
            <a:ext cx="704137" cy="510225"/>
          </a:xfrm>
          <a:custGeom>
            <a:avLst/>
            <a:gdLst>
              <a:gd name="T0" fmla="*/ 129 w 433"/>
              <a:gd name="T1" fmla="*/ 0 h 313"/>
              <a:gd name="T2" fmla="*/ 127 w 433"/>
              <a:gd name="T3" fmla="*/ 16 h 313"/>
              <a:gd name="T4" fmla="*/ 136 w 433"/>
              <a:gd name="T5" fmla="*/ 34 h 313"/>
              <a:gd name="T6" fmla="*/ 132 w 433"/>
              <a:gd name="T7" fmla="*/ 47 h 313"/>
              <a:gd name="T8" fmla="*/ 127 w 433"/>
              <a:gd name="T9" fmla="*/ 47 h 313"/>
              <a:gd name="T10" fmla="*/ 132 w 433"/>
              <a:gd name="T11" fmla="*/ 66 h 313"/>
              <a:gd name="T12" fmla="*/ 129 w 433"/>
              <a:gd name="T13" fmla="*/ 92 h 313"/>
              <a:gd name="T14" fmla="*/ 122 w 433"/>
              <a:gd name="T15" fmla="*/ 114 h 313"/>
              <a:gd name="T16" fmla="*/ 103 w 433"/>
              <a:gd name="T17" fmla="*/ 138 h 313"/>
              <a:gd name="T18" fmla="*/ 87 w 433"/>
              <a:gd name="T19" fmla="*/ 141 h 313"/>
              <a:gd name="T20" fmla="*/ 77 w 433"/>
              <a:gd name="T21" fmla="*/ 141 h 313"/>
              <a:gd name="T22" fmla="*/ 92 w 433"/>
              <a:gd name="T23" fmla="*/ 126 h 313"/>
              <a:gd name="T24" fmla="*/ 92 w 433"/>
              <a:gd name="T25" fmla="*/ 140 h 313"/>
              <a:gd name="T26" fmla="*/ 96 w 433"/>
              <a:gd name="T27" fmla="*/ 134 h 313"/>
              <a:gd name="T28" fmla="*/ 103 w 433"/>
              <a:gd name="T29" fmla="*/ 114 h 313"/>
              <a:gd name="T30" fmla="*/ 107 w 433"/>
              <a:gd name="T31" fmla="*/ 99 h 313"/>
              <a:gd name="T32" fmla="*/ 115 w 433"/>
              <a:gd name="T33" fmla="*/ 87 h 313"/>
              <a:gd name="T34" fmla="*/ 77 w 433"/>
              <a:gd name="T35" fmla="*/ 117 h 313"/>
              <a:gd name="T36" fmla="*/ 79 w 433"/>
              <a:gd name="T37" fmla="*/ 123 h 313"/>
              <a:gd name="T38" fmla="*/ 92 w 433"/>
              <a:gd name="T39" fmla="*/ 102 h 313"/>
              <a:gd name="T40" fmla="*/ 103 w 433"/>
              <a:gd name="T41" fmla="*/ 95 h 313"/>
              <a:gd name="T42" fmla="*/ 110 w 433"/>
              <a:gd name="T43" fmla="*/ 65 h 313"/>
              <a:gd name="T44" fmla="*/ 94 w 433"/>
              <a:gd name="T45" fmla="*/ 69 h 313"/>
              <a:gd name="T46" fmla="*/ 81 w 433"/>
              <a:gd name="T47" fmla="*/ 60 h 313"/>
              <a:gd name="T48" fmla="*/ 49 w 433"/>
              <a:gd name="T49" fmla="*/ 47 h 313"/>
              <a:gd name="T50" fmla="*/ 27 w 433"/>
              <a:gd name="T51" fmla="*/ 30 h 313"/>
              <a:gd name="T52" fmla="*/ 12 w 433"/>
              <a:gd name="T53" fmla="*/ 26 h 313"/>
              <a:gd name="T54" fmla="*/ 5 w 433"/>
              <a:gd name="T55" fmla="*/ 46 h 313"/>
              <a:gd name="T56" fmla="*/ 14 w 433"/>
              <a:gd name="T57" fmla="*/ 73 h 313"/>
              <a:gd name="T58" fmla="*/ 12 w 433"/>
              <a:gd name="T59" fmla="*/ 129 h 313"/>
              <a:gd name="T60" fmla="*/ 19 w 433"/>
              <a:gd name="T61" fmla="*/ 136 h 313"/>
              <a:gd name="T62" fmla="*/ 12 w 433"/>
              <a:gd name="T63" fmla="*/ 148 h 313"/>
              <a:gd name="T64" fmla="*/ 11 w 433"/>
              <a:gd name="T65" fmla="*/ 157 h 313"/>
              <a:gd name="T66" fmla="*/ 16 w 433"/>
              <a:gd name="T67" fmla="*/ 163 h 313"/>
              <a:gd name="T68" fmla="*/ 15 w 433"/>
              <a:gd name="T69" fmla="*/ 184 h 313"/>
              <a:gd name="T70" fmla="*/ 8 w 433"/>
              <a:gd name="T71" fmla="*/ 172 h 313"/>
              <a:gd name="T72" fmla="*/ 9 w 433"/>
              <a:gd name="T73" fmla="*/ 198 h 313"/>
              <a:gd name="T74" fmla="*/ 30 w 433"/>
              <a:gd name="T75" fmla="*/ 202 h 313"/>
              <a:gd name="T76" fmla="*/ 41 w 433"/>
              <a:gd name="T77" fmla="*/ 214 h 313"/>
              <a:gd name="T78" fmla="*/ 58 w 433"/>
              <a:gd name="T79" fmla="*/ 225 h 313"/>
              <a:gd name="T80" fmla="*/ 68 w 433"/>
              <a:gd name="T81" fmla="*/ 270 h 313"/>
              <a:gd name="T82" fmla="*/ 87 w 433"/>
              <a:gd name="T83" fmla="*/ 278 h 313"/>
              <a:gd name="T84" fmla="*/ 113 w 433"/>
              <a:gd name="T85" fmla="*/ 273 h 313"/>
              <a:gd name="T86" fmla="*/ 137 w 433"/>
              <a:gd name="T87" fmla="*/ 279 h 313"/>
              <a:gd name="T88" fmla="*/ 160 w 433"/>
              <a:gd name="T89" fmla="*/ 289 h 313"/>
              <a:gd name="T90" fmla="*/ 191 w 433"/>
              <a:gd name="T91" fmla="*/ 293 h 313"/>
              <a:gd name="T92" fmla="*/ 235 w 433"/>
              <a:gd name="T93" fmla="*/ 289 h 313"/>
              <a:gd name="T94" fmla="*/ 262 w 433"/>
              <a:gd name="T95" fmla="*/ 290 h 313"/>
              <a:gd name="T96" fmla="*/ 391 w 433"/>
              <a:gd name="T97" fmla="*/ 313 h 313"/>
              <a:gd name="T98" fmla="*/ 391 w 433"/>
              <a:gd name="T99" fmla="*/ 277 h 313"/>
              <a:gd name="T100" fmla="*/ 381 w 433"/>
              <a:gd name="T101" fmla="*/ 62 h 313"/>
              <a:gd name="T102" fmla="*/ 99 w 433"/>
              <a:gd name="T103" fmla="*/ 24 h 313"/>
              <a:gd name="T104" fmla="*/ 115 w 433"/>
              <a:gd name="T105" fmla="*/ 24 h 313"/>
              <a:gd name="T106" fmla="*/ 113 w 433"/>
              <a:gd name="T107" fmla="*/ 20 h 313"/>
              <a:gd name="T108" fmla="*/ 126 w 433"/>
              <a:gd name="T109" fmla="*/ 56 h 313"/>
              <a:gd name="T110" fmla="*/ 111 w 433"/>
              <a:gd name="T111" fmla="*/ 60 h 313"/>
              <a:gd name="T112" fmla="*/ 119 w 433"/>
              <a:gd name="T113" fmla="*/ 81 h 313"/>
              <a:gd name="T114" fmla="*/ 129 w 433"/>
              <a:gd name="T115" fmla="*/ 81 h 313"/>
              <a:gd name="T116" fmla="*/ 115 w 433"/>
              <a:gd name="T117" fmla="*/ 60 h 3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3"/>
              <a:gd name="T178" fmla="*/ 0 h 313"/>
              <a:gd name="T179" fmla="*/ 433 w 433"/>
              <a:gd name="T180" fmla="*/ 313 h 3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3" h="313">
                <a:moveTo>
                  <a:pt x="381" y="62"/>
                </a:moveTo>
                <a:lnTo>
                  <a:pt x="285" y="41"/>
                </a:lnTo>
                <a:lnTo>
                  <a:pt x="202" y="20"/>
                </a:lnTo>
                <a:lnTo>
                  <a:pt x="129" y="0"/>
                </a:lnTo>
                <a:lnTo>
                  <a:pt x="125" y="4"/>
                </a:lnTo>
                <a:lnTo>
                  <a:pt x="125" y="8"/>
                </a:lnTo>
                <a:lnTo>
                  <a:pt x="127" y="13"/>
                </a:lnTo>
                <a:lnTo>
                  <a:pt x="127" y="16"/>
                </a:lnTo>
                <a:lnTo>
                  <a:pt x="132" y="22"/>
                </a:lnTo>
                <a:lnTo>
                  <a:pt x="137" y="24"/>
                </a:lnTo>
                <a:lnTo>
                  <a:pt x="136" y="28"/>
                </a:lnTo>
                <a:lnTo>
                  <a:pt x="136" y="34"/>
                </a:lnTo>
                <a:lnTo>
                  <a:pt x="136" y="39"/>
                </a:lnTo>
                <a:lnTo>
                  <a:pt x="130" y="37"/>
                </a:lnTo>
                <a:lnTo>
                  <a:pt x="133" y="42"/>
                </a:lnTo>
                <a:lnTo>
                  <a:pt x="132" y="47"/>
                </a:lnTo>
                <a:lnTo>
                  <a:pt x="125" y="43"/>
                </a:lnTo>
                <a:lnTo>
                  <a:pt x="122" y="43"/>
                </a:lnTo>
                <a:lnTo>
                  <a:pt x="122" y="49"/>
                </a:lnTo>
                <a:lnTo>
                  <a:pt x="127" y="47"/>
                </a:lnTo>
                <a:lnTo>
                  <a:pt x="129" y="53"/>
                </a:lnTo>
                <a:lnTo>
                  <a:pt x="133" y="60"/>
                </a:lnTo>
                <a:lnTo>
                  <a:pt x="132" y="64"/>
                </a:lnTo>
                <a:lnTo>
                  <a:pt x="132" y="66"/>
                </a:lnTo>
                <a:lnTo>
                  <a:pt x="132" y="77"/>
                </a:lnTo>
                <a:lnTo>
                  <a:pt x="134" y="81"/>
                </a:lnTo>
                <a:lnTo>
                  <a:pt x="134" y="87"/>
                </a:lnTo>
                <a:lnTo>
                  <a:pt x="129" y="92"/>
                </a:lnTo>
                <a:lnTo>
                  <a:pt x="123" y="99"/>
                </a:lnTo>
                <a:lnTo>
                  <a:pt x="123" y="104"/>
                </a:lnTo>
                <a:lnTo>
                  <a:pt x="118" y="108"/>
                </a:lnTo>
                <a:lnTo>
                  <a:pt x="122" y="114"/>
                </a:lnTo>
                <a:lnTo>
                  <a:pt x="118" y="119"/>
                </a:lnTo>
                <a:lnTo>
                  <a:pt x="118" y="130"/>
                </a:lnTo>
                <a:lnTo>
                  <a:pt x="114" y="136"/>
                </a:lnTo>
                <a:lnTo>
                  <a:pt x="103" y="138"/>
                </a:lnTo>
                <a:lnTo>
                  <a:pt x="100" y="142"/>
                </a:lnTo>
                <a:lnTo>
                  <a:pt x="95" y="146"/>
                </a:lnTo>
                <a:lnTo>
                  <a:pt x="89" y="146"/>
                </a:lnTo>
                <a:lnTo>
                  <a:pt x="87" y="141"/>
                </a:lnTo>
                <a:lnTo>
                  <a:pt x="81" y="144"/>
                </a:lnTo>
                <a:lnTo>
                  <a:pt x="80" y="149"/>
                </a:lnTo>
                <a:lnTo>
                  <a:pt x="77" y="145"/>
                </a:lnTo>
                <a:lnTo>
                  <a:pt x="77" y="141"/>
                </a:lnTo>
                <a:lnTo>
                  <a:pt x="73" y="140"/>
                </a:lnTo>
                <a:lnTo>
                  <a:pt x="77" y="138"/>
                </a:lnTo>
                <a:lnTo>
                  <a:pt x="81" y="134"/>
                </a:lnTo>
                <a:lnTo>
                  <a:pt x="92" y="126"/>
                </a:lnTo>
                <a:lnTo>
                  <a:pt x="92" y="131"/>
                </a:lnTo>
                <a:lnTo>
                  <a:pt x="89" y="137"/>
                </a:lnTo>
                <a:lnTo>
                  <a:pt x="89" y="142"/>
                </a:lnTo>
                <a:lnTo>
                  <a:pt x="92" y="140"/>
                </a:lnTo>
                <a:lnTo>
                  <a:pt x="92" y="134"/>
                </a:lnTo>
                <a:lnTo>
                  <a:pt x="96" y="129"/>
                </a:lnTo>
                <a:lnTo>
                  <a:pt x="102" y="129"/>
                </a:lnTo>
                <a:lnTo>
                  <a:pt x="96" y="134"/>
                </a:lnTo>
                <a:lnTo>
                  <a:pt x="102" y="137"/>
                </a:lnTo>
                <a:lnTo>
                  <a:pt x="111" y="118"/>
                </a:lnTo>
                <a:lnTo>
                  <a:pt x="108" y="112"/>
                </a:lnTo>
                <a:lnTo>
                  <a:pt x="103" y="114"/>
                </a:lnTo>
                <a:lnTo>
                  <a:pt x="103" y="108"/>
                </a:lnTo>
                <a:lnTo>
                  <a:pt x="108" y="110"/>
                </a:lnTo>
                <a:lnTo>
                  <a:pt x="108" y="106"/>
                </a:lnTo>
                <a:lnTo>
                  <a:pt x="107" y="99"/>
                </a:lnTo>
                <a:lnTo>
                  <a:pt x="114" y="100"/>
                </a:lnTo>
                <a:lnTo>
                  <a:pt x="118" y="98"/>
                </a:lnTo>
                <a:lnTo>
                  <a:pt x="118" y="92"/>
                </a:lnTo>
                <a:lnTo>
                  <a:pt x="115" y="87"/>
                </a:lnTo>
                <a:lnTo>
                  <a:pt x="103" y="98"/>
                </a:lnTo>
                <a:lnTo>
                  <a:pt x="99" y="103"/>
                </a:lnTo>
                <a:lnTo>
                  <a:pt x="88" y="107"/>
                </a:lnTo>
                <a:lnTo>
                  <a:pt x="77" y="117"/>
                </a:lnTo>
                <a:lnTo>
                  <a:pt x="79" y="122"/>
                </a:lnTo>
                <a:lnTo>
                  <a:pt x="84" y="121"/>
                </a:lnTo>
                <a:lnTo>
                  <a:pt x="89" y="122"/>
                </a:lnTo>
                <a:lnTo>
                  <a:pt x="79" y="123"/>
                </a:lnTo>
                <a:lnTo>
                  <a:pt x="73" y="119"/>
                </a:lnTo>
                <a:lnTo>
                  <a:pt x="77" y="114"/>
                </a:lnTo>
                <a:lnTo>
                  <a:pt x="88" y="106"/>
                </a:lnTo>
                <a:lnTo>
                  <a:pt x="92" y="102"/>
                </a:lnTo>
                <a:lnTo>
                  <a:pt x="102" y="91"/>
                </a:lnTo>
                <a:lnTo>
                  <a:pt x="100" y="95"/>
                </a:lnTo>
                <a:lnTo>
                  <a:pt x="100" y="100"/>
                </a:lnTo>
                <a:lnTo>
                  <a:pt x="103" y="95"/>
                </a:lnTo>
                <a:lnTo>
                  <a:pt x="108" y="91"/>
                </a:lnTo>
                <a:lnTo>
                  <a:pt x="111" y="84"/>
                </a:lnTo>
                <a:lnTo>
                  <a:pt x="107" y="70"/>
                </a:lnTo>
                <a:lnTo>
                  <a:pt x="110" y="65"/>
                </a:lnTo>
                <a:lnTo>
                  <a:pt x="103" y="69"/>
                </a:lnTo>
                <a:lnTo>
                  <a:pt x="103" y="75"/>
                </a:lnTo>
                <a:lnTo>
                  <a:pt x="99" y="66"/>
                </a:lnTo>
                <a:lnTo>
                  <a:pt x="94" y="69"/>
                </a:lnTo>
                <a:lnTo>
                  <a:pt x="94" y="64"/>
                </a:lnTo>
                <a:lnTo>
                  <a:pt x="92" y="58"/>
                </a:lnTo>
                <a:lnTo>
                  <a:pt x="87" y="60"/>
                </a:lnTo>
                <a:lnTo>
                  <a:pt x="81" y="60"/>
                </a:lnTo>
                <a:lnTo>
                  <a:pt x="76" y="56"/>
                </a:lnTo>
                <a:lnTo>
                  <a:pt x="65" y="54"/>
                </a:lnTo>
                <a:lnTo>
                  <a:pt x="60" y="50"/>
                </a:lnTo>
                <a:lnTo>
                  <a:pt x="49" y="47"/>
                </a:lnTo>
                <a:lnTo>
                  <a:pt x="42" y="42"/>
                </a:lnTo>
                <a:lnTo>
                  <a:pt x="38" y="38"/>
                </a:lnTo>
                <a:lnTo>
                  <a:pt x="33" y="34"/>
                </a:lnTo>
                <a:lnTo>
                  <a:pt x="27" y="30"/>
                </a:lnTo>
                <a:lnTo>
                  <a:pt x="18" y="20"/>
                </a:lnTo>
                <a:lnTo>
                  <a:pt x="12" y="18"/>
                </a:lnTo>
                <a:lnTo>
                  <a:pt x="14" y="24"/>
                </a:lnTo>
                <a:lnTo>
                  <a:pt x="12" y="26"/>
                </a:lnTo>
                <a:lnTo>
                  <a:pt x="11" y="31"/>
                </a:lnTo>
                <a:lnTo>
                  <a:pt x="7" y="37"/>
                </a:lnTo>
                <a:lnTo>
                  <a:pt x="7" y="42"/>
                </a:lnTo>
                <a:lnTo>
                  <a:pt x="5" y="46"/>
                </a:lnTo>
                <a:lnTo>
                  <a:pt x="5" y="51"/>
                </a:lnTo>
                <a:lnTo>
                  <a:pt x="7" y="57"/>
                </a:lnTo>
                <a:lnTo>
                  <a:pt x="11" y="64"/>
                </a:lnTo>
                <a:lnTo>
                  <a:pt x="14" y="73"/>
                </a:lnTo>
                <a:lnTo>
                  <a:pt x="14" y="80"/>
                </a:lnTo>
                <a:lnTo>
                  <a:pt x="11" y="100"/>
                </a:lnTo>
                <a:lnTo>
                  <a:pt x="14" y="114"/>
                </a:lnTo>
                <a:lnTo>
                  <a:pt x="12" y="129"/>
                </a:lnTo>
                <a:lnTo>
                  <a:pt x="9" y="136"/>
                </a:lnTo>
                <a:lnTo>
                  <a:pt x="12" y="137"/>
                </a:lnTo>
                <a:lnTo>
                  <a:pt x="14" y="131"/>
                </a:lnTo>
                <a:lnTo>
                  <a:pt x="19" y="136"/>
                </a:lnTo>
                <a:lnTo>
                  <a:pt x="23" y="141"/>
                </a:lnTo>
                <a:lnTo>
                  <a:pt x="28" y="142"/>
                </a:lnTo>
                <a:lnTo>
                  <a:pt x="20" y="144"/>
                </a:lnTo>
                <a:lnTo>
                  <a:pt x="12" y="148"/>
                </a:lnTo>
                <a:lnTo>
                  <a:pt x="11" y="142"/>
                </a:lnTo>
                <a:lnTo>
                  <a:pt x="8" y="153"/>
                </a:lnTo>
                <a:lnTo>
                  <a:pt x="11" y="159"/>
                </a:lnTo>
                <a:lnTo>
                  <a:pt x="11" y="157"/>
                </a:lnTo>
                <a:lnTo>
                  <a:pt x="22" y="161"/>
                </a:lnTo>
                <a:lnTo>
                  <a:pt x="24" y="167"/>
                </a:lnTo>
                <a:lnTo>
                  <a:pt x="22" y="167"/>
                </a:lnTo>
                <a:lnTo>
                  <a:pt x="16" y="163"/>
                </a:lnTo>
                <a:lnTo>
                  <a:pt x="14" y="168"/>
                </a:lnTo>
                <a:lnTo>
                  <a:pt x="15" y="174"/>
                </a:lnTo>
                <a:lnTo>
                  <a:pt x="11" y="179"/>
                </a:lnTo>
                <a:lnTo>
                  <a:pt x="15" y="184"/>
                </a:lnTo>
                <a:lnTo>
                  <a:pt x="14" y="186"/>
                </a:lnTo>
                <a:lnTo>
                  <a:pt x="11" y="182"/>
                </a:lnTo>
                <a:lnTo>
                  <a:pt x="5" y="182"/>
                </a:lnTo>
                <a:lnTo>
                  <a:pt x="8" y="172"/>
                </a:lnTo>
                <a:lnTo>
                  <a:pt x="7" y="167"/>
                </a:lnTo>
                <a:lnTo>
                  <a:pt x="0" y="193"/>
                </a:lnTo>
                <a:lnTo>
                  <a:pt x="5" y="193"/>
                </a:lnTo>
                <a:lnTo>
                  <a:pt x="9" y="198"/>
                </a:lnTo>
                <a:lnTo>
                  <a:pt x="20" y="195"/>
                </a:lnTo>
                <a:lnTo>
                  <a:pt x="23" y="201"/>
                </a:lnTo>
                <a:lnTo>
                  <a:pt x="28" y="202"/>
                </a:lnTo>
                <a:lnTo>
                  <a:pt x="30" y="202"/>
                </a:lnTo>
                <a:lnTo>
                  <a:pt x="33" y="203"/>
                </a:lnTo>
                <a:lnTo>
                  <a:pt x="34" y="205"/>
                </a:lnTo>
                <a:lnTo>
                  <a:pt x="35" y="209"/>
                </a:lnTo>
                <a:lnTo>
                  <a:pt x="41" y="214"/>
                </a:lnTo>
                <a:lnTo>
                  <a:pt x="46" y="214"/>
                </a:lnTo>
                <a:lnTo>
                  <a:pt x="50" y="216"/>
                </a:lnTo>
                <a:lnTo>
                  <a:pt x="53" y="220"/>
                </a:lnTo>
                <a:lnTo>
                  <a:pt x="58" y="225"/>
                </a:lnTo>
                <a:lnTo>
                  <a:pt x="61" y="236"/>
                </a:lnTo>
                <a:lnTo>
                  <a:pt x="58" y="263"/>
                </a:lnTo>
                <a:lnTo>
                  <a:pt x="60" y="266"/>
                </a:lnTo>
                <a:lnTo>
                  <a:pt x="68" y="270"/>
                </a:lnTo>
                <a:lnTo>
                  <a:pt x="73" y="273"/>
                </a:lnTo>
                <a:lnTo>
                  <a:pt x="76" y="274"/>
                </a:lnTo>
                <a:lnTo>
                  <a:pt x="81" y="277"/>
                </a:lnTo>
                <a:lnTo>
                  <a:pt x="87" y="278"/>
                </a:lnTo>
                <a:lnTo>
                  <a:pt x="98" y="277"/>
                </a:lnTo>
                <a:lnTo>
                  <a:pt x="102" y="275"/>
                </a:lnTo>
                <a:lnTo>
                  <a:pt x="107" y="273"/>
                </a:lnTo>
                <a:lnTo>
                  <a:pt x="113" y="273"/>
                </a:lnTo>
                <a:lnTo>
                  <a:pt x="118" y="274"/>
                </a:lnTo>
                <a:lnTo>
                  <a:pt x="127" y="275"/>
                </a:lnTo>
                <a:lnTo>
                  <a:pt x="133" y="278"/>
                </a:lnTo>
                <a:lnTo>
                  <a:pt x="137" y="279"/>
                </a:lnTo>
                <a:lnTo>
                  <a:pt x="144" y="283"/>
                </a:lnTo>
                <a:lnTo>
                  <a:pt x="144" y="287"/>
                </a:lnTo>
                <a:lnTo>
                  <a:pt x="155" y="287"/>
                </a:lnTo>
                <a:lnTo>
                  <a:pt x="160" y="289"/>
                </a:lnTo>
                <a:lnTo>
                  <a:pt x="176" y="286"/>
                </a:lnTo>
                <a:lnTo>
                  <a:pt x="182" y="287"/>
                </a:lnTo>
                <a:lnTo>
                  <a:pt x="187" y="292"/>
                </a:lnTo>
                <a:lnTo>
                  <a:pt x="191" y="293"/>
                </a:lnTo>
                <a:lnTo>
                  <a:pt x="197" y="293"/>
                </a:lnTo>
                <a:lnTo>
                  <a:pt x="207" y="290"/>
                </a:lnTo>
                <a:lnTo>
                  <a:pt x="218" y="289"/>
                </a:lnTo>
                <a:lnTo>
                  <a:pt x="235" y="289"/>
                </a:lnTo>
                <a:lnTo>
                  <a:pt x="240" y="286"/>
                </a:lnTo>
                <a:lnTo>
                  <a:pt x="244" y="287"/>
                </a:lnTo>
                <a:lnTo>
                  <a:pt x="256" y="289"/>
                </a:lnTo>
                <a:lnTo>
                  <a:pt x="262" y="290"/>
                </a:lnTo>
                <a:lnTo>
                  <a:pt x="267" y="292"/>
                </a:lnTo>
                <a:lnTo>
                  <a:pt x="273" y="287"/>
                </a:lnTo>
                <a:lnTo>
                  <a:pt x="324" y="300"/>
                </a:lnTo>
                <a:lnTo>
                  <a:pt x="391" y="313"/>
                </a:lnTo>
                <a:lnTo>
                  <a:pt x="389" y="309"/>
                </a:lnTo>
                <a:lnTo>
                  <a:pt x="391" y="293"/>
                </a:lnTo>
                <a:lnTo>
                  <a:pt x="388" y="282"/>
                </a:lnTo>
                <a:lnTo>
                  <a:pt x="391" y="277"/>
                </a:lnTo>
                <a:lnTo>
                  <a:pt x="392" y="260"/>
                </a:lnTo>
                <a:lnTo>
                  <a:pt x="431" y="76"/>
                </a:lnTo>
                <a:lnTo>
                  <a:pt x="433" y="73"/>
                </a:lnTo>
                <a:lnTo>
                  <a:pt x="381" y="62"/>
                </a:lnTo>
                <a:close/>
                <a:moveTo>
                  <a:pt x="104" y="37"/>
                </a:moveTo>
                <a:lnTo>
                  <a:pt x="106" y="31"/>
                </a:lnTo>
                <a:lnTo>
                  <a:pt x="102" y="26"/>
                </a:lnTo>
                <a:lnTo>
                  <a:pt x="99" y="24"/>
                </a:lnTo>
                <a:lnTo>
                  <a:pt x="96" y="31"/>
                </a:lnTo>
                <a:lnTo>
                  <a:pt x="99" y="37"/>
                </a:lnTo>
                <a:lnTo>
                  <a:pt x="104" y="37"/>
                </a:lnTo>
                <a:close/>
                <a:moveTo>
                  <a:pt x="115" y="24"/>
                </a:moveTo>
                <a:lnTo>
                  <a:pt x="118" y="30"/>
                </a:lnTo>
                <a:lnTo>
                  <a:pt x="121" y="24"/>
                </a:lnTo>
                <a:lnTo>
                  <a:pt x="115" y="20"/>
                </a:lnTo>
                <a:lnTo>
                  <a:pt x="113" y="20"/>
                </a:lnTo>
                <a:lnTo>
                  <a:pt x="110" y="26"/>
                </a:lnTo>
                <a:lnTo>
                  <a:pt x="114" y="30"/>
                </a:lnTo>
                <a:lnTo>
                  <a:pt x="115" y="24"/>
                </a:lnTo>
                <a:close/>
                <a:moveTo>
                  <a:pt x="126" y="56"/>
                </a:moveTo>
                <a:lnTo>
                  <a:pt x="125" y="50"/>
                </a:lnTo>
                <a:lnTo>
                  <a:pt x="123" y="50"/>
                </a:lnTo>
                <a:lnTo>
                  <a:pt x="118" y="54"/>
                </a:lnTo>
                <a:lnTo>
                  <a:pt x="111" y="60"/>
                </a:lnTo>
                <a:lnTo>
                  <a:pt x="114" y="65"/>
                </a:lnTo>
                <a:lnTo>
                  <a:pt x="118" y="70"/>
                </a:lnTo>
                <a:lnTo>
                  <a:pt x="118" y="76"/>
                </a:lnTo>
                <a:lnTo>
                  <a:pt x="119" y="81"/>
                </a:lnTo>
                <a:lnTo>
                  <a:pt x="123" y="87"/>
                </a:lnTo>
                <a:lnTo>
                  <a:pt x="123" y="89"/>
                </a:lnTo>
                <a:lnTo>
                  <a:pt x="129" y="87"/>
                </a:lnTo>
                <a:lnTo>
                  <a:pt x="129" y="81"/>
                </a:lnTo>
                <a:lnTo>
                  <a:pt x="125" y="77"/>
                </a:lnTo>
                <a:lnTo>
                  <a:pt x="119" y="77"/>
                </a:lnTo>
                <a:lnTo>
                  <a:pt x="121" y="65"/>
                </a:lnTo>
                <a:lnTo>
                  <a:pt x="115" y="60"/>
                </a:lnTo>
                <a:lnTo>
                  <a:pt x="121" y="57"/>
                </a:lnTo>
                <a:lnTo>
                  <a:pt x="126" y="56"/>
                </a:lnTo>
                <a:close/>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1" name="Freeform 172"/>
          <p:cNvSpPr>
            <a:spLocks noEditPoints="1"/>
          </p:cNvSpPr>
          <p:nvPr/>
        </p:nvSpPr>
        <p:spPr bwMode="auto">
          <a:xfrm>
            <a:off x="5040160" y="3760817"/>
            <a:ext cx="1477037" cy="1450907"/>
          </a:xfrm>
          <a:custGeom>
            <a:avLst/>
            <a:gdLst>
              <a:gd name="T0" fmla="*/ 649 w 908"/>
              <a:gd name="T1" fmla="*/ 837 h 886"/>
              <a:gd name="T2" fmla="*/ 640 w 908"/>
              <a:gd name="T3" fmla="*/ 817 h 886"/>
              <a:gd name="T4" fmla="*/ 898 w 908"/>
              <a:gd name="T5" fmla="*/ 429 h 886"/>
              <a:gd name="T6" fmla="*/ 871 w 908"/>
              <a:gd name="T7" fmla="*/ 382 h 886"/>
              <a:gd name="T8" fmla="*/ 822 w 908"/>
              <a:gd name="T9" fmla="*/ 243 h 886"/>
              <a:gd name="T10" fmla="*/ 773 w 908"/>
              <a:gd name="T11" fmla="*/ 230 h 886"/>
              <a:gd name="T12" fmla="*/ 727 w 908"/>
              <a:gd name="T13" fmla="*/ 232 h 886"/>
              <a:gd name="T14" fmla="*/ 689 w 908"/>
              <a:gd name="T15" fmla="*/ 228 h 886"/>
              <a:gd name="T16" fmla="*/ 660 w 908"/>
              <a:gd name="T17" fmla="*/ 241 h 886"/>
              <a:gd name="T18" fmla="*/ 635 w 908"/>
              <a:gd name="T19" fmla="*/ 227 h 886"/>
              <a:gd name="T20" fmla="*/ 602 w 908"/>
              <a:gd name="T21" fmla="*/ 219 h 886"/>
              <a:gd name="T22" fmla="*/ 563 w 908"/>
              <a:gd name="T23" fmla="*/ 209 h 886"/>
              <a:gd name="T24" fmla="*/ 521 w 908"/>
              <a:gd name="T25" fmla="*/ 200 h 886"/>
              <a:gd name="T26" fmla="*/ 495 w 908"/>
              <a:gd name="T27" fmla="*/ 184 h 886"/>
              <a:gd name="T28" fmla="*/ 465 w 908"/>
              <a:gd name="T29" fmla="*/ 10 h 886"/>
              <a:gd name="T30" fmla="*/ 253 w 908"/>
              <a:gd name="T31" fmla="*/ 280 h 886"/>
              <a:gd name="T32" fmla="*/ 0 w 908"/>
              <a:gd name="T33" fmla="*/ 353 h 886"/>
              <a:gd name="T34" fmla="*/ 21 w 908"/>
              <a:gd name="T35" fmla="*/ 382 h 886"/>
              <a:gd name="T36" fmla="*/ 69 w 908"/>
              <a:gd name="T37" fmla="*/ 441 h 886"/>
              <a:gd name="T38" fmla="*/ 112 w 908"/>
              <a:gd name="T39" fmla="*/ 482 h 886"/>
              <a:gd name="T40" fmla="*/ 134 w 908"/>
              <a:gd name="T41" fmla="*/ 558 h 886"/>
              <a:gd name="T42" fmla="*/ 184 w 908"/>
              <a:gd name="T43" fmla="*/ 596 h 886"/>
              <a:gd name="T44" fmla="*/ 230 w 908"/>
              <a:gd name="T45" fmla="*/ 611 h 886"/>
              <a:gd name="T46" fmla="*/ 263 w 908"/>
              <a:gd name="T47" fmla="*/ 561 h 886"/>
              <a:gd name="T48" fmla="*/ 304 w 908"/>
              <a:gd name="T49" fmla="*/ 554 h 886"/>
              <a:gd name="T50" fmla="*/ 354 w 908"/>
              <a:gd name="T51" fmla="*/ 562 h 886"/>
              <a:gd name="T52" fmla="*/ 380 w 908"/>
              <a:gd name="T53" fmla="*/ 592 h 886"/>
              <a:gd name="T54" fmla="*/ 419 w 908"/>
              <a:gd name="T55" fmla="*/ 654 h 886"/>
              <a:gd name="T56" fmla="*/ 447 w 908"/>
              <a:gd name="T57" fmla="*/ 702 h 886"/>
              <a:gd name="T58" fmla="*/ 484 w 908"/>
              <a:gd name="T59" fmla="*/ 745 h 886"/>
              <a:gd name="T60" fmla="*/ 488 w 908"/>
              <a:gd name="T61" fmla="*/ 786 h 886"/>
              <a:gd name="T62" fmla="*/ 514 w 908"/>
              <a:gd name="T63" fmla="*/ 840 h 886"/>
              <a:gd name="T64" fmla="*/ 554 w 908"/>
              <a:gd name="T65" fmla="*/ 855 h 886"/>
              <a:gd name="T66" fmla="*/ 629 w 908"/>
              <a:gd name="T67" fmla="*/ 882 h 886"/>
              <a:gd name="T68" fmla="*/ 649 w 908"/>
              <a:gd name="T69" fmla="*/ 877 h 886"/>
              <a:gd name="T70" fmla="*/ 635 w 908"/>
              <a:gd name="T71" fmla="*/ 830 h 886"/>
              <a:gd name="T72" fmla="*/ 632 w 908"/>
              <a:gd name="T73" fmla="*/ 787 h 886"/>
              <a:gd name="T74" fmla="*/ 610 w 908"/>
              <a:gd name="T75" fmla="*/ 756 h 886"/>
              <a:gd name="T76" fmla="*/ 645 w 908"/>
              <a:gd name="T77" fmla="*/ 740 h 886"/>
              <a:gd name="T78" fmla="*/ 647 w 908"/>
              <a:gd name="T79" fmla="*/ 722 h 886"/>
              <a:gd name="T80" fmla="*/ 655 w 908"/>
              <a:gd name="T81" fmla="*/ 702 h 886"/>
              <a:gd name="T82" fmla="*/ 671 w 908"/>
              <a:gd name="T83" fmla="*/ 700 h 886"/>
              <a:gd name="T84" fmla="*/ 693 w 908"/>
              <a:gd name="T85" fmla="*/ 685 h 886"/>
              <a:gd name="T86" fmla="*/ 697 w 908"/>
              <a:gd name="T87" fmla="*/ 653 h 886"/>
              <a:gd name="T88" fmla="*/ 721 w 908"/>
              <a:gd name="T89" fmla="*/ 656 h 886"/>
              <a:gd name="T90" fmla="*/ 739 w 908"/>
              <a:gd name="T91" fmla="*/ 662 h 886"/>
              <a:gd name="T92" fmla="*/ 774 w 908"/>
              <a:gd name="T93" fmla="*/ 643 h 886"/>
              <a:gd name="T94" fmla="*/ 818 w 908"/>
              <a:gd name="T95" fmla="*/ 596 h 886"/>
              <a:gd name="T96" fmla="*/ 819 w 908"/>
              <a:gd name="T97" fmla="*/ 569 h 886"/>
              <a:gd name="T98" fmla="*/ 839 w 908"/>
              <a:gd name="T99" fmla="*/ 585 h 886"/>
              <a:gd name="T100" fmla="*/ 875 w 908"/>
              <a:gd name="T101" fmla="*/ 571 h 886"/>
              <a:gd name="T102" fmla="*/ 898 w 908"/>
              <a:gd name="T103" fmla="*/ 520 h 886"/>
              <a:gd name="T104" fmla="*/ 907 w 908"/>
              <a:gd name="T105" fmla="*/ 471 h 886"/>
              <a:gd name="T106" fmla="*/ 648 w 908"/>
              <a:gd name="T107" fmla="*/ 749 h 886"/>
              <a:gd name="T108" fmla="*/ 667 w 908"/>
              <a:gd name="T109" fmla="*/ 718 h 886"/>
              <a:gd name="T110" fmla="*/ 683 w 908"/>
              <a:gd name="T111" fmla="*/ 696 h 886"/>
              <a:gd name="T112" fmla="*/ 812 w 908"/>
              <a:gd name="T113" fmla="*/ 611 h 8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8"/>
              <a:gd name="T172" fmla="*/ 0 h 886"/>
              <a:gd name="T173" fmla="*/ 908 w 908"/>
              <a:gd name="T174" fmla="*/ 886 h 8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8" h="886">
                <a:moveTo>
                  <a:pt x="644" y="826"/>
                </a:moveTo>
                <a:lnTo>
                  <a:pt x="644" y="830"/>
                </a:lnTo>
                <a:lnTo>
                  <a:pt x="648" y="836"/>
                </a:lnTo>
                <a:lnTo>
                  <a:pt x="651" y="848"/>
                </a:lnTo>
                <a:lnTo>
                  <a:pt x="652" y="859"/>
                </a:lnTo>
                <a:lnTo>
                  <a:pt x="653" y="864"/>
                </a:lnTo>
                <a:lnTo>
                  <a:pt x="652" y="848"/>
                </a:lnTo>
                <a:lnTo>
                  <a:pt x="649" y="837"/>
                </a:lnTo>
                <a:lnTo>
                  <a:pt x="640" y="807"/>
                </a:lnTo>
                <a:lnTo>
                  <a:pt x="637" y="790"/>
                </a:lnTo>
                <a:lnTo>
                  <a:pt x="637" y="779"/>
                </a:lnTo>
                <a:lnTo>
                  <a:pt x="637" y="791"/>
                </a:lnTo>
                <a:lnTo>
                  <a:pt x="637" y="795"/>
                </a:lnTo>
                <a:lnTo>
                  <a:pt x="637" y="806"/>
                </a:lnTo>
                <a:lnTo>
                  <a:pt x="640" y="811"/>
                </a:lnTo>
                <a:lnTo>
                  <a:pt x="640" y="817"/>
                </a:lnTo>
                <a:lnTo>
                  <a:pt x="644" y="826"/>
                </a:lnTo>
                <a:close/>
                <a:moveTo>
                  <a:pt x="907" y="460"/>
                </a:moveTo>
                <a:lnTo>
                  <a:pt x="908" y="456"/>
                </a:lnTo>
                <a:lnTo>
                  <a:pt x="907" y="451"/>
                </a:lnTo>
                <a:lnTo>
                  <a:pt x="908" y="447"/>
                </a:lnTo>
                <a:lnTo>
                  <a:pt x="906" y="445"/>
                </a:lnTo>
                <a:lnTo>
                  <a:pt x="898" y="434"/>
                </a:lnTo>
                <a:lnTo>
                  <a:pt x="898" y="429"/>
                </a:lnTo>
                <a:lnTo>
                  <a:pt x="895" y="425"/>
                </a:lnTo>
                <a:lnTo>
                  <a:pt x="894" y="424"/>
                </a:lnTo>
                <a:lnTo>
                  <a:pt x="891" y="418"/>
                </a:lnTo>
                <a:lnTo>
                  <a:pt x="887" y="413"/>
                </a:lnTo>
                <a:lnTo>
                  <a:pt x="887" y="405"/>
                </a:lnTo>
                <a:lnTo>
                  <a:pt x="883" y="394"/>
                </a:lnTo>
                <a:lnTo>
                  <a:pt x="880" y="390"/>
                </a:lnTo>
                <a:lnTo>
                  <a:pt x="871" y="382"/>
                </a:lnTo>
                <a:lnTo>
                  <a:pt x="868" y="297"/>
                </a:lnTo>
                <a:lnTo>
                  <a:pt x="866" y="253"/>
                </a:lnTo>
                <a:lnTo>
                  <a:pt x="850" y="250"/>
                </a:lnTo>
                <a:lnTo>
                  <a:pt x="845" y="254"/>
                </a:lnTo>
                <a:lnTo>
                  <a:pt x="839" y="250"/>
                </a:lnTo>
                <a:lnTo>
                  <a:pt x="839" y="247"/>
                </a:lnTo>
                <a:lnTo>
                  <a:pt x="837" y="246"/>
                </a:lnTo>
                <a:lnTo>
                  <a:pt x="822" y="243"/>
                </a:lnTo>
                <a:lnTo>
                  <a:pt x="816" y="239"/>
                </a:lnTo>
                <a:lnTo>
                  <a:pt x="812" y="238"/>
                </a:lnTo>
                <a:lnTo>
                  <a:pt x="801" y="230"/>
                </a:lnTo>
                <a:lnTo>
                  <a:pt x="789" y="223"/>
                </a:lnTo>
                <a:lnTo>
                  <a:pt x="785" y="223"/>
                </a:lnTo>
                <a:lnTo>
                  <a:pt x="781" y="227"/>
                </a:lnTo>
                <a:lnTo>
                  <a:pt x="778" y="230"/>
                </a:lnTo>
                <a:lnTo>
                  <a:pt x="773" y="230"/>
                </a:lnTo>
                <a:lnTo>
                  <a:pt x="769" y="228"/>
                </a:lnTo>
                <a:lnTo>
                  <a:pt x="763" y="223"/>
                </a:lnTo>
                <a:lnTo>
                  <a:pt x="753" y="227"/>
                </a:lnTo>
                <a:lnTo>
                  <a:pt x="748" y="231"/>
                </a:lnTo>
                <a:lnTo>
                  <a:pt x="743" y="231"/>
                </a:lnTo>
                <a:lnTo>
                  <a:pt x="738" y="227"/>
                </a:lnTo>
                <a:lnTo>
                  <a:pt x="734" y="231"/>
                </a:lnTo>
                <a:lnTo>
                  <a:pt x="727" y="232"/>
                </a:lnTo>
                <a:lnTo>
                  <a:pt x="721" y="239"/>
                </a:lnTo>
                <a:lnTo>
                  <a:pt x="716" y="239"/>
                </a:lnTo>
                <a:lnTo>
                  <a:pt x="713" y="243"/>
                </a:lnTo>
                <a:lnTo>
                  <a:pt x="708" y="239"/>
                </a:lnTo>
                <a:lnTo>
                  <a:pt x="702" y="236"/>
                </a:lnTo>
                <a:lnTo>
                  <a:pt x="697" y="234"/>
                </a:lnTo>
                <a:lnTo>
                  <a:pt x="694" y="228"/>
                </a:lnTo>
                <a:lnTo>
                  <a:pt x="689" y="228"/>
                </a:lnTo>
                <a:lnTo>
                  <a:pt x="683" y="232"/>
                </a:lnTo>
                <a:lnTo>
                  <a:pt x="679" y="230"/>
                </a:lnTo>
                <a:lnTo>
                  <a:pt x="674" y="224"/>
                </a:lnTo>
                <a:lnTo>
                  <a:pt x="670" y="223"/>
                </a:lnTo>
                <a:lnTo>
                  <a:pt x="667" y="224"/>
                </a:lnTo>
                <a:lnTo>
                  <a:pt x="667" y="227"/>
                </a:lnTo>
                <a:lnTo>
                  <a:pt x="662" y="231"/>
                </a:lnTo>
                <a:lnTo>
                  <a:pt x="660" y="241"/>
                </a:lnTo>
                <a:lnTo>
                  <a:pt x="656" y="242"/>
                </a:lnTo>
                <a:lnTo>
                  <a:pt x="655" y="241"/>
                </a:lnTo>
                <a:lnTo>
                  <a:pt x="652" y="235"/>
                </a:lnTo>
                <a:lnTo>
                  <a:pt x="655" y="230"/>
                </a:lnTo>
                <a:lnTo>
                  <a:pt x="649" y="230"/>
                </a:lnTo>
                <a:lnTo>
                  <a:pt x="641" y="234"/>
                </a:lnTo>
                <a:lnTo>
                  <a:pt x="636" y="232"/>
                </a:lnTo>
                <a:lnTo>
                  <a:pt x="635" y="227"/>
                </a:lnTo>
                <a:lnTo>
                  <a:pt x="629" y="227"/>
                </a:lnTo>
                <a:lnTo>
                  <a:pt x="626" y="223"/>
                </a:lnTo>
                <a:lnTo>
                  <a:pt x="621" y="220"/>
                </a:lnTo>
                <a:lnTo>
                  <a:pt x="613" y="228"/>
                </a:lnTo>
                <a:lnTo>
                  <a:pt x="609" y="231"/>
                </a:lnTo>
                <a:lnTo>
                  <a:pt x="603" y="230"/>
                </a:lnTo>
                <a:lnTo>
                  <a:pt x="602" y="223"/>
                </a:lnTo>
                <a:lnTo>
                  <a:pt x="602" y="219"/>
                </a:lnTo>
                <a:lnTo>
                  <a:pt x="597" y="219"/>
                </a:lnTo>
                <a:lnTo>
                  <a:pt x="592" y="213"/>
                </a:lnTo>
                <a:lnTo>
                  <a:pt x="594" y="208"/>
                </a:lnTo>
                <a:lnTo>
                  <a:pt x="588" y="208"/>
                </a:lnTo>
                <a:lnTo>
                  <a:pt x="578" y="207"/>
                </a:lnTo>
                <a:lnTo>
                  <a:pt x="572" y="211"/>
                </a:lnTo>
                <a:lnTo>
                  <a:pt x="567" y="213"/>
                </a:lnTo>
                <a:lnTo>
                  <a:pt x="563" y="209"/>
                </a:lnTo>
                <a:lnTo>
                  <a:pt x="560" y="205"/>
                </a:lnTo>
                <a:lnTo>
                  <a:pt x="554" y="205"/>
                </a:lnTo>
                <a:lnTo>
                  <a:pt x="549" y="207"/>
                </a:lnTo>
                <a:lnTo>
                  <a:pt x="538" y="203"/>
                </a:lnTo>
                <a:lnTo>
                  <a:pt x="533" y="200"/>
                </a:lnTo>
                <a:lnTo>
                  <a:pt x="529" y="201"/>
                </a:lnTo>
                <a:lnTo>
                  <a:pt x="526" y="200"/>
                </a:lnTo>
                <a:lnTo>
                  <a:pt x="521" y="200"/>
                </a:lnTo>
                <a:lnTo>
                  <a:pt x="519" y="194"/>
                </a:lnTo>
                <a:lnTo>
                  <a:pt x="519" y="189"/>
                </a:lnTo>
                <a:lnTo>
                  <a:pt x="515" y="185"/>
                </a:lnTo>
                <a:lnTo>
                  <a:pt x="510" y="182"/>
                </a:lnTo>
                <a:lnTo>
                  <a:pt x="508" y="179"/>
                </a:lnTo>
                <a:lnTo>
                  <a:pt x="506" y="185"/>
                </a:lnTo>
                <a:lnTo>
                  <a:pt x="502" y="185"/>
                </a:lnTo>
                <a:lnTo>
                  <a:pt x="495" y="184"/>
                </a:lnTo>
                <a:lnTo>
                  <a:pt x="489" y="185"/>
                </a:lnTo>
                <a:lnTo>
                  <a:pt x="485" y="184"/>
                </a:lnTo>
                <a:lnTo>
                  <a:pt x="476" y="173"/>
                </a:lnTo>
                <a:lnTo>
                  <a:pt x="470" y="169"/>
                </a:lnTo>
                <a:lnTo>
                  <a:pt x="465" y="169"/>
                </a:lnTo>
                <a:lnTo>
                  <a:pt x="466" y="159"/>
                </a:lnTo>
                <a:lnTo>
                  <a:pt x="470" y="13"/>
                </a:lnTo>
                <a:lnTo>
                  <a:pt x="465" y="10"/>
                </a:lnTo>
                <a:lnTo>
                  <a:pt x="460" y="9"/>
                </a:lnTo>
                <a:lnTo>
                  <a:pt x="432" y="9"/>
                </a:lnTo>
                <a:lnTo>
                  <a:pt x="365" y="6"/>
                </a:lnTo>
                <a:lnTo>
                  <a:pt x="275" y="0"/>
                </a:lnTo>
                <a:lnTo>
                  <a:pt x="272" y="2"/>
                </a:lnTo>
                <a:lnTo>
                  <a:pt x="271" y="7"/>
                </a:lnTo>
                <a:lnTo>
                  <a:pt x="260" y="205"/>
                </a:lnTo>
                <a:lnTo>
                  <a:pt x="253" y="280"/>
                </a:lnTo>
                <a:lnTo>
                  <a:pt x="248" y="365"/>
                </a:lnTo>
                <a:lnTo>
                  <a:pt x="243" y="371"/>
                </a:lnTo>
                <a:lnTo>
                  <a:pt x="240" y="371"/>
                </a:lnTo>
                <a:lnTo>
                  <a:pt x="180" y="367"/>
                </a:lnTo>
                <a:lnTo>
                  <a:pt x="119" y="361"/>
                </a:lnTo>
                <a:lnTo>
                  <a:pt x="51" y="356"/>
                </a:lnTo>
                <a:lnTo>
                  <a:pt x="0" y="350"/>
                </a:lnTo>
                <a:lnTo>
                  <a:pt x="0" y="353"/>
                </a:lnTo>
                <a:lnTo>
                  <a:pt x="2" y="363"/>
                </a:lnTo>
                <a:lnTo>
                  <a:pt x="5" y="367"/>
                </a:lnTo>
                <a:lnTo>
                  <a:pt x="5" y="369"/>
                </a:lnTo>
                <a:lnTo>
                  <a:pt x="11" y="372"/>
                </a:lnTo>
                <a:lnTo>
                  <a:pt x="13" y="372"/>
                </a:lnTo>
                <a:lnTo>
                  <a:pt x="17" y="376"/>
                </a:lnTo>
                <a:lnTo>
                  <a:pt x="21" y="382"/>
                </a:lnTo>
                <a:lnTo>
                  <a:pt x="21" y="387"/>
                </a:lnTo>
                <a:lnTo>
                  <a:pt x="27" y="396"/>
                </a:lnTo>
                <a:lnTo>
                  <a:pt x="32" y="401"/>
                </a:lnTo>
                <a:lnTo>
                  <a:pt x="42" y="406"/>
                </a:lnTo>
                <a:lnTo>
                  <a:pt x="47" y="411"/>
                </a:lnTo>
                <a:lnTo>
                  <a:pt x="57" y="425"/>
                </a:lnTo>
                <a:lnTo>
                  <a:pt x="68" y="434"/>
                </a:lnTo>
                <a:lnTo>
                  <a:pt x="69" y="441"/>
                </a:lnTo>
                <a:lnTo>
                  <a:pt x="78" y="451"/>
                </a:lnTo>
                <a:lnTo>
                  <a:pt x="84" y="455"/>
                </a:lnTo>
                <a:lnTo>
                  <a:pt x="89" y="458"/>
                </a:lnTo>
                <a:lnTo>
                  <a:pt x="100" y="467"/>
                </a:lnTo>
                <a:lnTo>
                  <a:pt x="106" y="470"/>
                </a:lnTo>
                <a:lnTo>
                  <a:pt x="106" y="474"/>
                </a:lnTo>
                <a:lnTo>
                  <a:pt x="110" y="476"/>
                </a:lnTo>
                <a:lnTo>
                  <a:pt x="112" y="482"/>
                </a:lnTo>
                <a:lnTo>
                  <a:pt x="114" y="493"/>
                </a:lnTo>
                <a:lnTo>
                  <a:pt x="116" y="494"/>
                </a:lnTo>
                <a:lnTo>
                  <a:pt x="120" y="505"/>
                </a:lnTo>
                <a:lnTo>
                  <a:pt x="123" y="510"/>
                </a:lnTo>
                <a:lnTo>
                  <a:pt x="123" y="516"/>
                </a:lnTo>
                <a:lnTo>
                  <a:pt x="122" y="521"/>
                </a:lnTo>
                <a:lnTo>
                  <a:pt x="123" y="531"/>
                </a:lnTo>
                <a:lnTo>
                  <a:pt x="134" y="558"/>
                </a:lnTo>
                <a:lnTo>
                  <a:pt x="141" y="565"/>
                </a:lnTo>
                <a:lnTo>
                  <a:pt x="146" y="566"/>
                </a:lnTo>
                <a:lnTo>
                  <a:pt x="150" y="570"/>
                </a:lnTo>
                <a:lnTo>
                  <a:pt x="154" y="575"/>
                </a:lnTo>
                <a:lnTo>
                  <a:pt x="167" y="586"/>
                </a:lnTo>
                <a:lnTo>
                  <a:pt x="172" y="588"/>
                </a:lnTo>
                <a:lnTo>
                  <a:pt x="183" y="590"/>
                </a:lnTo>
                <a:lnTo>
                  <a:pt x="184" y="596"/>
                </a:lnTo>
                <a:lnTo>
                  <a:pt x="199" y="603"/>
                </a:lnTo>
                <a:lnTo>
                  <a:pt x="205" y="608"/>
                </a:lnTo>
                <a:lnTo>
                  <a:pt x="209" y="612"/>
                </a:lnTo>
                <a:lnTo>
                  <a:pt x="214" y="613"/>
                </a:lnTo>
                <a:lnTo>
                  <a:pt x="214" y="615"/>
                </a:lnTo>
                <a:lnTo>
                  <a:pt x="219" y="616"/>
                </a:lnTo>
                <a:lnTo>
                  <a:pt x="228" y="616"/>
                </a:lnTo>
                <a:lnTo>
                  <a:pt x="230" y="611"/>
                </a:lnTo>
                <a:lnTo>
                  <a:pt x="236" y="608"/>
                </a:lnTo>
                <a:lnTo>
                  <a:pt x="238" y="603"/>
                </a:lnTo>
                <a:lnTo>
                  <a:pt x="244" y="601"/>
                </a:lnTo>
                <a:lnTo>
                  <a:pt x="245" y="596"/>
                </a:lnTo>
                <a:lnTo>
                  <a:pt x="247" y="590"/>
                </a:lnTo>
                <a:lnTo>
                  <a:pt x="249" y="588"/>
                </a:lnTo>
                <a:lnTo>
                  <a:pt x="257" y="567"/>
                </a:lnTo>
                <a:lnTo>
                  <a:pt x="263" y="561"/>
                </a:lnTo>
                <a:lnTo>
                  <a:pt x="266" y="558"/>
                </a:lnTo>
                <a:lnTo>
                  <a:pt x="270" y="558"/>
                </a:lnTo>
                <a:lnTo>
                  <a:pt x="275" y="555"/>
                </a:lnTo>
                <a:lnTo>
                  <a:pt x="281" y="555"/>
                </a:lnTo>
                <a:lnTo>
                  <a:pt x="286" y="554"/>
                </a:lnTo>
                <a:lnTo>
                  <a:pt x="289" y="548"/>
                </a:lnTo>
                <a:lnTo>
                  <a:pt x="294" y="548"/>
                </a:lnTo>
                <a:lnTo>
                  <a:pt x="304" y="554"/>
                </a:lnTo>
                <a:lnTo>
                  <a:pt x="308" y="555"/>
                </a:lnTo>
                <a:lnTo>
                  <a:pt x="313" y="554"/>
                </a:lnTo>
                <a:lnTo>
                  <a:pt x="318" y="555"/>
                </a:lnTo>
                <a:lnTo>
                  <a:pt x="324" y="555"/>
                </a:lnTo>
                <a:lnTo>
                  <a:pt x="339" y="559"/>
                </a:lnTo>
                <a:lnTo>
                  <a:pt x="344" y="555"/>
                </a:lnTo>
                <a:lnTo>
                  <a:pt x="348" y="558"/>
                </a:lnTo>
                <a:lnTo>
                  <a:pt x="354" y="562"/>
                </a:lnTo>
                <a:lnTo>
                  <a:pt x="356" y="567"/>
                </a:lnTo>
                <a:lnTo>
                  <a:pt x="361" y="571"/>
                </a:lnTo>
                <a:lnTo>
                  <a:pt x="361" y="575"/>
                </a:lnTo>
                <a:lnTo>
                  <a:pt x="366" y="574"/>
                </a:lnTo>
                <a:lnTo>
                  <a:pt x="369" y="580"/>
                </a:lnTo>
                <a:lnTo>
                  <a:pt x="374" y="584"/>
                </a:lnTo>
                <a:lnTo>
                  <a:pt x="378" y="586"/>
                </a:lnTo>
                <a:lnTo>
                  <a:pt x="380" y="592"/>
                </a:lnTo>
                <a:lnTo>
                  <a:pt x="394" y="603"/>
                </a:lnTo>
                <a:lnTo>
                  <a:pt x="400" y="613"/>
                </a:lnTo>
                <a:lnTo>
                  <a:pt x="404" y="619"/>
                </a:lnTo>
                <a:lnTo>
                  <a:pt x="408" y="632"/>
                </a:lnTo>
                <a:lnTo>
                  <a:pt x="413" y="643"/>
                </a:lnTo>
                <a:lnTo>
                  <a:pt x="416" y="649"/>
                </a:lnTo>
                <a:lnTo>
                  <a:pt x="416" y="650"/>
                </a:lnTo>
                <a:lnTo>
                  <a:pt x="419" y="654"/>
                </a:lnTo>
                <a:lnTo>
                  <a:pt x="422" y="660"/>
                </a:lnTo>
                <a:lnTo>
                  <a:pt x="426" y="665"/>
                </a:lnTo>
                <a:lnTo>
                  <a:pt x="424" y="666"/>
                </a:lnTo>
                <a:lnTo>
                  <a:pt x="427" y="677"/>
                </a:lnTo>
                <a:lnTo>
                  <a:pt x="432" y="688"/>
                </a:lnTo>
                <a:lnTo>
                  <a:pt x="438" y="692"/>
                </a:lnTo>
                <a:lnTo>
                  <a:pt x="443" y="695"/>
                </a:lnTo>
                <a:lnTo>
                  <a:pt x="447" y="702"/>
                </a:lnTo>
                <a:lnTo>
                  <a:pt x="449" y="707"/>
                </a:lnTo>
                <a:lnTo>
                  <a:pt x="454" y="711"/>
                </a:lnTo>
                <a:lnTo>
                  <a:pt x="458" y="717"/>
                </a:lnTo>
                <a:lnTo>
                  <a:pt x="458" y="722"/>
                </a:lnTo>
                <a:lnTo>
                  <a:pt x="469" y="736"/>
                </a:lnTo>
                <a:lnTo>
                  <a:pt x="477" y="738"/>
                </a:lnTo>
                <a:lnTo>
                  <a:pt x="483" y="742"/>
                </a:lnTo>
                <a:lnTo>
                  <a:pt x="484" y="745"/>
                </a:lnTo>
                <a:lnTo>
                  <a:pt x="484" y="749"/>
                </a:lnTo>
                <a:lnTo>
                  <a:pt x="485" y="755"/>
                </a:lnTo>
                <a:lnTo>
                  <a:pt x="485" y="760"/>
                </a:lnTo>
                <a:lnTo>
                  <a:pt x="483" y="765"/>
                </a:lnTo>
                <a:lnTo>
                  <a:pt x="488" y="769"/>
                </a:lnTo>
                <a:lnTo>
                  <a:pt x="488" y="775"/>
                </a:lnTo>
                <a:lnTo>
                  <a:pt x="487" y="780"/>
                </a:lnTo>
                <a:lnTo>
                  <a:pt x="488" y="786"/>
                </a:lnTo>
                <a:lnTo>
                  <a:pt x="491" y="791"/>
                </a:lnTo>
                <a:lnTo>
                  <a:pt x="498" y="801"/>
                </a:lnTo>
                <a:lnTo>
                  <a:pt x="502" y="806"/>
                </a:lnTo>
                <a:lnTo>
                  <a:pt x="506" y="817"/>
                </a:lnTo>
                <a:lnTo>
                  <a:pt x="507" y="829"/>
                </a:lnTo>
                <a:lnTo>
                  <a:pt x="512" y="833"/>
                </a:lnTo>
                <a:lnTo>
                  <a:pt x="511" y="839"/>
                </a:lnTo>
                <a:lnTo>
                  <a:pt x="514" y="840"/>
                </a:lnTo>
                <a:lnTo>
                  <a:pt x="525" y="841"/>
                </a:lnTo>
                <a:lnTo>
                  <a:pt x="530" y="844"/>
                </a:lnTo>
                <a:lnTo>
                  <a:pt x="533" y="843"/>
                </a:lnTo>
                <a:lnTo>
                  <a:pt x="538" y="847"/>
                </a:lnTo>
                <a:lnTo>
                  <a:pt x="541" y="852"/>
                </a:lnTo>
                <a:lnTo>
                  <a:pt x="545" y="854"/>
                </a:lnTo>
                <a:lnTo>
                  <a:pt x="550" y="852"/>
                </a:lnTo>
                <a:lnTo>
                  <a:pt x="554" y="855"/>
                </a:lnTo>
                <a:lnTo>
                  <a:pt x="561" y="856"/>
                </a:lnTo>
                <a:lnTo>
                  <a:pt x="571" y="866"/>
                </a:lnTo>
                <a:lnTo>
                  <a:pt x="575" y="867"/>
                </a:lnTo>
                <a:lnTo>
                  <a:pt x="597" y="870"/>
                </a:lnTo>
                <a:lnTo>
                  <a:pt x="609" y="868"/>
                </a:lnTo>
                <a:lnTo>
                  <a:pt x="614" y="871"/>
                </a:lnTo>
                <a:lnTo>
                  <a:pt x="618" y="872"/>
                </a:lnTo>
                <a:lnTo>
                  <a:pt x="629" y="882"/>
                </a:lnTo>
                <a:lnTo>
                  <a:pt x="630" y="882"/>
                </a:lnTo>
                <a:lnTo>
                  <a:pt x="636" y="886"/>
                </a:lnTo>
                <a:lnTo>
                  <a:pt x="640" y="886"/>
                </a:lnTo>
                <a:lnTo>
                  <a:pt x="640" y="881"/>
                </a:lnTo>
                <a:lnTo>
                  <a:pt x="653" y="878"/>
                </a:lnTo>
                <a:lnTo>
                  <a:pt x="656" y="877"/>
                </a:lnTo>
                <a:lnTo>
                  <a:pt x="655" y="871"/>
                </a:lnTo>
                <a:lnTo>
                  <a:pt x="649" y="877"/>
                </a:lnTo>
                <a:lnTo>
                  <a:pt x="651" y="870"/>
                </a:lnTo>
                <a:lnTo>
                  <a:pt x="647" y="877"/>
                </a:lnTo>
                <a:lnTo>
                  <a:pt x="643" y="868"/>
                </a:lnTo>
                <a:lnTo>
                  <a:pt x="648" y="868"/>
                </a:lnTo>
                <a:lnTo>
                  <a:pt x="644" y="864"/>
                </a:lnTo>
                <a:lnTo>
                  <a:pt x="643" y="854"/>
                </a:lnTo>
                <a:lnTo>
                  <a:pt x="635" y="836"/>
                </a:lnTo>
                <a:lnTo>
                  <a:pt x="635" y="830"/>
                </a:lnTo>
                <a:lnTo>
                  <a:pt x="630" y="811"/>
                </a:lnTo>
                <a:lnTo>
                  <a:pt x="626" y="807"/>
                </a:lnTo>
                <a:lnTo>
                  <a:pt x="626" y="802"/>
                </a:lnTo>
                <a:lnTo>
                  <a:pt x="630" y="803"/>
                </a:lnTo>
                <a:lnTo>
                  <a:pt x="625" y="797"/>
                </a:lnTo>
                <a:lnTo>
                  <a:pt x="626" y="792"/>
                </a:lnTo>
                <a:lnTo>
                  <a:pt x="630" y="792"/>
                </a:lnTo>
                <a:lnTo>
                  <a:pt x="632" y="787"/>
                </a:lnTo>
                <a:lnTo>
                  <a:pt x="635" y="782"/>
                </a:lnTo>
                <a:lnTo>
                  <a:pt x="635" y="776"/>
                </a:lnTo>
                <a:lnTo>
                  <a:pt x="636" y="771"/>
                </a:lnTo>
                <a:lnTo>
                  <a:pt x="625" y="773"/>
                </a:lnTo>
                <a:lnTo>
                  <a:pt x="614" y="771"/>
                </a:lnTo>
                <a:lnTo>
                  <a:pt x="616" y="765"/>
                </a:lnTo>
                <a:lnTo>
                  <a:pt x="613" y="761"/>
                </a:lnTo>
                <a:lnTo>
                  <a:pt x="610" y="756"/>
                </a:lnTo>
                <a:lnTo>
                  <a:pt x="616" y="760"/>
                </a:lnTo>
                <a:lnTo>
                  <a:pt x="620" y="765"/>
                </a:lnTo>
                <a:lnTo>
                  <a:pt x="624" y="765"/>
                </a:lnTo>
                <a:lnTo>
                  <a:pt x="628" y="764"/>
                </a:lnTo>
                <a:lnTo>
                  <a:pt x="633" y="765"/>
                </a:lnTo>
                <a:lnTo>
                  <a:pt x="628" y="769"/>
                </a:lnTo>
                <a:lnTo>
                  <a:pt x="636" y="767"/>
                </a:lnTo>
                <a:lnTo>
                  <a:pt x="645" y="740"/>
                </a:lnTo>
                <a:lnTo>
                  <a:pt x="644" y="736"/>
                </a:lnTo>
                <a:lnTo>
                  <a:pt x="641" y="734"/>
                </a:lnTo>
                <a:lnTo>
                  <a:pt x="637" y="729"/>
                </a:lnTo>
                <a:lnTo>
                  <a:pt x="637" y="725"/>
                </a:lnTo>
                <a:lnTo>
                  <a:pt x="633" y="726"/>
                </a:lnTo>
                <a:lnTo>
                  <a:pt x="630" y="723"/>
                </a:lnTo>
                <a:lnTo>
                  <a:pt x="636" y="722"/>
                </a:lnTo>
                <a:lnTo>
                  <a:pt x="647" y="722"/>
                </a:lnTo>
                <a:lnTo>
                  <a:pt x="652" y="726"/>
                </a:lnTo>
                <a:lnTo>
                  <a:pt x="662" y="712"/>
                </a:lnTo>
                <a:lnTo>
                  <a:pt x="664" y="707"/>
                </a:lnTo>
                <a:lnTo>
                  <a:pt x="664" y="702"/>
                </a:lnTo>
                <a:lnTo>
                  <a:pt x="660" y="706"/>
                </a:lnTo>
                <a:lnTo>
                  <a:pt x="658" y="711"/>
                </a:lnTo>
                <a:lnTo>
                  <a:pt x="652" y="706"/>
                </a:lnTo>
                <a:lnTo>
                  <a:pt x="655" y="702"/>
                </a:lnTo>
                <a:lnTo>
                  <a:pt x="653" y="699"/>
                </a:lnTo>
                <a:lnTo>
                  <a:pt x="659" y="699"/>
                </a:lnTo>
                <a:lnTo>
                  <a:pt x="664" y="696"/>
                </a:lnTo>
                <a:lnTo>
                  <a:pt x="666" y="700"/>
                </a:lnTo>
                <a:lnTo>
                  <a:pt x="671" y="696"/>
                </a:lnTo>
                <a:lnTo>
                  <a:pt x="672" y="691"/>
                </a:lnTo>
                <a:lnTo>
                  <a:pt x="672" y="696"/>
                </a:lnTo>
                <a:lnTo>
                  <a:pt x="671" y="700"/>
                </a:lnTo>
                <a:lnTo>
                  <a:pt x="675" y="698"/>
                </a:lnTo>
                <a:lnTo>
                  <a:pt x="682" y="691"/>
                </a:lnTo>
                <a:lnTo>
                  <a:pt x="682" y="685"/>
                </a:lnTo>
                <a:lnTo>
                  <a:pt x="679" y="680"/>
                </a:lnTo>
                <a:lnTo>
                  <a:pt x="682" y="674"/>
                </a:lnTo>
                <a:lnTo>
                  <a:pt x="681" y="673"/>
                </a:lnTo>
                <a:lnTo>
                  <a:pt x="687" y="683"/>
                </a:lnTo>
                <a:lnTo>
                  <a:pt x="693" y="685"/>
                </a:lnTo>
                <a:lnTo>
                  <a:pt x="709" y="676"/>
                </a:lnTo>
                <a:lnTo>
                  <a:pt x="709" y="674"/>
                </a:lnTo>
                <a:lnTo>
                  <a:pt x="705" y="672"/>
                </a:lnTo>
                <a:lnTo>
                  <a:pt x="700" y="673"/>
                </a:lnTo>
                <a:lnTo>
                  <a:pt x="702" y="668"/>
                </a:lnTo>
                <a:lnTo>
                  <a:pt x="697" y="665"/>
                </a:lnTo>
                <a:lnTo>
                  <a:pt x="691" y="654"/>
                </a:lnTo>
                <a:lnTo>
                  <a:pt x="697" y="653"/>
                </a:lnTo>
                <a:lnTo>
                  <a:pt x="698" y="657"/>
                </a:lnTo>
                <a:lnTo>
                  <a:pt x="706" y="664"/>
                </a:lnTo>
                <a:lnTo>
                  <a:pt x="710" y="661"/>
                </a:lnTo>
                <a:lnTo>
                  <a:pt x="706" y="651"/>
                </a:lnTo>
                <a:lnTo>
                  <a:pt x="708" y="650"/>
                </a:lnTo>
                <a:lnTo>
                  <a:pt x="710" y="657"/>
                </a:lnTo>
                <a:lnTo>
                  <a:pt x="716" y="658"/>
                </a:lnTo>
                <a:lnTo>
                  <a:pt x="721" y="656"/>
                </a:lnTo>
                <a:lnTo>
                  <a:pt x="723" y="661"/>
                </a:lnTo>
                <a:lnTo>
                  <a:pt x="728" y="660"/>
                </a:lnTo>
                <a:lnTo>
                  <a:pt x="725" y="664"/>
                </a:lnTo>
                <a:lnTo>
                  <a:pt x="736" y="658"/>
                </a:lnTo>
                <a:lnTo>
                  <a:pt x="735" y="664"/>
                </a:lnTo>
                <a:lnTo>
                  <a:pt x="724" y="670"/>
                </a:lnTo>
                <a:lnTo>
                  <a:pt x="723" y="672"/>
                </a:lnTo>
                <a:lnTo>
                  <a:pt x="739" y="662"/>
                </a:lnTo>
                <a:lnTo>
                  <a:pt x="750" y="658"/>
                </a:lnTo>
                <a:lnTo>
                  <a:pt x="755" y="654"/>
                </a:lnTo>
                <a:lnTo>
                  <a:pt x="750" y="656"/>
                </a:lnTo>
                <a:lnTo>
                  <a:pt x="744" y="660"/>
                </a:lnTo>
                <a:lnTo>
                  <a:pt x="744" y="654"/>
                </a:lnTo>
                <a:lnTo>
                  <a:pt x="755" y="650"/>
                </a:lnTo>
                <a:lnTo>
                  <a:pt x="765" y="650"/>
                </a:lnTo>
                <a:lnTo>
                  <a:pt x="774" y="643"/>
                </a:lnTo>
                <a:lnTo>
                  <a:pt x="782" y="639"/>
                </a:lnTo>
                <a:lnTo>
                  <a:pt x="788" y="635"/>
                </a:lnTo>
                <a:lnTo>
                  <a:pt x="797" y="626"/>
                </a:lnTo>
                <a:lnTo>
                  <a:pt x="799" y="616"/>
                </a:lnTo>
                <a:lnTo>
                  <a:pt x="807" y="611"/>
                </a:lnTo>
                <a:lnTo>
                  <a:pt x="811" y="605"/>
                </a:lnTo>
                <a:lnTo>
                  <a:pt x="816" y="603"/>
                </a:lnTo>
                <a:lnTo>
                  <a:pt x="818" y="596"/>
                </a:lnTo>
                <a:lnTo>
                  <a:pt x="812" y="594"/>
                </a:lnTo>
                <a:lnTo>
                  <a:pt x="812" y="586"/>
                </a:lnTo>
                <a:lnTo>
                  <a:pt x="808" y="582"/>
                </a:lnTo>
                <a:lnTo>
                  <a:pt x="808" y="577"/>
                </a:lnTo>
                <a:lnTo>
                  <a:pt x="805" y="571"/>
                </a:lnTo>
                <a:lnTo>
                  <a:pt x="808" y="570"/>
                </a:lnTo>
                <a:lnTo>
                  <a:pt x="816" y="574"/>
                </a:lnTo>
                <a:lnTo>
                  <a:pt x="819" y="569"/>
                </a:lnTo>
                <a:lnTo>
                  <a:pt x="824" y="565"/>
                </a:lnTo>
                <a:lnTo>
                  <a:pt x="828" y="566"/>
                </a:lnTo>
                <a:lnTo>
                  <a:pt x="828" y="574"/>
                </a:lnTo>
                <a:lnTo>
                  <a:pt x="824" y="585"/>
                </a:lnTo>
                <a:lnTo>
                  <a:pt x="835" y="582"/>
                </a:lnTo>
                <a:lnTo>
                  <a:pt x="846" y="582"/>
                </a:lnTo>
                <a:lnTo>
                  <a:pt x="845" y="584"/>
                </a:lnTo>
                <a:lnTo>
                  <a:pt x="839" y="585"/>
                </a:lnTo>
                <a:lnTo>
                  <a:pt x="828" y="593"/>
                </a:lnTo>
                <a:lnTo>
                  <a:pt x="824" y="599"/>
                </a:lnTo>
                <a:lnTo>
                  <a:pt x="826" y="599"/>
                </a:lnTo>
                <a:lnTo>
                  <a:pt x="833" y="593"/>
                </a:lnTo>
                <a:lnTo>
                  <a:pt x="837" y="589"/>
                </a:lnTo>
                <a:lnTo>
                  <a:pt x="842" y="588"/>
                </a:lnTo>
                <a:lnTo>
                  <a:pt x="858" y="580"/>
                </a:lnTo>
                <a:lnTo>
                  <a:pt x="875" y="571"/>
                </a:lnTo>
                <a:lnTo>
                  <a:pt x="889" y="570"/>
                </a:lnTo>
                <a:lnTo>
                  <a:pt x="883" y="559"/>
                </a:lnTo>
                <a:lnTo>
                  <a:pt x="888" y="548"/>
                </a:lnTo>
                <a:lnTo>
                  <a:pt x="894" y="544"/>
                </a:lnTo>
                <a:lnTo>
                  <a:pt x="899" y="539"/>
                </a:lnTo>
                <a:lnTo>
                  <a:pt x="900" y="532"/>
                </a:lnTo>
                <a:lnTo>
                  <a:pt x="898" y="520"/>
                </a:lnTo>
                <a:lnTo>
                  <a:pt x="895" y="513"/>
                </a:lnTo>
                <a:lnTo>
                  <a:pt x="899" y="508"/>
                </a:lnTo>
                <a:lnTo>
                  <a:pt x="898" y="498"/>
                </a:lnTo>
                <a:lnTo>
                  <a:pt x="899" y="493"/>
                </a:lnTo>
                <a:lnTo>
                  <a:pt x="903" y="487"/>
                </a:lnTo>
                <a:lnTo>
                  <a:pt x="904" y="482"/>
                </a:lnTo>
                <a:lnTo>
                  <a:pt x="907" y="476"/>
                </a:lnTo>
                <a:lnTo>
                  <a:pt x="907" y="471"/>
                </a:lnTo>
                <a:lnTo>
                  <a:pt x="908" y="466"/>
                </a:lnTo>
                <a:lnTo>
                  <a:pt x="907" y="460"/>
                </a:lnTo>
                <a:close/>
                <a:moveTo>
                  <a:pt x="649" y="742"/>
                </a:moveTo>
                <a:lnTo>
                  <a:pt x="643" y="755"/>
                </a:lnTo>
                <a:lnTo>
                  <a:pt x="639" y="765"/>
                </a:lnTo>
                <a:lnTo>
                  <a:pt x="639" y="775"/>
                </a:lnTo>
                <a:lnTo>
                  <a:pt x="644" y="759"/>
                </a:lnTo>
                <a:lnTo>
                  <a:pt x="648" y="749"/>
                </a:lnTo>
                <a:lnTo>
                  <a:pt x="658" y="731"/>
                </a:lnTo>
                <a:lnTo>
                  <a:pt x="658" y="726"/>
                </a:lnTo>
                <a:lnTo>
                  <a:pt x="653" y="737"/>
                </a:lnTo>
                <a:lnTo>
                  <a:pt x="649" y="742"/>
                </a:lnTo>
                <a:close/>
                <a:moveTo>
                  <a:pt x="671" y="707"/>
                </a:moveTo>
                <a:lnTo>
                  <a:pt x="670" y="712"/>
                </a:lnTo>
                <a:lnTo>
                  <a:pt x="667" y="717"/>
                </a:lnTo>
                <a:lnTo>
                  <a:pt x="667" y="718"/>
                </a:lnTo>
                <a:lnTo>
                  <a:pt x="675" y="708"/>
                </a:lnTo>
                <a:lnTo>
                  <a:pt x="678" y="703"/>
                </a:lnTo>
                <a:lnTo>
                  <a:pt x="675" y="702"/>
                </a:lnTo>
                <a:lnTo>
                  <a:pt x="671" y="707"/>
                </a:lnTo>
                <a:close/>
                <a:moveTo>
                  <a:pt x="704" y="684"/>
                </a:moveTo>
                <a:lnTo>
                  <a:pt x="693" y="689"/>
                </a:lnTo>
                <a:lnTo>
                  <a:pt x="687" y="695"/>
                </a:lnTo>
                <a:lnTo>
                  <a:pt x="683" y="696"/>
                </a:lnTo>
                <a:lnTo>
                  <a:pt x="681" y="696"/>
                </a:lnTo>
                <a:lnTo>
                  <a:pt x="682" y="702"/>
                </a:lnTo>
                <a:lnTo>
                  <a:pt x="698" y="691"/>
                </a:lnTo>
                <a:lnTo>
                  <a:pt x="709" y="685"/>
                </a:lnTo>
                <a:lnTo>
                  <a:pt x="709" y="680"/>
                </a:lnTo>
                <a:lnTo>
                  <a:pt x="708" y="679"/>
                </a:lnTo>
                <a:lnTo>
                  <a:pt x="704" y="684"/>
                </a:lnTo>
                <a:close/>
                <a:moveTo>
                  <a:pt x="812" y="611"/>
                </a:moveTo>
                <a:lnTo>
                  <a:pt x="807" y="615"/>
                </a:lnTo>
                <a:lnTo>
                  <a:pt x="805" y="618"/>
                </a:lnTo>
                <a:lnTo>
                  <a:pt x="820" y="607"/>
                </a:lnTo>
                <a:lnTo>
                  <a:pt x="824" y="600"/>
                </a:lnTo>
                <a:lnTo>
                  <a:pt x="819" y="604"/>
                </a:lnTo>
                <a:lnTo>
                  <a:pt x="812" y="611"/>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2" name="Freeform 173"/>
          <p:cNvSpPr>
            <a:spLocks noEditPoints="1"/>
          </p:cNvSpPr>
          <p:nvPr/>
        </p:nvSpPr>
        <p:spPr bwMode="auto">
          <a:xfrm>
            <a:off x="6452561" y="4239411"/>
            <a:ext cx="599617" cy="532229"/>
          </a:xfrm>
          <a:custGeom>
            <a:avLst/>
            <a:gdLst>
              <a:gd name="T0" fmla="*/ 347 w 369"/>
              <a:gd name="T1" fmla="*/ 228 h 327"/>
              <a:gd name="T2" fmla="*/ 357 w 369"/>
              <a:gd name="T3" fmla="*/ 293 h 327"/>
              <a:gd name="T4" fmla="*/ 325 w 369"/>
              <a:gd name="T5" fmla="*/ 281 h 327"/>
              <a:gd name="T6" fmla="*/ 327 w 369"/>
              <a:gd name="T7" fmla="*/ 267 h 327"/>
              <a:gd name="T8" fmla="*/ 336 w 369"/>
              <a:gd name="T9" fmla="*/ 256 h 327"/>
              <a:gd name="T10" fmla="*/ 335 w 369"/>
              <a:gd name="T11" fmla="*/ 239 h 327"/>
              <a:gd name="T12" fmla="*/ 317 w 369"/>
              <a:gd name="T13" fmla="*/ 250 h 327"/>
              <a:gd name="T14" fmla="*/ 316 w 369"/>
              <a:gd name="T15" fmla="*/ 235 h 327"/>
              <a:gd name="T16" fmla="*/ 308 w 369"/>
              <a:gd name="T17" fmla="*/ 232 h 327"/>
              <a:gd name="T18" fmla="*/ 270 w 369"/>
              <a:gd name="T19" fmla="*/ 237 h 327"/>
              <a:gd name="T20" fmla="*/ 279 w 369"/>
              <a:gd name="T21" fmla="*/ 212 h 327"/>
              <a:gd name="T22" fmla="*/ 306 w 369"/>
              <a:gd name="T23" fmla="*/ 222 h 327"/>
              <a:gd name="T24" fmla="*/ 320 w 369"/>
              <a:gd name="T25" fmla="*/ 226 h 327"/>
              <a:gd name="T26" fmla="*/ 319 w 369"/>
              <a:gd name="T27" fmla="*/ 213 h 327"/>
              <a:gd name="T28" fmla="*/ 301 w 369"/>
              <a:gd name="T29" fmla="*/ 184 h 327"/>
              <a:gd name="T30" fmla="*/ 241 w 369"/>
              <a:gd name="T31" fmla="*/ 164 h 327"/>
              <a:gd name="T32" fmla="*/ 172 w 369"/>
              <a:gd name="T33" fmla="*/ 146 h 327"/>
              <a:gd name="T34" fmla="*/ 180 w 369"/>
              <a:gd name="T35" fmla="*/ 125 h 327"/>
              <a:gd name="T36" fmla="*/ 187 w 369"/>
              <a:gd name="T37" fmla="*/ 110 h 327"/>
              <a:gd name="T38" fmla="*/ 207 w 369"/>
              <a:gd name="T39" fmla="*/ 81 h 327"/>
              <a:gd name="T40" fmla="*/ 211 w 369"/>
              <a:gd name="T41" fmla="*/ 69 h 327"/>
              <a:gd name="T42" fmla="*/ 214 w 369"/>
              <a:gd name="T43" fmla="*/ 58 h 327"/>
              <a:gd name="T44" fmla="*/ 210 w 369"/>
              <a:gd name="T45" fmla="*/ 50 h 327"/>
              <a:gd name="T46" fmla="*/ 205 w 369"/>
              <a:gd name="T47" fmla="*/ 38 h 327"/>
              <a:gd name="T48" fmla="*/ 198 w 369"/>
              <a:gd name="T49" fmla="*/ 20 h 327"/>
              <a:gd name="T50" fmla="*/ 192 w 369"/>
              <a:gd name="T51" fmla="*/ 8 h 327"/>
              <a:gd name="T52" fmla="*/ 3 w 369"/>
              <a:gd name="T53" fmla="*/ 94 h 327"/>
              <a:gd name="T54" fmla="*/ 23 w 369"/>
              <a:gd name="T55" fmla="*/ 130 h 327"/>
              <a:gd name="T56" fmla="*/ 38 w 369"/>
              <a:gd name="T57" fmla="*/ 157 h 327"/>
              <a:gd name="T58" fmla="*/ 40 w 369"/>
              <a:gd name="T59" fmla="*/ 178 h 327"/>
              <a:gd name="T60" fmla="*/ 31 w 369"/>
              <a:gd name="T61" fmla="*/ 205 h 327"/>
              <a:gd name="T62" fmla="*/ 32 w 369"/>
              <a:gd name="T63" fmla="*/ 244 h 327"/>
              <a:gd name="T64" fmla="*/ 27 w 369"/>
              <a:gd name="T65" fmla="*/ 262 h 327"/>
              <a:gd name="T66" fmla="*/ 30 w 369"/>
              <a:gd name="T67" fmla="*/ 277 h 327"/>
              <a:gd name="T68" fmla="*/ 58 w 369"/>
              <a:gd name="T69" fmla="*/ 250 h 327"/>
              <a:gd name="T70" fmla="*/ 58 w 369"/>
              <a:gd name="T71" fmla="*/ 270 h 327"/>
              <a:gd name="T72" fmla="*/ 95 w 369"/>
              <a:gd name="T73" fmla="*/ 282 h 327"/>
              <a:gd name="T74" fmla="*/ 148 w 369"/>
              <a:gd name="T75" fmla="*/ 285 h 327"/>
              <a:gd name="T76" fmla="*/ 153 w 369"/>
              <a:gd name="T77" fmla="*/ 267 h 327"/>
              <a:gd name="T78" fmla="*/ 179 w 369"/>
              <a:gd name="T79" fmla="*/ 270 h 327"/>
              <a:gd name="T80" fmla="*/ 203 w 369"/>
              <a:gd name="T81" fmla="*/ 289 h 327"/>
              <a:gd name="T82" fmla="*/ 207 w 369"/>
              <a:gd name="T83" fmla="*/ 285 h 327"/>
              <a:gd name="T84" fmla="*/ 217 w 369"/>
              <a:gd name="T85" fmla="*/ 311 h 327"/>
              <a:gd name="T86" fmla="*/ 244 w 369"/>
              <a:gd name="T87" fmla="*/ 315 h 327"/>
              <a:gd name="T88" fmla="*/ 260 w 369"/>
              <a:gd name="T89" fmla="*/ 302 h 327"/>
              <a:gd name="T90" fmla="*/ 281 w 369"/>
              <a:gd name="T91" fmla="*/ 304 h 327"/>
              <a:gd name="T92" fmla="*/ 294 w 369"/>
              <a:gd name="T93" fmla="*/ 306 h 327"/>
              <a:gd name="T94" fmla="*/ 283 w 369"/>
              <a:gd name="T95" fmla="*/ 278 h 327"/>
              <a:gd name="T96" fmla="*/ 314 w 369"/>
              <a:gd name="T97" fmla="*/ 292 h 327"/>
              <a:gd name="T98" fmla="*/ 332 w 369"/>
              <a:gd name="T99" fmla="*/ 301 h 327"/>
              <a:gd name="T100" fmla="*/ 347 w 369"/>
              <a:gd name="T101" fmla="*/ 305 h 327"/>
              <a:gd name="T102" fmla="*/ 350 w 369"/>
              <a:gd name="T103" fmla="*/ 316 h 327"/>
              <a:gd name="T104" fmla="*/ 363 w 369"/>
              <a:gd name="T105" fmla="*/ 305 h 327"/>
              <a:gd name="T106" fmla="*/ 160 w 369"/>
              <a:gd name="T107" fmla="*/ 289 h 327"/>
              <a:gd name="T108" fmla="*/ 173 w 369"/>
              <a:gd name="T109" fmla="*/ 285 h 327"/>
              <a:gd name="T110" fmla="*/ 210 w 369"/>
              <a:gd name="T111" fmla="*/ 311 h 3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9"/>
              <a:gd name="T169" fmla="*/ 0 h 327"/>
              <a:gd name="T170" fmla="*/ 369 w 369"/>
              <a:gd name="T171" fmla="*/ 327 h 3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9" h="327">
                <a:moveTo>
                  <a:pt x="347" y="228"/>
                </a:moveTo>
                <a:lnTo>
                  <a:pt x="342" y="232"/>
                </a:lnTo>
                <a:lnTo>
                  <a:pt x="340" y="235"/>
                </a:lnTo>
                <a:lnTo>
                  <a:pt x="346" y="232"/>
                </a:lnTo>
                <a:lnTo>
                  <a:pt x="347" y="228"/>
                </a:lnTo>
                <a:close/>
                <a:moveTo>
                  <a:pt x="369" y="304"/>
                </a:moveTo>
                <a:lnTo>
                  <a:pt x="367" y="302"/>
                </a:lnTo>
                <a:lnTo>
                  <a:pt x="363" y="301"/>
                </a:lnTo>
                <a:lnTo>
                  <a:pt x="361" y="296"/>
                </a:lnTo>
                <a:lnTo>
                  <a:pt x="357" y="293"/>
                </a:lnTo>
                <a:lnTo>
                  <a:pt x="346" y="292"/>
                </a:lnTo>
                <a:lnTo>
                  <a:pt x="340" y="289"/>
                </a:lnTo>
                <a:lnTo>
                  <a:pt x="333" y="289"/>
                </a:lnTo>
                <a:lnTo>
                  <a:pt x="331" y="283"/>
                </a:lnTo>
                <a:lnTo>
                  <a:pt x="325" y="281"/>
                </a:lnTo>
                <a:lnTo>
                  <a:pt x="320" y="279"/>
                </a:lnTo>
                <a:lnTo>
                  <a:pt x="317" y="274"/>
                </a:lnTo>
                <a:lnTo>
                  <a:pt x="323" y="271"/>
                </a:lnTo>
                <a:lnTo>
                  <a:pt x="321" y="269"/>
                </a:lnTo>
                <a:lnTo>
                  <a:pt x="327" y="267"/>
                </a:lnTo>
                <a:lnTo>
                  <a:pt x="332" y="270"/>
                </a:lnTo>
                <a:lnTo>
                  <a:pt x="328" y="266"/>
                </a:lnTo>
                <a:lnTo>
                  <a:pt x="325" y="260"/>
                </a:lnTo>
                <a:lnTo>
                  <a:pt x="331" y="256"/>
                </a:lnTo>
                <a:lnTo>
                  <a:pt x="336" y="256"/>
                </a:lnTo>
                <a:lnTo>
                  <a:pt x="338" y="258"/>
                </a:lnTo>
                <a:lnTo>
                  <a:pt x="339" y="252"/>
                </a:lnTo>
                <a:lnTo>
                  <a:pt x="339" y="248"/>
                </a:lnTo>
                <a:lnTo>
                  <a:pt x="335" y="245"/>
                </a:lnTo>
                <a:lnTo>
                  <a:pt x="335" y="239"/>
                </a:lnTo>
                <a:lnTo>
                  <a:pt x="332" y="235"/>
                </a:lnTo>
                <a:lnTo>
                  <a:pt x="324" y="240"/>
                </a:lnTo>
                <a:lnTo>
                  <a:pt x="324" y="245"/>
                </a:lnTo>
                <a:lnTo>
                  <a:pt x="323" y="250"/>
                </a:lnTo>
                <a:lnTo>
                  <a:pt x="317" y="250"/>
                </a:lnTo>
                <a:lnTo>
                  <a:pt x="314" y="245"/>
                </a:lnTo>
                <a:lnTo>
                  <a:pt x="309" y="245"/>
                </a:lnTo>
                <a:lnTo>
                  <a:pt x="305" y="243"/>
                </a:lnTo>
                <a:lnTo>
                  <a:pt x="305" y="241"/>
                </a:lnTo>
                <a:lnTo>
                  <a:pt x="316" y="235"/>
                </a:lnTo>
                <a:lnTo>
                  <a:pt x="319" y="229"/>
                </a:lnTo>
                <a:lnTo>
                  <a:pt x="317" y="228"/>
                </a:lnTo>
                <a:lnTo>
                  <a:pt x="312" y="232"/>
                </a:lnTo>
                <a:lnTo>
                  <a:pt x="312" y="226"/>
                </a:lnTo>
                <a:lnTo>
                  <a:pt x="308" y="232"/>
                </a:lnTo>
                <a:lnTo>
                  <a:pt x="302" y="229"/>
                </a:lnTo>
                <a:lnTo>
                  <a:pt x="298" y="235"/>
                </a:lnTo>
                <a:lnTo>
                  <a:pt x="293" y="236"/>
                </a:lnTo>
                <a:lnTo>
                  <a:pt x="278" y="237"/>
                </a:lnTo>
                <a:lnTo>
                  <a:pt x="270" y="237"/>
                </a:lnTo>
                <a:lnTo>
                  <a:pt x="263" y="235"/>
                </a:lnTo>
                <a:lnTo>
                  <a:pt x="263" y="229"/>
                </a:lnTo>
                <a:lnTo>
                  <a:pt x="267" y="224"/>
                </a:lnTo>
                <a:lnTo>
                  <a:pt x="275" y="213"/>
                </a:lnTo>
                <a:lnTo>
                  <a:pt x="279" y="212"/>
                </a:lnTo>
                <a:lnTo>
                  <a:pt x="287" y="213"/>
                </a:lnTo>
                <a:lnTo>
                  <a:pt x="293" y="216"/>
                </a:lnTo>
                <a:lnTo>
                  <a:pt x="297" y="221"/>
                </a:lnTo>
                <a:lnTo>
                  <a:pt x="302" y="221"/>
                </a:lnTo>
                <a:lnTo>
                  <a:pt x="306" y="222"/>
                </a:lnTo>
                <a:lnTo>
                  <a:pt x="308" y="221"/>
                </a:lnTo>
                <a:lnTo>
                  <a:pt x="313" y="226"/>
                </a:lnTo>
                <a:lnTo>
                  <a:pt x="319" y="226"/>
                </a:lnTo>
                <a:lnTo>
                  <a:pt x="320" y="225"/>
                </a:lnTo>
                <a:lnTo>
                  <a:pt x="320" y="226"/>
                </a:lnTo>
                <a:lnTo>
                  <a:pt x="327" y="224"/>
                </a:lnTo>
                <a:lnTo>
                  <a:pt x="324" y="222"/>
                </a:lnTo>
                <a:lnTo>
                  <a:pt x="320" y="220"/>
                </a:lnTo>
                <a:lnTo>
                  <a:pt x="317" y="216"/>
                </a:lnTo>
                <a:lnTo>
                  <a:pt x="319" y="213"/>
                </a:lnTo>
                <a:lnTo>
                  <a:pt x="314" y="207"/>
                </a:lnTo>
                <a:lnTo>
                  <a:pt x="313" y="202"/>
                </a:lnTo>
                <a:lnTo>
                  <a:pt x="306" y="195"/>
                </a:lnTo>
                <a:lnTo>
                  <a:pt x="302" y="190"/>
                </a:lnTo>
                <a:lnTo>
                  <a:pt x="301" y="184"/>
                </a:lnTo>
                <a:lnTo>
                  <a:pt x="302" y="176"/>
                </a:lnTo>
                <a:lnTo>
                  <a:pt x="306" y="165"/>
                </a:lnTo>
                <a:lnTo>
                  <a:pt x="308" y="160"/>
                </a:lnTo>
                <a:lnTo>
                  <a:pt x="306" y="159"/>
                </a:lnTo>
                <a:lnTo>
                  <a:pt x="241" y="164"/>
                </a:lnTo>
                <a:lnTo>
                  <a:pt x="172" y="168"/>
                </a:lnTo>
                <a:lnTo>
                  <a:pt x="177" y="163"/>
                </a:lnTo>
                <a:lnTo>
                  <a:pt x="173" y="157"/>
                </a:lnTo>
                <a:lnTo>
                  <a:pt x="175" y="152"/>
                </a:lnTo>
                <a:lnTo>
                  <a:pt x="172" y="146"/>
                </a:lnTo>
                <a:lnTo>
                  <a:pt x="179" y="145"/>
                </a:lnTo>
                <a:lnTo>
                  <a:pt x="180" y="141"/>
                </a:lnTo>
                <a:lnTo>
                  <a:pt x="176" y="136"/>
                </a:lnTo>
                <a:lnTo>
                  <a:pt x="182" y="136"/>
                </a:lnTo>
                <a:lnTo>
                  <a:pt x="180" y="125"/>
                </a:lnTo>
                <a:lnTo>
                  <a:pt x="184" y="121"/>
                </a:lnTo>
                <a:lnTo>
                  <a:pt x="186" y="118"/>
                </a:lnTo>
                <a:lnTo>
                  <a:pt x="180" y="118"/>
                </a:lnTo>
                <a:lnTo>
                  <a:pt x="186" y="114"/>
                </a:lnTo>
                <a:lnTo>
                  <a:pt x="187" y="110"/>
                </a:lnTo>
                <a:lnTo>
                  <a:pt x="192" y="104"/>
                </a:lnTo>
                <a:lnTo>
                  <a:pt x="188" y="102"/>
                </a:lnTo>
                <a:lnTo>
                  <a:pt x="191" y="96"/>
                </a:lnTo>
                <a:lnTo>
                  <a:pt x="195" y="95"/>
                </a:lnTo>
                <a:lnTo>
                  <a:pt x="207" y="81"/>
                </a:lnTo>
                <a:lnTo>
                  <a:pt x="207" y="80"/>
                </a:lnTo>
                <a:lnTo>
                  <a:pt x="202" y="79"/>
                </a:lnTo>
                <a:lnTo>
                  <a:pt x="207" y="77"/>
                </a:lnTo>
                <a:lnTo>
                  <a:pt x="207" y="76"/>
                </a:lnTo>
                <a:lnTo>
                  <a:pt x="211" y="69"/>
                </a:lnTo>
                <a:lnTo>
                  <a:pt x="206" y="71"/>
                </a:lnTo>
                <a:lnTo>
                  <a:pt x="201" y="69"/>
                </a:lnTo>
                <a:lnTo>
                  <a:pt x="203" y="65"/>
                </a:lnTo>
                <a:lnTo>
                  <a:pt x="210" y="62"/>
                </a:lnTo>
                <a:lnTo>
                  <a:pt x="214" y="58"/>
                </a:lnTo>
                <a:lnTo>
                  <a:pt x="217" y="58"/>
                </a:lnTo>
                <a:lnTo>
                  <a:pt x="218" y="56"/>
                </a:lnTo>
                <a:lnTo>
                  <a:pt x="217" y="56"/>
                </a:lnTo>
                <a:lnTo>
                  <a:pt x="211" y="54"/>
                </a:lnTo>
                <a:lnTo>
                  <a:pt x="210" y="50"/>
                </a:lnTo>
                <a:lnTo>
                  <a:pt x="206" y="47"/>
                </a:lnTo>
                <a:lnTo>
                  <a:pt x="203" y="42"/>
                </a:lnTo>
                <a:lnTo>
                  <a:pt x="203" y="41"/>
                </a:lnTo>
                <a:lnTo>
                  <a:pt x="209" y="42"/>
                </a:lnTo>
                <a:lnTo>
                  <a:pt x="205" y="38"/>
                </a:lnTo>
                <a:lnTo>
                  <a:pt x="209" y="33"/>
                </a:lnTo>
                <a:lnTo>
                  <a:pt x="199" y="34"/>
                </a:lnTo>
                <a:lnTo>
                  <a:pt x="198" y="30"/>
                </a:lnTo>
                <a:lnTo>
                  <a:pt x="205" y="24"/>
                </a:lnTo>
                <a:lnTo>
                  <a:pt x="198" y="20"/>
                </a:lnTo>
                <a:lnTo>
                  <a:pt x="198" y="15"/>
                </a:lnTo>
                <a:lnTo>
                  <a:pt x="202" y="11"/>
                </a:lnTo>
                <a:lnTo>
                  <a:pt x="202" y="5"/>
                </a:lnTo>
                <a:lnTo>
                  <a:pt x="198" y="4"/>
                </a:lnTo>
                <a:lnTo>
                  <a:pt x="192" y="8"/>
                </a:lnTo>
                <a:lnTo>
                  <a:pt x="194" y="3"/>
                </a:lnTo>
                <a:lnTo>
                  <a:pt x="195" y="0"/>
                </a:lnTo>
                <a:lnTo>
                  <a:pt x="85" y="7"/>
                </a:lnTo>
                <a:lnTo>
                  <a:pt x="0" y="9"/>
                </a:lnTo>
                <a:lnTo>
                  <a:pt x="3" y="94"/>
                </a:lnTo>
                <a:lnTo>
                  <a:pt x="12" y="102"/>
                </a:lnTo>
                <a:lnTo>
                  <a:pt x="15" y="106"/>
                </a:lnTo>
                <a:lnTo>
                  <a:pt x="19" y="117"/>
                </a:lnTo>
                <a:lnTo>
                  <a:pt x="19" y="125"/>
                </a:lnTo>
                <a:lnTo>
                  <a:pt x="23" y="130"/>
                </a:lnTo>
                <a:lnTo>
                  <a:pt x="26" y="136"/>
                </a:lnTo>
                <a:lnTo>
                  <a:pt x="27" y="137"/>
                </a:lnTo>
                <a:lnTo>
                  <a:pt x="30" y="141"/>
                </a:lnTo>
                <a:lnTo>
                  <a:pt x="30" y="146"/>
                </a:lnTo>
                <a:lnTo>
                  <a:pt x="38" y="157"/>
                </a:lnTo>
                <a:lnTo>
                  <a:pt x="40" y="159"/>
                </a:lnTo>
                <a:lnTo>
                  <a:pt x="39" y="163"/>
                </a:lnTo>
                <a:lnTo>
                  <a:pt x="40" y="168"/>
                </a:lnTo>
                <a:lnTo>
                  <a:pt x="39" y="172"/>
                </a:lnTo>
                <a:lnTo>
                  <a:pt x="40" y="178"/>
                </a:lnTo>
                <a:lnTo>
                  <a:pt x="39" y="183"/>
                </a:lnTo>
                <a:lnTo>
                  <a:pt x="39" y="188"/>
                </a:lnTo>
                <a:lnTo>
                  <a:pt x="36" y="194"/>
                </a:lnTo>
                <a:lnTo>
                  <a:pt x="35" y="199"/>
                </a:lnTo>
                <a:lnTo>
                  <a:pt x="31" y="205"/>
                </a:lnTo>
                <a:lnTo>
                  <a:pt x="30" y="210"/>
                </a:lnTo>
                <a:lnTo>
                  <a:pt x="31" y="220"/>
                </a:lnTo>
                <a:lnTo>
                  <a:pt x="27" y="225"/>
                </a:lnTo>
                <a:lnTo>
                  <a:pt x="30" y="232"/>
                </a:lnTo>
                <a:lnTo>
                  <a:pt x="32" y="244"/>
                </a:lnTo>
                <a:lnTo>
                  <a:pt x="31" y="251"/>
                </a:lnTo>
                <a:lnTo>
                  <a:pt x="26" y="256"/>
                </a:lnTo>
                <a:lnTo>
                  <a:pt x="27" y="262"/>
                </a:lnTo>
                <a:lnTo>
                  <a:pt x="26" y="267"/>
                </a:lnTo>
                <a:lnTo>
                  <a:pt x="20" y="270"/>
                </a:lnTo>
                <a:lnTo>
                  <a:pt x="19" y="275"/>
                </a:lnTo>
                <a:lnTo>
                  <a:pt x="26" y="279"/>
                </a:lnTo>
                <a:lnTo>
                  <a:pt x="30" y="277"/>
                </a:lnTo>
                <a:lnTo>
                  <a:pt x="55" y="274"/>
                </a:lnTo>
                <a:lnTo>
                  <a:pt x="57" y="271"/>
                </a:lnTo>
                <a:lnTo>
                  <a:pt x="51" y="267"/>
                </a:lnTo>
                <a:lnTo>
                  <a:pt x="57" y="263"/>
                </a:lnTo>
                <a:lnTo>
                  <a:pt x="58" y="250"/>
                </a:lnTo>
                <a:lnTo>
                  <a:pt x="62" y="255"/>
                </a:lnTo>
                <a:lnTo>
                  <a:pt x="65" y="260"/>
                </a:lnTo>
                <a:lnTo>
                  <a:pt x="65" y="266"/>
                </a:lnTo>
                <a:lnTo>
                  <a:pt x="59" y="267"/>
                </a:lnTo>
                <a:lnTo>
                  <a:pt x="58" y="270"/>
                </a:lnTo>
                <a:lnTo>
                  <a:pt x="64" y="273"/>
                </a:lnTo>
                <a:lnTo>
                  <a:pt x="69" y="273"/>
                </a:lnTo>
                <a:lnTo>
                  <a:pt x="78" y="275"/>
                </a:lnTo>
                <a:lnTo>
                  <a:pt x="89" y="279"/>
                </a:lnTo>
                <a:lnTo>
                  <a:pt x="95" y="282"/>
                </a:lnTo>
                <a:lnTo>
                  <a:pt x="104" y="285"/>
                </a:lnTo>
                <a:lnTo>
                  <a:pt x="130" y="289"/>
                </a:lnTo>
                <a:lnTo>
                  <a:pt x="135" y="289"/>
                </a:lnTo>
                <a:lnTo>
                  <a:pt x="144" y="285"/>
                </a:lnTo>
                <a:lnTo>
                  <a:pt x="148" y="285"/>
                </a:lnTo>
                <a:lnTo>
                  <a:pt x="145" y="277"/>
                </a:lnTo>
                <a:lnTo>
                  <a:pt x="139" y="273"/>
                </a:lnTo>
                <a:lnTo>
                  <a:pt x="145" y="273"/>
                </a:lnTo>
                <a:lnTo>
                  <a:pt x="148" y="270"/>
                </a:lnTo>
                <a:lnTo>
                  <a:pt x="153" y="267"/>
                </a:lnTo>
                <a:lnTo>
                  <a:pt x="164" y="264"/>
                </a:lnTo>
                <a:lnTo>
                  <a:pt x="163" y="270"/>
                </a:lnTo>
                <a:lnTo>
                  <a:pt x="163" y="273"/>
                </a:lnTo>
                <a:lnTo>
                  <a:pt x="168" y="271"/>
                </a:lnTo>
                <a:lnTo>
                  <a:pt x="179" y="270"/>
                </a:lnTo>
                <a:lnTo>
                  <a:pt x="180" y="275"/>
                </a:lnTo>
                <a:lnTo>
                  <a:pt x="186" y="278"/>
                </a:lnTo>
                <a:lnTo>
                  <a:pt x="187" y="286"/>
                </a:lnTo>
                <a:lnTo>
                  <a:pt x="192" y="286"/>
                </a:lnTo>
                <a:lnTo>
                  <a:pt x="203" y="289"/>
                </a:lnTo>
                <a:lnTo>
                  <a:pt x="206" y="285"/>
                </a:lnTo>
                <a:lnTo>
                  <a:pt x="207" y="283"/>
                </a:lnTo>
                <a:lnTo>
                  <a:pt x="207" y="279"/>
                </a:lnTo>
                <a:lnTo>
                  <a:pt x="209" y="285"/>
                </a:lnTo>
                <a:lnTo>
                  <a:pt x="207" y="285"/>
                </a:lnTo>
                <a:lnTo>
                  <a:pt x="207" y="292"/>
                </a:lnTo>
                <a:lnTo>
                  <a:pt x="210" y="296"/>
                </a:lnTo>
                <a:lnTo>
                  <a:pt x="215" y="300"/>
                </a:lnTo>
                <a:lnTo>
                  <a:pt x="218" y="305"/>
                </a:lnTo>
                <a:lnTo>
                  <a:pt x="217" y="311"/>
                </a:lnTo>
                <a:lnTo>
                  <a:pt x="221" y="313"/>
                </a:lnTo>
                <a:lnTo>
                  <a:pt x="226" y="311"/>
                </a:lnTo>
                <a:lnTo>
                  <a:pt x="237" y="317"/>
                </a:lnTo>
                <a:lnTo>
                  <a:pt x="243" y="315"/>
                </a:lnTo>
                <a:lnTo>
                  <a:pt x="244" y="315"/>
                </a:lnTo>
                <a:lnTo>
                  <a:pt x="249" y="317"/>
                </a:lnTo>
                <a:lnTo>
                  <a:pt x="253" y="315"/>
                </a:lnTo>
                <a:lnTo>
                  <a:pt x="253" y="308"/>
                </a:lnTo>
                <a:lnTo>
                  <a:pt x="255" y="302"/>
                </a:lnTo>
                <a:lnTo>
                  <a:pt x="260" y="302"/>
                </a:lnTo>
                <a:lnTo>
                  <a:pt x="266" y="300"/>
                </a:lnTo>
                <a:lnTo>
                  <a:pt x="268" y="300"/>
                </a:lnTo>
                <a:lnTo>
                  <a:pt x="270" y="305"/>
                </a:lnTo>
                <a:lnTo>
                  <a:pt x="275" y="302"/>
                </a:lnTo>
                <a:lnTo>
                  <a:pt x="281" y="304"/>
                </a:lnTo>
                <a:lnTo>
                  <a:pt x="281" y="312"/>
                </a:lnTo>
                <a:lnTo>
                  <a:pt x="283" y="317"/>
                </a:lnTo>
                <a:lnTo>
                  <a:pt x="287" y="315"/>
                </a:lnTo>
                <a:lnTo>
                  <a:pt x="293" y="311"/>
                </a:lnTo>
                <a:lnTo>
                  <a:pt x="294" y="306"/>
                </a:lnTo>
                <a:lnTo>
                  <a:pt x="291" y="301"/>
                </a:lnTo>
                <a:lnTo>
                  <a:pt x="297" y="300"/>
                </a:lnTo>
                <a:lnTo>
                  <a:pt x="294" y="289"/>
                </a:lnTo>
                <a:lnTo>
                  <a:pt x="285" y="283"/>
                </a:lnTo>
                <a:lnTo>
                  <a:pt x="283" y="278"/>
                </a:lnTo>
                <a:lnTo>
                  <a:pt x="302" y="285"/>
                </a:lnTo>
                <a:lnTo>
                  <a:pt x="308" y="286"/>
                </a:lnTo>
                <a:lnTo>
                  <a:pt x="313" y="289"/>
                </a:lnTo>
                <a:lnTo>
                  <a:pt x="314" y="292"/>
                </a:lnTo>
                <a:lnTo>
                  <a:pt x="312" y="297"/>
                </a:lnTo>
                <a:lnTo>
                  <a:pt x="317" y="297"/>
                </a:lnTo>
                <a:lnTo>
                  <a:pt x="323" y="296"/>
                </a:lnTo>
                <a:lnTo>
                  <a:pt x="325" y="301"/>
                </a:lnTo>
                <a:lnTo>
                  <a:pt x="332" y="301"/>
                </a:lnTo>
                <a:lnTo>
                  <a:pt x="336" y="300"/>
                </a:lnTo>
                <a:lnTo>
                  <a:pt x="338" y="305"/>
                </a:lnTo>
                <a:lnTo>
                  <a:pt x="342" y="311"/>
                </a:lnTo>
                <a:lnTo>
                  <a:pt x="347" y="312"/>
                </a:lnTo>
                <a:lnTo>
                  <a:pt x="347" y="305"/>
                </a:lnTo>
                <a:lnTo>
                  <a:pt x="350" y="311"/>
                </a:lnTo>
                <a:lnTo>
                  <a:pt x="346" y="316"/>
                </a:lnTo>
                <a:lnTo>
                  <a:pt x="342" y="327"/>
                </a:lnTo>
                <a:lnTo>
                  <a:pt x="347" y="321"/>
                </a:lnTo>
                <a:lnTo>
                  <a:pt x="350" y="316"/>
                </a:lnTo>
                <a:lnTo>
                  <a:pt x="354" y="311"/>
                </a:lnTo>
                <a:lnTo>
                  <a:pt x="361" y="319"/>
                </a:lnTo>
                <a:lnTo>
                  <a:pt x="362" y="315"/>
                </a:lnTo>
                <a:lnTo>
                  <a:pt x="363" y="309"/>
                </a:lnTo>
                <a:lnTo>
                  <a:pt x="363" y="305"/>
                </a:lnTo>
                <a:lnTo>
                  <a:pt x="369" y="304"/>
                </a:lnTo>
                <a:close/>
                <a:moveTo>
                  <a:pt x="163" y="279"/>
                </a:moveTo>
                <a:lnTo>
                  <a:pt x="152" y="283"/>
                </a:lnTo>
                <a:lnTo>
                  <a:pt x="154" y="287"/>
                </a:lnTo>
                <a:lnTo>
                  <a:pt x="160" y="289"/>
                </a:lnTo>
                <a:lnTo>
                  <a:pt x="165" y="293"/>
                </a:lnTo>
                <a:lnTo>
                  <a:pt x="171" y="292"/>
                </a:lnTo>
                <a:lnTo>
                  <a:pt x="173" y="286"/>
                </a:lnTo>
                <a:lnTo>
                  <a:pt x="175" y="285"/>
                </a:lnTo>
                <a:lnTo>
                  <a:pt x="173" y="285"/>
                </a:lnTo>
                <a:lnTo>
                  <a:pt x="163" y="279"/>
                </a:lnTo>
                <a:close/>
                <a:moveTo>
                  <a:pt x="210" y="300"/>
                </a:moveTo>
                <a:lnTo>
                  <a:pt x="206" y="304"/>
                </a:lnTo>
                <a:lnTo>
                  <a:pt x="205" y="306"/>
                </a:lnTo>
                <a:lnTo>
                  <a:pt x="210" y="311"/>
                </a:lnTo>
                <a:lnTo>
                  <a:pt x="215" y="311"/>
                </a:lnTo>
                <a:lnTo>
                  <a:pt x="217" y="309"/>
                </a:lnTo>
                <a:lnTo>
                  <a:pt x="215" y="305"/>
                </a:lnTo>
                <a:lnTo>
                  <a:pt x="210" y="300"/>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3" name="Freeform 174"/>
          <p:cNvSpPr>
            <a:spLocks noEditPoints="1"/>
          </p:cNvSpPr>
          <p:nvPr/>
        </p:nvSpPr>
        <p:spPr bwMode="auto">
          <a:xfrm>
            <a:off x="6507569" y="2195765"/>
            <a:ext cx="554233" cy="767399"/>
          </a:xfrm>
          <a:custGeom>
            <a:avLst/>
            <a:gdLst>
              <a:gd name="T0" fmla="*/ 223 w 341"/>
              <a:gd name="T1" fmla="*/ 15 h 472"/>
              <a:gd name="T2" fmla="*/ 233 w 341"/>
              <a:gd name="T3" fmla="*/ 0 h 472"/>
              <a:gd name="T4" fmla="*/ 198 w 341"/>
              <a:gd name="T5" fmla="*/ 23 h 472"/>
              <a:gd name="T6" fmla="*/ 134 w 341"/>
              <a:gd name="T7" fmla="*/ 99 h 472"/>
              <a:gd name="T8" fmla="*/ 129 w 341"/>
              <a:gd name="T9" fmla="*/ 107 h 472"/>
              <a:gd name="T10" fmla="*/ 318 w 341"/>
              <a:gd name="T11" fmla="*/ 262 h 472"/>
              <a:gd name="T12" fmla="*/ 304 w 341"/>
              <a:gd name="T13" fmla="*/ 278 h 472"/>
              <a:gd name="T14" fmla="*/ 289 w 341"/>
              <a:gd name="T15" fmla="*/ 292 h 472"/>
              <a:gd name="T16" fmla="*/ 295 w 341"/>
              <a:gd name="T17" fmla="*/ 265 h 472"/>
              <a:gd name="T18" fmla="*/ 306 w 341"/>
              <a:gd name="T19" fmla="*/ 250 h 472"/>
              <a:gd name="T20" fmla="*/ 301 w 341"/>
              <a:gd name="T21" fmla="*/ 239 h 472"/>
              <a:gd name="T22" fmla="*/ 293 w 341"/>
              <a:gd name="T23" fmla="*/ 225 h 472"/>
              <a:gd name="T24" fmla="*/ 290 w 341"/>
              <a:gd name="T25" fmla="*/ 201 h 472"/>
              <a:gd name="T26" fmla="*/ 274 w 341"/>
              <a:gd name="T27" fmla="*/ 191 h 472"/>
              <a:gd name="T28" fmla="*/ 248 w 341"/>
              <a:gd name="T29" fmla="*/ 175 h 472"/>
              <a:gd name="T30" fmla="*/ 213 w 341"/>
              <a:gd name="T31" fmla="*/ 167 h 472"/>
              <a:gd name="T32" fmla="*/ 139 w 341"/>
              <a:gd name="T33" fmla="*/ 140 h 472"/>
              <a:gd name="T34" fmla="*/ 118 w 341"/>
              <a:gd name="T35" fmla="*/ 133 h 472"/>
              <a:gd name="T36" fmla="*/ 111 w 341"/>
              <a:gd name="T37" fmla="*/ 128 h 472"/>
              <a:gd name="T38" fmla="*/ 110 w 341"/>
              <a:gd name="T39" fmla="*/ 107 h 472"/>
              <a:gd name="T40" fmla="*/ 87 w 341"/>
              <a:gd name="T41" fmla="*/ 120 h 472"/>
              <a:gd name="T42" fmla="*/ 46 w 341"/>
              <a:gd name="T43" fmla="*/ 133 h 472"/>
              <a:gd name="T44" fmla="*/ 35 w 341"/>
              <a:gd name="T45" fmla="*/ 137 h 472"/>
              <a:gd name="T46" fmla="*/ 30 w 341"/>
              <a:gd name="T47" fmla="*/ 190 h 472"/>
              <a:gd name="T48" fmla="*/ 4 w 341"/>
              <a:gd name="T49" fmla="*/ 213 h 472"/>
              <a:gd name="T50" fmla="*/ 9 w 341"/>
              <a:gd name="T51" fmla="*/ 229 h 472"/>
              <a:gd name="T52" fmla="*/ 8 w 341"/>
              <a:gd name="T53" fmla="*/ 269 h 472"/>
              <a:gd name="T54" fmla="*/ 16 w 341"/>
              <a:gd name="T55" fmla="*/ 301 h 472"/>
              <a:gd name="T56" fmla="*/ 39 w 341"/>
              <a:gd name="T57" fmla="*/ 316 h 472"/>
              <a:gd name="T58" fmla="*/ 66 w 341"/>
              <a:gd name="T59" fmla="*/ 338 h 472"/>
              <a:gd name="T60" fmla="*/ 92 w 341"/>
              <a:gd name="T61" fmla="*/ 354 h 472"/>
              <a:gd name="T62" fmla="*/ 105 w 341"/>
              <a:gd name="T63" fmla="*/ 385 h 472"/>
              <a:gd name="T64" fmla="*/ 108 w 341"/>
              <a:gd name="T65" fmla="*/ 399 h 472"/>
              <a:gd name="T66" fmla="*/ 111 w 341"/>
              <a:gd name="T67" fmla="*/ 422 h 472"/>
              <a:gd name="T68" fmla="*/ 119 w 341"/>
              <a:gd name="T69" fmla="*/ 450 h 472"/>
              <a:gd name="T70" fmla="*/ 146 w 341"/>
              <a:gd name="T71" fmla="*/ 472 h 472"/>
              <a:gd name="T72" fmla="*/ 316 w 341"/>
              <a:gd name="T73" fmla="*/ 448 h 472"/>
              <a:gd name="T74" fmla="*/ 312 w 341"/>
              <a:gd name="T75" fmla="*/ 427 h 472"/>
              <a:gd name="T76" fmla="*/ 305 w 341"/>
              <a:gd name="T77" fmla="*/ 400 h 472"/>
              <a:gd name="T78" fmla="*/ 310 w 341"/>
              <a:gd name="T79" fmla="*/ 369 h 472"/>
              <a:gd name="T80" fmla="*/ 310 w 341"/>
              <a:gd name="T81" fmla="*/ 342 h 472"/>
              <a:gd name="T82" fmla="*/ 321 w 341"/>
              <a:gd name="T83" fmla="*/ 319 h 472"/>
              <a:gd name="T84" fmla="*/ 325 w 341"/>
              <a:gd name="T85" fmla="*/ 277 h 472"/>
              <a:gd name="T86" fmla="*/ 126 w 341"/>
              <a:gd name="T87" fmla="*/ 115 h 472"/>
              <a:gd name="T88" fmla="*/ 126 w 341"/>
              <a:gd name="T89" fmla="*/ 115 h 472"/>
              <a:gd name="T90" fmla="*/ 332 w 341"/>
              <a:gd name="T91" fmla="*/ 236 h 472"/>
              <a:gd name="T92" fmla="*/ 320 w 341"/>
              <a:gd name="T93" fmla="*/ 261 h 472"/>
              <a:gd name="T94" fmla="*/ 333 w 341"/>
              <a:gd name="T95" fmla="*/ 257 h 472"/>
              <a:gd name="T96" fmla="*/ 341 w 341"/>
              <a:gd name="T97" fmla="*/ 228 h 4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1"/>
              <a:gd name="T148" fmla="*/ 0 h 472"/>
              <a:gd name="T149" fmla="*/ 341 w 341"/>
              <a:gd name="T150" fmla="*/ 472 h 4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1" h="472">
                <a:moveTo>
                  <a:pt x="205" y="29"/>
                </a:moveTo>
                <a:lnTo>
                  <a:pt x="209" y="23"/>
                </a:lnTo>
                <a:lnTo>
                  <a:pt x="213" y="21"/>
                </a:lnTo>
                <a:lnTo>
                  <a:pt x="223" y="15"/>
                </a:lnTo>
                <a:lnTo>
                  <a:pt x="229" y="11"/>
                </a:lnTo>
                <a:lnTo>
                  <a:pt x="230" y="6"/>
                </a:lnTo>
                <a:lnTo>
                  <a:pt x="236" y="2"/>
                </a:lnTo>
                <a:lnTo>
                  <a:pt x="233" y="0"/>
                </a:lnTo>
                <a:lnTo>
                  <a:pt x="228" y="3"/>
                </a:lnTo>
                <a:lnTo>
                  <a:pt x="219" y="10"/>
                </a:lnTo>
                <a:lnTo>
                  <a:pt x="209" y="15"/>
                </a:lnTo>
                <a:lnTo>
                  <a:pt x="198" y="23"/>
                </a:lnTo>
                <a:lnTo>
                  <a:pt x="198" y="26"/>
                </a:lnTo>
                <a:lnTo>
                  <a:pt x="199" y="31"/>
                </a:lnTo>
                <a:lnTo>
                  <a:pt x="205" y="29"/>
                </a:lnTo>
                <a:close/>
                <a:moveTo>
                  <a:pt x="134" y="99"/>
                </a:moveTo>
                <a:lnTo>
                  <a:pt x="131" y="98"/>
                </a:lnTo>
                <a:lnTo>
                  <a:pt x="133" y="103"/>
                </a:lnTo>
                <a:lnTo>
                  <a:pt x="134" y="99"/>
                </a:lnTo>
                <a:close/>
                <a:moveTo>
                  <a:pt x="129" y="107"/>
                </a:moveTo>
                <a:lnTo>
                  <a:pt x="123" y="111"/>
                </a:lnTo>
                <a:lnTo>
                  <a:pt x="129" y="109"/>
                </a:lnTo>
                <a:lnTo>
                  <a:pt x="129" y="107"/>
                </a:lnTo>
                <a:close/>
                <a:moveTo>
                  <a:pt x="318" y="262"/>
                </a:moveTo>
                <a:lnTo>
                  <a:pt x="313" y="266"/>
                </a:lnTo>
                <a:lnTo>
                  <a:pt x="308" y="267"/>
                </a:lnTo>
                <a:lnTo>
                  <a:pt x="305" y="273"/>
                </a:lnTo>
                <a:lnTo>
                  <a:pt x="304" y="278"/>
                </a:lnTo>
                <a:lnTo>
                  <a:pt x="301" y="284"/>
                </a:lnTo>
                <a:lnTo>
                  <a:pt x="295" y="288"/>
                </a:lnTo>
                <a:lnTo>
                  <a:pt x="293" y="292"/>
                </a:lnTo>
                <a:lnTo>
                  <a:pt x="289" y="292"/>
                </a:lnTo>
                <a:lnTo>
                  <a:pt x="287" y="286"/>
                </a:lnTo>
                <a:lnTo>
                  <a:pt x="289" y="280"/>
                </a:lnTo>
                <a:lnTo>
                  <a:pt x="293" y="270"/>
                </a:lnTo>
                <a:lnTo>
                  <a:pt x="295" y="265"/>
                </a:lnTo>
                <a:lnTo>
                  <a:pt x="297" y="259"/>
                </a:lnTo>
                <a:lnTo>
                  <a:pt x="302" y="257"/>
                </a:lnTo>
                <a:lnTo>
                  <a:pt x="306" y="254"/>
                </a:lnTo>
                <a:lnTo>
                  <a:pt x="306" y="250"/>
                </a:lnTo>
                <a:lnTo>
                  <a:pt x="308" y="244"/>
                </a:lnTo>
                <a:lnTo>
                  <a:pt x="306" y="244"/>
                </a:lnTo>
                <a:lnTo>
                  <a:pt x="305" y="244"/>
                </a:lnTo>
                <a:lnTo>
                  <a:pt x="301" y="239"/>
                </a:lnTo>
                <a:lnTo>
                  <a:pt x="299" y="235"/>
                </a:lnTo>
                <a:lnTo>
                  <a:pt x="302" y="224"/>
                </a:lnTo>
                <a:lnTo>
                  <a:pt x="297" y="224"/>
                </a:lnTo>
                <a:lnTo>
                  <a:pt x="293" y="225"/>
                </a:lnTo>
                <a:lnTo>
                  <a:pt x="290" y="221"/>
                </a:lnTo>
                <a:lnTo>
                  <a:pt x="293" y="216"/>
                </a:lnTo>
                <a:lnTo>
                  <a:pt x="293" y="205"/>
                </a:lnTo>
                <a:lnTo>
                  <a:pt x="290" y="201"/>
                </a:lnTo>
                <a:lnTo>
                  <a:pt x="293" y="200"/>
                </a:lnTo>
                <a:lnTo>
                  <a:pt x="286" y="194"/>
                </a:lnTo>
                <a:lnTo>
                  <a:pt x="279" y="191"/>
                </a:lnTo>
                <a:lnTo>
                  <a:pt x="274" y="191"/>
                </a:lnTo>
                <a:lnTo>
                  <a:pt x="272" y="181"/>
                </a:lnTo>
                <a:lnTo>
                  <a:pt x="267" y="178"/>
                </a:lnTo>
                <a:lnTo>
                  <a:pt x="253" y="176"/>
                </a:lnTo>
                <a:lnTo>
                  <a:pt x="248" y="175"/>
                </a:lnTo>
                <a:lnTo>
                  <a:pt x="242" y="176"/>
                </a:lnTo>
                <a:lnTo>
                  <a:pt x="233" y="175"/>
                </a:lnTo>
                <a:lnTo>
                  <a:pt x="230" y="175"/>
                </a:lnTo>
                <a:lnTo>
                  <a:pt x="213" y="167"/>
                </a:lnTo>
                <a:lnTo>
                  <a:pt x="157" y="156"/>
                </a:lnTo>
                <a:lnTo>
                  <a:pt x="150" y="147"/>
                </a:lnTo>
                <a:lnTo>
                  <a:pt x="146" y="143"/>
                </a:lnTo>
                <a:lnTo>
                  <a:pt x="139" y="140"/>
                </a:lnTo>
                <a:lnTo>
                  <a:pt x="138" y="137"/>
                </a:lnTo>
                <a:lnTo>
                  <a:pt x="129" y="137"/>
                </a:lnTo>
                <a:lnTo>
                  <a:pt x="123" y="134"/>
                </a:lnTo>
                <a:lnTo>
                  <a:pt x="118" y="133"/>
                </a:lnTo>
                <a:lnTo>
                  <a:pt x="112" y="136"/>
                </a:lnTo>
                <a:lnTo>
                  <a:pt x="107" y="136"/>
                </a:lnTo>
                <a:lnTo>
                  <a:pt x="110" y="133"/>
                </a:lnTo>
                <a:lnTo>
                  <a:pt x="111" y="128"/>
                </a:lnTo>
                <a:lnTo>
                  <a:pt x="111" y="122"/>
                </a:lnTo>
                <a:lnTo>
                  <a:pt x="114" y="118"/>
                </a:lnTo>
                <a:lnTo>
                  <a:pt x="115" y="111"/>
                </a:lnTo>
                <a:lnTo>
                  <a:pt x="110" y="107"/>
                </a:lnTo>
                <a:lnTo>
                  <a:pt x="103" y="111"/>
                </a:lnTo>
                <a:lnTo>
                  <a:pt x="99" y="115"/>
                </a:lnTo>
                <a:lnTo>
                  <a:pt x="92" y="118"/>
                </a:lnTo>
                <a:lnTo>
                  <a:pt x="87" y="120"/>
                </a:lnTo>
                <a:lnTo>
                  <a:pt x="77" y="125"/>
                </a:lnTo>
                <a:lnTo>
                  <a:pt x="57" y="133"/>
                </a:lnTo>
                <a:lnTo>
                  <a:pt x="51" y="134"/>
                </a:lnTo>
                <a:lnTo>
                  <a:pt x="46" y="133"/>
                </a:lnTo>
                <a:lnTo>
                  <a:pt x="40" y="128"/>
                </a:lnTo>
                <a:lnTo>
                  <a:pt x="39" y="130"/>
                </a:lnTo>
                <a:lnTo>
                  <a:pt x="38" y="132"/>
                </a:lnTo>
                <a:lnTo>
                  <a:pt x="35" y="137"/>
                </a:lnTo>
                <a:lnTo>
                  <a:pt x="31" y="137"/>
                </a:lnTo>
                <a:lnTo>
                  <a:pt x="32" y="179"/>
                </a:lnTo>
                <a:lnTo>
                  <a:pt x="32" y="185"/>
                </a:lnTo>
                <a:lnTo>
                  <a:pt x="30" y="190"/>
                </a:lnTo>
                <a:lnTo>
                  <a:pt x="19" y="195"/>
                </a:lnTo>
                <a:lnTo>
                  <a:pt x="8" y="202"/>
                </a:lnTo>
                <a:lnTo>
                  <a:pt x="6" y="208"/>
                </a:lnTo>
                <a:lnTo>
                  <a:pt x="4" y="213"/>
                </a:lnTo>
                <a:lnTo>
                  <a:pt x="0" y="217"/>
                </a:lnTo>
                <a:lnTo>
                  <a:pt x="0" y="223"/>
                </a:lnTo>
                <a:lnTo>
                  <a:pt x="4" y="228"/>
                </a:lnTo>
                <a:lnTo>
                  <a:pt x="9" y="229"/>
                </a:lnTo>
                <a:lnTo>
                  <a:pt x="15" y="240"/>
                </a:lnTo>
                <a:lnTo>
                  <a:pt x="9" y="254"/>
                </a:lnTo>
                <a:lnTo>
                  <a:pt x="11" y="263"/>
                </a:lnTo>
                <a:lnTo>
                  <a:pt x="8" y="269"/>
                </a:lnTo>
                <a:lnTo>
                  <a:pt x="11" y="280"/>
                </a:lnTo>
                <a:lnTo>
                  <a:pt x="11" y="289"/>
                </a:lnTo>
                <a:lnTo>
                  <a:pt x="8" y="294"/>
                </a:lnTo>
                <a:lnTo>
                  <a:pt x="16" y="301"/>
                </a:lnTo>
                <a:lnTo>
                  <a:pt x="21" y="305"/>
                </a:lnTo>
                <a:lnTo>
                  <a:pt x="27" y="308"/>
                </a:lnTo>
                <a:lnTo>
                  <a:pt x="36" y="309"/>
                </a:lnTo>
                <a:lnTo>
                  <a:pt x="39" y="316"/>
                </a:lnTo>
                <a:lnTo>
                  <a:pt x="44" y="319"/>
                </a:lnTo>
                <a:lnTo>
                  <a:pt x="51" y="322"/>
                </a:lnTo>
                <a:lnTo>
                  <a:pt x="59" y="326"/>
                </a:lnTo>
                <a:lnTo>
                  <a:pt x="66" y="338"/>
                </a:lnTo>
                <a:lnTo>
                  <a:pt x="77" y="346"/>
                </a:lnTo>
                <a:lnTo>
                  <a:pt x="82" y="349"/>
                </a:lnTo>
                <a:lnTo>
                  <a:pt x="87" y="350"/>
                </a:lnTo>
                <a:lnTo>
                  <a:pt x="92" y="354"/>
                </a:lnTo>
                <a:lnTo>
                  <a:pt x="97" y="360"/>
                </a:lnTo>
                <a:lnTo>
                  <a:pt x="101" y="365"/>
                </a:lnTo>
                <a:lnTo>
                  <a:pt x="104" y="380"/>
                </a:lnTo>
                <a:lnTo>
                  <a:pt x="105" y="385"/>
                </a:lnTo>
                <a:lnTo>
                  <a:pt x="104" y="387"/>
                </a:lnTo>
                <a:lnTo>
                  <a:pt x="107" y="393"/>
                </a:lnTo>
                <a:lnTo>
                  <a:pt x="107" y="398"/>
                </a:lnTo>
                <a:lnTo>
                  <a:pt x="108" y="399"/>
                </a:lnTo>
                <a:lnTo>
                  <a:pt x="110" y="404"/>
                </a:lnTo>
                <a:lnTo>
                  <a:pt x="114" y="406"/>
                </a:lnTo>
                <a:lnTo>
                  <a:pt x="116" y="411"/>
                </a:lnTo>
                <a:lnTo>
                  <a:pt x="111" y="422"/>
                </a:lnTo>
                <a:lnTo>
                  <a:pt x="114" y="430"/>
                </a:lnTo>
                <a:lnTo>
                  <a:pt x="114" y="438"/>
                </a:lnTo>
                <a:lnTo>
                  <a:pt x="118" y="444"/>
                </a:lnTo>
                <a:lnTo>
                  <a:pt x="119" y="450"/>
                </a:lnTo>
                <a:lnTo>
                  <a:pt x="122" y="456"/>
                </a:lnTo>
                <a:lnTo>
                  <a:pt x="127" y="459"/>
                </a:lnTo>
                <a:lnTo>
                  <a:pt x="142" y="461"/>
                </a:lnTo>
                <a:lnTo>
                  <a:pt x="146" y="472"/>
                </a:lnTo>
                <a:lnTo>
                  <a:pt x="242" y="467"/>
                </a:lnTo>
                <a:lnTo>
                  <a:pt x="314" y="460"/>
                </a:lnTo>
                <a:lnTo>
                  <a:pt x="317" y="460"/>
                </a:lnTo>
                <a:lnTo>
                  <a:pt x="316" y="448"/>
                </a:lnTo>
                <a:lnTo>
                  <a:pt x="316" y="444"/>
                </a:lnTo>
                <a:lnTo>
                  <a:pt x="316" y="438"/>
                </a:lnTo>
                <a:lnTo>
                  <a:pt x="314" y="433"/>
                </a:lnTo>
                <a:lnTo>
                  <a:pt x="312" y="427"/>
                </a:lnTo>
                <a:lnTo>
                  <a:pt x="312" y="423"/>
                </a:lnTo>
                <a:lnTo>
                  <a:pt x="306" y="417"/>
                </a:lnTo>
                <a:lnTo>
                  <a:pt x="308" y="412"/>
                </a:lnTo>
                <a:lnTo>
                  <a:pt x="305" y="400"/>
                </a:lnTo>
                <a:lnTo>
                  <a:pt x="306" y="391"/>
                </a:lnTo>
                <a:lnTo>
                  <a:pt x="309" y="379"/>
                </a:lnTo>
                <a:lnTo>
                  <a:pt x="309" y="374"/>
                </a:lnTo>
                <a:lnTo>
                  <a:pt x="310" y="369"/>
                </a:lnTo>
                <a:lnTo>
                  <a:pt x="313" y="364"/>
                </a:lnTo>
                <a:lnTo>
                  <a:pt x="313" y="357"/>
                </a:lnTo>
                <a:lnTo>
                  <a:pt x="310" y="346"/>
                </a:lnTo>
                <a:lnTo>
                  <a:pt x="310" y="342"/>
                </a:lnTo>
                <a:lnTo>
                  <a:pt x="313" y="331"/>
                </a:lnTo>
                <a:lnTo>
                  <a:pt x="316" y="326"/>
                </a:lnTo>
                <a:lnTo>
                  <a:pt x="320" y="322"/>
                </a:lnTo>
                <a:lnTo>
                  <a:pt x="321" y="319"/>
                </a:lnTo>
                <a:lnTo>
                  <a:pt x="317" y="308"/>
                </a:lnTo>
                <a:lnTo>
                  <a:pt x="318" y="303"/>
                </a:lnTo>
                <a:lnTo>
                  <a:pt x="320" y="292"/>
                </a:lnTo>
                <a:lnTo>
                  <a:pt x="325" y="277"/>
                </a:lnTo>
                <a:lnTo>
                  <a:pt x="327" y="273"/>
                </a:lnTo>
                <a:lnTo>
                  <a:pt x="324" y="266"/>
                </a:lnTo>
                <a:lnTo>
                  <a:pt x="318" y="262"/>
                </a:lnTo>
                <a:close/>
                <a:moveTo>
                  <a:pt x="126" y="115"/>
                </a:moveTo>
                <a:lnTo>
                  <a:pt x="123" y="115"/>
                </a:lnTo>
                <a:lnTo>
                  <a:pt x="118" y="120"/>
                </a:lnTo>
                <a:lnTo>
                  <a:pt x="115" y="125"/>
                </a:lnTo>
                <a:lnTo>
                  <a:pt x="126" y="115"/>
                </a:lnTo>
                <a:close/>
                <a:moveTo>
                  <a:pt x="341" y="228"/>
                </a:moveTo>
                <a:lnTo>
                  <a:pt x="340" y="227"/>
                </a:lnTo>
                <a:lnTo>
                  <a:pt x="335" y="231"/>
                </a:lnTo>
                <a:lnTo>
                  <a:pt x="332" y="236"/>
                </a:lnTo>
                <a:lnTo>
                  <a:pt x="327" y="242"/>
                </a:lnTo>
                <a:lnTo>
                  <a:pt x="327" y="247"/>
                </a:lnTo>
                <a:lnTo>
                  <a:pt x="323" y="252"/>
                </a:lnTo>
                <a:lnTo>
                  <a:pt x="320" y="261"/>
                </a:lnTo>
                <a:lnTo>
                  <a:pt x="323" y="265"/>
                </a:lnTo>
                <a:lnTo>
                  <a:pt x="328" y="266"/>
                </a:lnTo>
                <a:lnTo>
                  <a:pt x="332" y="261"/>
                </a:lnTo>
                <a:lnTo>
                  <a:pt x="333" y="257"/>
                </a:lnTo>
                <a:lnTo>
                  <a:pt x="333" y="251"/>
                </a:lnTo>
                <a:lnTo>
                  <a:pt x="337" y="244"/>
                </a:lnTo>
                <a:lnTo>
                  <a:pt x="337" y="239"/>
                </a:lnTo>
                <a:lnTo>
                  <a:pt x="341" y="228"/>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4" name="Freeform 175"/>
          <p:cNvSpPr>
            <a:spLocks noEditPoints="1"/>
          </p:cNvSpPr>
          <p:nvPr/>
        </p:nvSpPr>
        <p:spPr bwMode="auto">
          <a:xfrm>
            <a:off x="6731734" y="3949232"/>
            <a:ext cx="378199" cy="654627"/>
          </a:xfrm>
          <a:custGeom>
            <a:avLst/>
            <a:gdLst>
              <a:gd name="T0" fmla="*/ 220 w 232"/>
              <a:gd name="T1" fmla="*/ 7 h 402"/>
              <a:gd name="T2" fmla="*/ 212 w 232"/>
              <a:gd name="T3" fmla="*/ 0 h 402"/>
              <a:gd name="T4" fmla="*/ 73 w 232"/>
              <a:gd name="T5" fmla="*/ 13 h 402"/>
              <a:gd name="T6" fmla="*/ 64 w 232"/>
              <a:gd name="T7" fmla="*/ 26 h 402"/>
              <a:gd name="T8" fmla="*/ 58 w 232"/>
              <a:gd name="T9" fmla="*/ 34 h 402"/>
              <a:gd name="T10" fmla="*/ 62 w 232"/>
              <a:gd name="T11" fmla="*/ 40 h 402"/>
              <a:gd name="T12" fmla="*/ 56 w 232"/>
              <a:gd name="T13" fmla="*/ 45 h 402"/>
              <a:gd name="T14" fmla="*/ 57 w 232"/>
              <a:gd name="T15" fmla="*/ 57 h 402"/>
              <a:gd name="T16" fmla="*/ 45 w 232"/>
              <a:gd name="T17" fmla="*/ 65 h 402"/>
              <a:gd name="T18" fmla="*/ 39 w 232"/>
              <a:gd name="T19" fmla="*/ 78 h 402"/>
              <a:gd name="T20" fmla="*/ 35 w 232"/>
              <a:gd name="T21" fmla="*/ 82 h 402"/>
              <a:gd name="T22" fmla="*/ 24 w 232"/>
              <a:gd name="T23" fmla="*/ 98 h 402"/>
              <a:gd name="T24" fmla="*/ 29 w 232"/>
              <a:gd name="T25" fmla="*/ 112 h 402"/>
              <a:gd name="T26" fmla="*/ 22 w 232"/>
              <a:gd name="T27" fmla="*/ 118 h 402"/>
              <a:gd name="T28" fmla="*/ 20 w 232"/>
              <a:gd name="T29" fmla="*/ 121 h 402"/>
              <a:gd name="T30" fmla="*/ 16 w 232"/>
              <a:gd name="T31" fmla="*/ 132 h 402"/>
              <a:gd name="T32" fmla="*/ 22 w 232"/>
              <a:gd name="T33" fmla="*/ 137 h 402"/>
              <a:gd name="T34" fmla="*/ 24 w 232"/>
              <a:gd name="T35" fmla="*/ 147 h 402"/>
              <a:gd name="T36" fmla="*/ 26 w 232"/>
              <a:gd name="T37" fmla="*/ 156 h 402"/>
              <a:gd name="T38" fmla="*/ 29 w 232"/>
              <a:gd name="T39" fmla="*/ 167 h 402"/>
              <a:gd name="T40" fmla="*/ 23 w 232"/>
              <a:gd name="T41" fmla="*/ 178 h 402"/>
              <a:gd name="T42" fmla="*/ 26 w 232"/>
              <a:gd name="T43" fmla="*/ 182 h 402"/>
              <a:gd name="T44" fmla="*/ 26 w 232"/>
              <a:gd name="T45" fmla="*/ 193 h 402"/>
              <a:gd name="T46" fmla="*/ 26 w 232"/>
              <a:gd name="T47" fmla="*/ 208 h 402"/>
              <a:gd name="T48" fmla="*/ 33 w 232"/>
              <a:gd name="T49" fmla="*/ 216 h 402"/>
              <a:gd name="T50" fmla="*/ 31 w 232"/>
              <a:gd name="T51" fmla="*/ 220 h 402"/>
              <a:gd name="T52" fmla="*/ 39 w 232"/>
              <a:gd name="T53" fmla="*/ 232 h 402"/>
              <a:gd name="T54" fmla="*/ 45 w 232"/>
              <a:gd name="T55" fmla="*/ 236 h 402"/>
              <a:gd name="T56" fmla="*/ 31 w 232"/>
              <a:gd name="T57" fmla="*/ 243 h 402"/>
              <a:gd name="T58" fmla="*/ 39 w 232"/>
              <a:gd name="T59" fmla="*/ 247 h 402"/>
              <a:gd name="T60" fmla="*/ 30 w 232"/>
              <a:gd name="T61" fmla="*/ 257 h 402"/>
              <a:gd name="T62" fmla="*/ 23 w 232"/>
              <a:gd name="T63" fmla="*/ 273 h 402"/>
              <a:gd name="T64" fmla="*/ 20 w 232"/>
              <a:gd name="T65" fmla="*/ 282 h 402"/>
              <a:gd name="T66" fmla="*/ 8 w 232"/>
              <a:gd name="T67" fmla="*/ 296 h 402"/>
              <a:gd name="T68" fmla="*/ 8 w 232"/>
              <a:gd name="T69" fmla="*/ 303 h 402"/>
              <a:gd name="T70" fmla="*/ 8 w 232"/>
              <a:gd name="T71" fmla="*/ 319 h 402"/>
              <a:gd name="T72" fmla="*/ 3 w 232"/>
              <a:gd name="T73" fmla="*/ 330 h 402"/>
              <a:gd name="T74" fmla="*/ 0 w 232"/>
              <a:gd name="T75" fmla="*/ 346 h 402"/>
              <a:gd name="T76" fmla="*/ 136 w 232"/>
              <a:gd name="T77" fmla="*/ 338 h 402"/>
              <a:gd name="T78" fmla="*/ 129 w 232"/>
              <a:gd name="T79" fmla="*/ 362 h 402"/>
              <a:gd name="T80" fmla="*/ 141 w 232"/>
              <a:gd name="T81" fmla="*/ 380 h 402"/>
              <a:gd name="T82" fmla="*/ 145 w 232"/>
              <a:gd name="T83" fmla="*/ 394 h 402"/>
              <a:gd name="T84" fmla="*/ 155 w 232"/>
              <a:gd name="T85" fmla="*/ 402 h 402"/>
              <a:gd name="T86" fmla="*/ 167 w 232"/>
              <a:gd name="T87" fmla="*/ 392 h 402"/>
              <a:gd name="T88" fmla="*/ 172 w 232"/>
              <a:gd name="T89" fmla="*/ 388 h 402"/>
              <a:gd name="T90" fmla="*/ 187 w 232"/>
              <a:gd name="T91" fmla="*/ 384 h 402"/>
              <a:gd name="T92" fmla="*/ 193 w 232"/>
              <a:gd name="T93" fmla="*/ 380 h 402"/>
              <a:gd name="T94" fmla="*/ 212 w 232"/>
              <a:gd name="T95" fmla="*/ 384 h 402"/>
              <a:gd name="T96" fmla="*/ 229 w 232"/>
              <a:gd name="T97" fmla="*/ 384 h 402"/>
              <a:gd name="T98" fmla="*/ 212 w 232"/>
              <a:gd name="T99" fmla="*/ 394 h 402"/>
              <a:gd name="T100" fmla="*/ 212 w 232"/>
              <a:gd name="T101" fmla="*/ 392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2"/>
              <a:gd name="T154" fmla="*/ 0 h 402"/>
              <a:gd name="T155" fmla="*/ 232 w 232"/>
              <a:gd name="T156" fmla="*/ 402 h 4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2" h="402">
                <a:moveTo>
                  <a:pt x="232" y="376"/>
                </a:moveTo>
                <a:lnTo>
                  <a:pt x="216" y="255"/>
                </a:lnTo>
                <a:lnTo>
                  <a:pt x="220" y="7"/>
                </a:lnTo>
                <a:lnTo>
                  <a:pt x="214" y="4"/>
                </a:lnTo>
                <a:lnTo>
                  <a:pt x="212" y="0"/>
                </a:lnTo>
                <a:lnTo>
                  <a:pt x="163" y="4"/>
                </a:lnTo>
                <a:lnTo>
                  <a:pt x="71" y="11"/>
                </a:lnTo>
                <a:lnTo>
                  <a:pt x="73" y="13"/>
                </a:lnTo>
                <a:lnTo>
                  <a:pt x="75" y="18"/>
                </a:lnTo>
                <a:lnTo>
                  <a:pt x="69" y="23"/>
                </a:lnTo>
                <a:lnTo>
                  <a:pt x="64" y="26"/>
                </a:lnTo>
                <a:lnTo>
                  <a:pt x="61" y="22"/>
                </a:lnTo>
                <a:lnTo>
                  <a:pt x="62" y="34"/>
                </a:lnTo>
                <a:lnTo>
                  <a:pt x="58" y="34"/>
                </a:lnTo>
                <a:lnTo>
                  <a:pt x="57" y="29"/>
                </a:lnTo>
                <a:lnTo>
                  <a:pt x="57" y="36"/>
                </a:lnTo>
                <a:lnTo>
                  <a:pt x="62" y="40"/>
                </a:lnTo>
                <a:lnTo>
                  <a:pt x="57" y="41"/>
                </a:lnTo>
                <a:lnTo>
                  <a:pt x="56" y="37"/>
                </a:lnTo>
                <a:lnTo>
                  <a:pt x="56" y="45"/>
                </a:lnTo>
                <a:lnTo>
                  <a:pt x="58" y="48"/>
                </a:lnTo>
                <a:lnTo>
                  <a:pt x="56" y="53"/>
                </a:lnTo>
                <a:lnTo>
                  <a:pt x="57" y="57"/>
                </a:lnTo>
                <a:lnTo>
                  <a:pt x="53" y="64"/>
                </a:lnTo>
                <a:lnTo>
                  <a:pt x="49" y="65"/>
                </a:lnTo>
                <a:lnTo>
                  <a:pt x="45" y="65"/>
                </a:lnTo>
                <a:lnTo>
                  <a:pt x="45" y="69"/>
                </a:lnTo>
                <a:lnTo>
                  <a:pt x="41" y="75"/>
                </a:lnTo>
                <a:lnTo>
                  <a:pt x="39" y="78"/>
                </a:lnTo>
                <a:lnTo>
                  <a:pt x="34" y="76"/>
                </a:lnTo>
                <a:lnTo>
                  <a:pt x="38" y="80"/>
                </a:lnTo>
                <a:lnTo>
                  <a:pt x="35" y="82"/>
                </a:lnTo>
                <a:lnTo>
                  <a:pt x="35" y="87"/>
                </a:lnTo>
                <a:lnTo>
                  <a:pt x="38" y="93"/>
                </a:lnTo>
                <a:lnTo>
                  <a:pt x="24" y="98"/>
                </a:lnTo>
                <a:lnTo>
                  <a:pt x="29" y="101"/>
                </a:lnTo>
                <a:lnTo>
                  <a:pt x="27" y="106"/>
                </a:lnTo>
                <a:lnTo>
                  <a:pt x="29" y="112"/>
                </a:lnTo>
                <a:lnTo>
                  <a:pt x="27" y="114"/>
                </a:lnTo>
                <a:lnTo>
                  <a:pt x="22" y="114"/>
                </a:lnTo>
                <a:lnTo>
                  <a:pt x="22" y="118"/>
                </a:lnTo>
                <a:lnTo>
                  <a:pt x="27" y="120"/>
                </a:lnTo>
                <a:lnTo>
                  <a:pt x="22" y="122"/>
                </a:lnTo>
                <a:lnTo>
                  <a:pt x="20" y="121"/>
                </a:lnTo>
                <a:lnTo>
                  <a:pt x="18" y="122"/>
                </a:lnTo>
                <a:lnTo>
                  <a:pt x="22" y="128"/>
                </a:lnTo>
                <a:lnTo>
                  <a:pt x="16" y="132"/>
                </a:lnTo>
                <a:lnTo>
                  <a:pt x="19" y="137"/>
                </a:lnTo>
                <a:lnTo>
                  <a:pt x="16" y="143"/>
                </a:lnTo>
                <a:lnTo>
                  <a:pt x="22" y="137"/>
                </a:lnTo>
                <a:lnTo>
                  <a:pt x="24" y="141"/>
                </a:lnTo>
                <a:lnTo>
                  <a:pt x="19" y="144"/>
                </a:lnTo>
                <a:lnTo>
                  <a:pt x="24" y="147"/>
                </a:lnTo>
                <a:lnTo>
                  <a:pt x="26" y="145"/>
                </a:lnTo>
                <a:lnTo>
                  <a:pt x="23" y="151"/>
                </a:lnTo>
                <a:lnTo>
                  <a:pt x="26" y="156"/>
                </a:lnTo>
                <a:lnTo>
                  <a:pt x="27" y="158"/>
                </a:lnTo>
                <a:lnTo>
                  <a:pt x="29" y="166"/>
                </a:lnTo>
                <a:lnTo>
                  <a:pt x="29" y="167"/>
                </a:lnTo>
                <a:lnTo>
                  <a:pt x="23" y="167"/>
                </a:lnTo>
                <a:lnTo>
                  <a:pt x="24" y="171"/>
                </a:lnTo>
                <a:lnTo>
                  <a:pt x="23" y="178"/>
                </a:lnTo>
                <a:lnTo>
                  <a:pt x="22" y="181"/>
                </a:lnTo>
                <a:lnTo>
                  <a:pt x="20" y="186"/>
                </a:lnTo>
                <a:lnTo>
                  <a:pt x="26" y="182"/>
                </a:lnTo>
                <a:lnTo>
                  <a:pt x="30" y="183"/>
                </a:lnTo>
                <a:lnTo>
                  <a:pt x="30" y="189"/>
                </a:lnTo>
                <a:lnTo>
                  <a:pt x="26" y="193"/>
                </a:lnTo>
                <a:lnTo>
                  <a:pt x="26" y="198"/>
                </a:lnTo>
                <a:lnTo>
                  <a:pt x="33" y="202"/>
                </a:lnTo>
                <a:lnTo>
                  <a:pt x="26" y="208"/>
                </a:lnTo>
                <a:lnTo>
                  <a:pt x="27" y="212"/>
                </a:lnTo>
                <a:lnTo>
                  <a:pt x="37" y="211"/>
                </a:lnTo>
                <a:lnTo>
                  <a:pt x="33" y="216"/>
                </a:lnTo>
                <a:lnTo>
                  <a:pt x="37" y="220"/>
                </a:lnTo>
                <a:lnTo>
                  <a:pt x="31" y="219"/>
                </a:lnTo>
                <a:lnTo>
                  <a:pt x="31" y="220"/>
                </a:lnTo>
                <a:lnTo>
                  <a:pt x="34" y="225"/>
                </a:lnTo>
                <a:lnTo>
                  <a:pt x="38" y="228"/>
                </a:lnTo>
                <a:lnTo>
                  <a:pt x="39" y="232"/>
                </a:lnTo>
                <a:lnTo>
                  <a:pt x="45" y="234"/>
                </a:lnTo>
                <a:lnTo>
                  <a:pt x="46" y="234"/>
                </a:lnTo>
                <a:lnTo>
                  <a:pt x="45" y="236"/>
                </a:lnTo>
                <a:lnTo>
                  <a:pt x="42" y="236"/>
                </a:lnTo>
                <a:lnTo>
                  <a:pt x="38" y="240"/>
                </a:lnTo>
                <a:lnTo>
                  <a:pt x="31" y="243"/>
                </a:lnTo>
                <a:lnTo>
                  <a:pt x="29" y="247"/>
                </a:lnTo>
                <a:lnTo>
                  <a:pt x="34" y="249"/>
                </a:lnTo>
                <a:lnTo>
                  <a:pt x="39" y="247"/>
                </a:lnTo>
                <a:lnTo>
                  <a:pt x="35" y="254"/>
                </a:lnTo>
                <a:lnTo>
                  <a:pt x="35" y="255"/>
                </a:lnTo>
                <a:lnTo>
                  <a:pt x="30" y="257"/>
                </a:lnTo>
                <a:lnTo>
                  <a:pt x="35" y="258"/>
                </a:lnTo>
                <a:lnTo>
                  <a:pt x="35" y="259"/>
                </a:lnTo>
                <a:lnTo>
                  <a:pt x="23" y="273"/>
                </a:lnTo>
                <a:lnTo>
                  <a:pt x="19" y="274"/>
                </a:lnTo>
                <a:lnTo>
                  <a:pt x="16" y="280"/>
                </a:lnTo>
                <a:lnTo>
                  <a:pt x="20" y="282"/>
                </a:lnTo>
                <a:lnTo>
                  <a:pt x="15" y="288"/>
                </a:lnTo>
                <a:lnTo>
                  <a:pt x="14" y="292"/>
                </a:lnTo>
                <a:lnTo>
                  <a:pt x="8" y="296"/>
                </a:lnTo>
                <a:lnTo>
                  <a:pt x="14" y="296"/>
                </a:lnTo>
                <a:lnTo>
                  <a:pt x="12" y="299"/>
                </a:lnTo>
                <a:lnTo>
                  <a:pt x="8" y="303"/>
                </a:lnTo>
                <a:lnTo>
                  <a:pt x="10" y="314"/>
                </a:lnTo>
                <a:lnTo>
                  <a:pt x="4" y="314"/>
                </a:lnTo>
                <a:lnTo>
                  <a:pt x="8" y="319"/>
                </a:lnTo>
                <a:lnTo>
                  <a:pt x="7" y="323"/>
                </a:lnTo>
                <a:lnTo>
                  <a:pt x="0" y="324"/>
                </a:lnTo>
                <a:lnTo>
                  <a:pt x="3" y="330"/>
                </a:lnTo>
                <a:lnTo>
                  <a:pt x="1" y="335"/>
                </a:lnTo>
                <a:lnTo>
                  <a:pt x="5" y="341"/>
                </a:lnTo>
                <a:lnTo>
                  <a:pt x="0" y="346"/>
                </a:lnTo>
                <a:lnTo>
                  <a:pt x="69" y="342"/>
                </a:lnTo>
                <a:lnTo>
                  <a:pt x="134" y="337"/>
                </a:lnTo>
                <a:lnTo>
                  <a:pt x="136" y="338"/>
                </a:lnTo>
                <a:lnTo>
                  <a:pt x="134" y="343"/>
                </a:lnTo>
                <a:lnTo>
                  <a:pt x="130" y="354"/>
                </a:lnTo>
                <a:lnTo>
                  <a:pt x="129" y="362"/>
                </a:lnTo>
                <a:lnTo>
                  <a:pt x="130" y="368"/>
                </a:lnTo>
                <a:lnTo>
                  <a:pt x="134" y="373"/>
                </a:lnTo>
                <a:lnTo>
                  <a:pt x="141" y="380"/>
                </a:lnTo>
                <a:lnTo>
                  <a:pt x="142" y="385"/>
                </a:lnTo>
                <a:lnTo>
                  <a:pt x="147" y="391"/>
                </a:lnTo>
                <a:lnTo>
                  <a:pt x="145" y="394"/>
                </a:lnTo>
                <a:lnTo>
                  <a:pt x="148" y="398"/>
                </a:lnTo>
                <a:lnTo>
                  <a:pt x="152" y="400"/>
                </a:lnTo>
                <a:lnTo>
                  <a:pt x="155" y="402"/>
                </a:lnTo>
                <a:lnTo>
                  <a:pt x="160" y="402"/>
                </a:lnTo>
                <a:lnTo>
                  <a:pt x="161" y="396"/>
                </a:lnTo>
                <a:lnTo>
                  <a:pt x="167" y="392"/>
                </a:lnTo>
                <a:lnTo>
                  <a:pt x="168" y="390"/>
                </a:lnTo>
                <a:lnTo>
                  <a:pt x="172" y="388"/>
                </a:lnTo>
                <a:lnTo>
                  <a:pt x="171" y="390"/>
                </a:lnTo>
                <a:lnTo>
                  <a:pt x="176" y="388"/>
                </a:lnTo>
                <a:lnTo>
                  <a:pt x="187" y="384"/>
                </a:lnTo>
                <a:lnTo>
                  <a:pt x="198" y="383"/>
                </a:lnTo>
                <a:lnTo>
                  <a:pt x="199" y="380"/>
                </a:lnTo>
                <a:lnTo>
                  <a:pt x="193" y="380"/>
                </a:lnTo>
                <a:lnTo>
                  <a:pt x="201" y="379"/>
                </a:lnTo>
                <a:lnTo>
                  <a:pt x="206" y="383"/>
                </a:lnTo>
                <a:lnTo>
                  <a:pt x="212" y="384"/>
                </a:lnTo>
                <a:lnTo>
                  <a:pt x="217" y="383"/>
                </a:lnTo>
                <a:lnTo>
                  <a:pt x="218" y="380"/>
                </a:lnTo>
                <a:lnTo>
                  <a:pt x="229" y="384"/>
                </a:lnTo>
                <a:lnTo>
                  <a:pt x="232" y="379"/>
                </a:lnTo>
                <a:lnTo>
                  <a:pt x="232" y="376"/>
                </a:lnTo>
                <a:close/>
                <a:moveTo>
                  <a:pt x="212" y="394"/>
                </a:moveTo>
                <a:lnTo>
                  <a:pt x="216" y="394"/>
                </a:lnTo>
                <a:lnTo>
                  <a:pt x="221" y="394"/>
                </a:lnTo>
                <a:lnTo>
                  <a:pt x="212" y="392"/>
                </a:lnTo>
                <a:lnTo>
                  <a:pt x="212" y="394"/>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5" name="Freeform 176"/>
          <p:cNvSpPr>
            <a:spLocks noEditPoints="1"/>
          </p:cNvSpPr>
          <p:nvPr/>
        </p:nvSpPr>
        <p:spPr bwMode="auto">
          <a:xfrm>
            <a:off x="7123686" y="2472195"/>
            <a:ext cx="413956" cy="559733"/>
          </a:xfrm>
          <a:custGeom>
            <a:avLst/>
            <a:gdLst>
              <a:gd name="T0" fmla="*/ 253 w 254"/>
              <a:gd name="T1" fmla="*/ 207 h 344"/>
              <a:gd name="T2" fmla="*/ 245 w 254"/>
              <a:gd name="T3" fmla="*/ 192 h 344"/>
              <a:gd name="T4" fmla="*/ 236 w 254"/>
              <a:gd name="T5" fmla="*/ 165 h 344"/>
              <a:gd name="T6" fmla="*/ 219 w 254"/>
              <a:gd name="T7" fmla="*/ 130 h 344"/>
              <a:gd name="T8" fmla="*/ 200 w 254"/>
              <a:gd name="T9" fmla="*/ 133 h 344"/>
              <a:gd name="T10" fmla="*/ 185 w 254"/>
              <a:gd name="T11" fmla="*/ 142 h 344"/>
              <a:gd name="T12" fmla="*/ 178 w 254"/>
              <a:gd name="T13" fmla="*/ 160 h 344"/>
              <a:gd name="T14" fmla="*/ 167 w 254"/>
              <a:gd name="T15" fmla="*/ 168 h 344"/>
              <a:gd name="T16" fmla="*/ 154 w 254"/>
              <a:gd name="T17" fmla="*/ 154 h 344"/>
              <a:gd name="T18" fmla="*/ 166 w 254"/>
              <a:gd name="T19" fmla="*/ 138 h 344"/>
              <a:gd name="T20" fmla="*/ 173 w 254"/>
              <a:gd name="T21" fmla="*/ 114 h 344"/>
              <a:gd name="T22" fmla="*/ 181 w 254"/>
              <a:gd name="T23" fmla="*/ 89 h 344"/>
              <a:gd name="T24" fmla="*/ 177 w 254"/>
              <a:gd name="T25" fmla="*/ 63 h 344"/>
              <a:gd name="T26" fmla="*/ 170 w 254"/>
              <a:gd name="T27" fmla="*/ 49 h 344"/>
              <a:gd name="T28" fmla="*/ 173 w 254"/>
              <a:gd name="T29" fmla="*/ 40 h 344"/>
              <a:gd name="T30" fmla="*/ 161 w 254"/>
              <a:gd name="T31" fmla="*/ 27 h 344"/>
              <a:gd name="T32" fmla="*/ 139 w 254"/>
              <a:gd name="T33" fmla="*/ 21 h 344"/>
              <a:gd name="T34" fmla="*/ 124 w 254"/>
              <a:gd name="T35" fmla="*/ 17 h 344"/>
              <a:gd name="T36" fmla="*/ 110 w 254"/>
              <a:gd name="T37" fmla="*/ 6 h 344"/>
              <a:gd name="T38" fmla="*/ 95 w 254"/>
              <a:gd name="T39" fmla="*/ 4 h 344"/>
              <a:gd name="T40" fmla="*/ 80 w 254"/>
              <a:gd name="T41" fmla="*/ 4 h 344"/>
              <a:gd name="T42" fmla="*/ 68 w 254"/>
              <a:gd name="T43" fmla="*/ 17 h 344"/>
              <a:gd name="T44" fmla="*/ 75 w 254"/>
              <a:gd name="T45" fmla="*/ 31 h 344"/>
              <a:gd name="T46" fmla="*/ 63 w 254"/>
              <a:gd name="T47" fmla="*/ 39 h 344"/>
              <a:gd name="T48" fmla="*/ 57 w 254"/>
              <a:gd name="T49" fmla="*/ 65 h 344"/>
              <a:gd name="T50" fmla="*/ 55 w 254"/>
              <a:gd name="T51" fmla="*/ 81 h 344"/>
              <a:gd name="T52" fmla="*/ 52 w 254"/>
              <a:gd name="T53" fmla="*/ 70 h 344"/>
              <a:gd name="T54" fmla="*/ 44 w 254"/>
              <a:gd name="T55" fmla="*/ 87 h 344"/>
              <a:gd name="T56" fmla="*/ 43 w 254"/>
              <a:gd name="T57" fmla="*/ 70 h 344"/>
              <a:gd name="T58" fmla="*/ 41 w 254"/>
              <a:gd name="T59" fmla="*/ 57 h 344"/>
              <a:gd name="T60" fmla="*/ 34 w 254"/>
              <a:gd name="T61" fmla="*/ 72 h 344"/>
              <a:gd name="T62" fmla="*/ 18 w 254"/>
              <a:gd name="T63" fmla="*/ 85 h 344"/>
              <a:gd name="T64" fmla="*/ 10 w 254"/>
              <a:gd name="T65" fmla="*/ 99 h 344"/>
              <a:gd name="T66" fmla="*/ 13 w 254"/>
              <a:gd name="T67" fmla="*/ 123 h 344"/>
              <a:gd name="T68" fmla="*/ 2 w 254"/>
              <a:gd name="T69" fmla="*/ 150 h 344"/>
              <a:gd name="T70" fmla="*/ 9 w 254"/>
              <a:gd name="T71" fmla="*/ 176 h 344"/>
              <a:gd name="T72" fmla="*/ 3 w 254"/>
              <a:gd name="T73" fmla="*/ 191 h 344"/>
              <a:gd name="T74" fmla="*/ 21 w 254"/>
              <a:gd name="T75" fmla="*/ 222 h 344"/>
              <a:gd name="T76" fmla="*/ 30 w 254"/>
              <a:gd name="T77" fmla="*/ 275 h 344"/>
              <a:gd name="T78" fmla="*/ 19 w 254"/>
              <a:gd name="T79" fmla="*/ 310 h 344"/>
              <a:gd name="T80" fmla="*/ 9 w 254"/>
              <a:gd name="T81" fmla="*/ 337 h 344"/>
              <a:gd name="T82" fmla="*/ 5 w 254"/>
              <a:gd name="T83" fmla="*/ 344 h 344"/>
              <a:gd name="T84" fmla="*/ 125 w 254"/>
              <a:gd name="T85" fmla="*/ 335 h 344"/>
              <a:gd name="T86" fmla="*/ 209 w 254"/>
              <a:gd name="T87" fmla="*/ 310 h 344"/>
              <a:gd name="T88" fmla="*/ 220 w 254"/>
              <a:gd name="T89" fmla="*/ 274 h 344"/>
              <a:gd name="T90" fmla="*/ 228 w 254"/>
              <a:gd name="T91" fmla="*/ 266 h 344"/>
              <a:gd name="T92" fmla="*/ 235 w 254"/>
              <a:gd name="T93" fmla="*/ 244 h 344"/>
              <a:gd name="T94" fmla="*/ 245 w 254"/>
              <a:gd name="T95" fmla="*/ 240 h 344"/>
              <a:gd name="T96" fmla="*/ 249 w 254"/>
              <a:gd name="T97" fmla="*/ 245 h 344"/>
              <a:gd name="T98" fmla="*/ 251 w 254"/>
              <a:gd name="T99" fmla="*/ 223 h 344"/>
              <a:gd name="T100" fmla="*/ 44 w 254"/>
              <a:gd name="T101" fmla="*/ 9 h 344"/>
              <a:gd name="T102" fmla="*/ 38 w 254"/>
              <a:gd name="T103" fmla="*/ 23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4"/>
              <a:gd name="T157" fmla="*/ 0 h 344"/>
              <a:gd name="T158" fmla="*/ 254 w 254"/>
              <a:gd name="T159" fmla="*/ 344 h 3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4" h="344">
                <a:moveTo>
                  <a:pt x="251" y="213"/>
                </a:moveTo>
                <a:lnTo>
                  <a:pt x="254" y="211"/>
                </a:lnTo>
                <a:lnTo>
                  <a:pt x="253" y="207"/>
                </a:lnTo>
                <a:lnTo>
                  <a:pt x="247" y="199"/>
                </a:lnTo>
                <a:lnTo>
                  <a:pt x="245" y="192"/>
                </a:lnTo>
                <a:lnTo>
                  <a:pt x="242" y="181"/>
                </a:lnTo>
                <a:lnTo>
                  <a:pt x="239" y="171"/>
                </a:lnTo>
                <a:lnTo>
                  <a:pt x="236" y="165"/>
                </a:lnTo>
                <a:lnTo>
                  <a:pt x="230" y="145"/>
                </a:lnTo>
                <a:lnTo>
                  <a:pt x="224" y="134"/>
                </a:lnTo>
                <a:lnTo>
                  <a:pt x="219" y="130"/>
                </a:lnTo>
                <a:lnTo>
                  <a:pt x="215" y="127"/>
                </a:lnTo>
                <a:lnTo>
                  <a:pt x="208" y="126"/>
                </a:lnTo>
                <a:lnTo>
                  <a:pt x="200" y="133"/>
                </a:lnTo>
                <a:lnTo>
                  <a:pt x="196" y="134"/>
                </a:lnTo>
                <a:lnTo>
                  <a:pt x="190" y="139"/>
                </a:lnTo>
                <a:lnTo>
                  <a:pt x="185" y="142"/>
                </a:lnTo>
                <a:lnTo>
                  <a:pt x="186" y="146"/>
                </a:lnTo>
                <a:lnTo>
                  <a:pt x="184" y="156"/>
                </a:lnTo>
                <a:lnTo>
                  <a:pt x="178" y="160"/>
                </a:lnTo>
                <a:lnTo>
                  <a:pt x="175" y="165"/>
                </a:lnTo>
                <a:lnTo>
                  <a:pt x="171" y="171"/>
                </a:lnTo>
                <a:lnTo>
                  <a:pt x="167" y="168"/>
                </a:lnTo>
                <a:lnTo>
                  <a:pt x="161" y="168"/>
                </a:lnTo>
                <a:lnTo>
                  <a:pt x="155" y="161"/>
                </a:lnTo>
                <a:lnTo>
                  <a:pt x="154" y="154"/>
                </a:lnTo>
                <a:lnTo>
                  <a:pt x="155" y="143"/>
                </a:lnTo>
                <a:lnTo>
                  <a:pt x="161" y="139"/>
                </a:lnTo>
                <a:lnTo>
                  <a:pt x="166" y="138"/>
                </a:lnTo>
                <a:lnTo>
                  <a:pt x="171" y="130"/>
                </a:lnTo>
                <a:lnTo>
                  <a:pt x="171" y="119"/>
                </a:lnTo>
                <a:lnTo>
                  <a:pt x="173" y="114"/>
                </a:lnTo>
                <a:lnTo>
                  <a:pt x="178" y="111"/>
                </a:lnTo>
                <a:lnTo>
                  <a:pt x="184" y="105"/>
                </a:lnTo>
                <a:lnTo>
                  <a:pt x="181" y="89"/>
                </a:lnTo>
                <a:lnTo>
                  <a:pt x="182" y="78"/>
                </a:lnTo>
                <a:lnTo>
                  <a:pt x="180" y="69"/>
                </a:lnTo>
                <a:lnTo>
                  <a:pt x="177" y="63"/>
                </a:lnTo>
                <a:lnTo>
                  <a:pt x="171" y="59"/>
                </a:lnTo>
                <a:lnTo>
                  <a:pt x="169" y="55"/>
                </a:lnTo>
                <a:lnTo>
                  <a:pt x="170" y="49"/>
                </a:lnTo>
                <a:lnTo>
                  <a:pt x="175" y="47"/>
                </a:lnTo>
                <a:lnTo>
                  <a:pt x="175" y="42"/>
                </a:lnTo>
                <a:lnTo>
                  <a:pt x="173" y="40"/>
                </a:lnTo>
                <a:lnTo>
                  <a:pt x="169" y="35"/>
                </a:lnTo>
                <a:lnTo>
                  <a:pt x="167" y="30"/>
                </a:lnTo>
                <a:lnTo>
                  <a:pt x="161" y="27"/>
                </a:lnTo>
                <a:lnTo>
                  <a:pt x="156" y="27"/>
                </a:lnTo>
                <a:lnTo>
                  <a:pt x="151" y="24"/>
                </a:lnTo>
                <a:lnTo>
                  <a:pt x="139" y="21"/>
                </a:lnTo>
                <a:lnTo>
                  <a:pt x="135" y="19"/>
                </a:lnTo>
                <a:lnTo>
                  <a:pt x="129" y="19"/>
                </a:lnTo>
                <a:lnTo>
                  <a:pt x="124" y="17"/>
                </a:lnTo>
                <a:lnTo>
                  <a:pt x="121" y="12"/>
                </a:lnTo>
                <a:lnTo>
                  <a:pt x="116" y="9"/>
                </a:lnTo>
                <a:lnTo>
                  <a:pt x="110" y="6"/>
                </a:lnTo>
                <a:lnTo>
                  <a:pt x="106" y="8"/>
                </a:lnTo>
                <a:lnTo>
                  <a:pt x="101" y="8"/>
                </a:lnTo>
                <a:lnTo>
                  <a:pt x="95" y="4"/>
                </a:lnTo>
                <a:lnTo>
                  <a:pt x="91" y="2"/>
                </a:lnTo>
                <a:lnTo>
                  <a:pt x="86" y="0"/>
                </a:lnTo>
                <a:lnTo>
                  <a:pt x="80" y="4"/>
                </a:lnTo>
                <a:lnTo>
                  <a:pt x="75" y="6"/>
                </a:lnTo>
                <a:lnTo>
                  <a:pt x="72" y="12"/>
                </a:lnTo>
                <a:lnTo>
                  <a:pt x="68" y="17"/>
                </a:lnTo>
                <a:lnTo>
                  <a:pt x="68" y="23"/>
                </a:lnTo>
                <a:lnTo>
                  <a:pt x="70" y="28"/>
                </a:lnTo>
                <a:lnTo>
                  <a:pt x="75" y="31"/>
                </a:lnTo>
                <a:lnTo>
                  <a:pt x="75" y="36"/>
                </a:lnTo>
                <a:lnTo>
                  <a:pt x="68" y="36"/>
                </a:lnTo>
                <a:lnTo>
                  <a:pt x="63" y="39"/>
                </a:lnTo>
                <a:lnTo>
                  <a:pt x="57" y="43"/>
                </a:lnTo>
                <a:lnTo>
                  <a:pt x="55" y="49"/>
                </a:lnTo>
                <a:lnTo>
                  <a:pt x="57" y="65"/>
                </a:lnTo>
                <a:lnTo>
                  <a:pt x="57" y="70"/>
                </a:lnTo>
                <a:lnTo>
                  <a:pt x="56" y="76"/>
                </a:lnTo>
                <a:lnTo>
                  <a:pt x="55" y="81"/>
                </a:lnTo>
                <a:lnTo>
                  <a:pt x="51" y="87"/>
                </a:lnTo>
                <a:lnTo>
                  <a:pt x="52" y="81"/>
                </a:lnTo>
                <a:lnTo>
                  <a:pt x="52" y="70"/>
                </a:lnTo>
                <a:lnTo>
                  <a:pt x="49" y="70"/>
                </a:lnTo>
                <a:lnTo>
                  <a:pt x="48" y="81"/>
                </a:lnTo>
                <a:lnTo>
                  <a:pt x="44" y="87"/>
                </a:lnTo>
                <a:lnTo>
                  <a:pt x="44" y="81"/>
                </a:lnTo>
                <a:lnTo>
                  <a:pt x="45" y="77"/>
                </a:lnTo>
                <a:lnTo>
                  <a:pt x="43" y="70"/>
                </a:lnTo>
                <a:lnTo>
                  <a:pt x="44" y="68"/>
                </a:lnTo>
                <a:lnTo>
                  <a:pt x="47" y="53"/>
                </a:lnTo>
                <a:lnTo>
                  <a:pt x="41" y="57"/>
                </a:lnTo>
                <a:lnTo>
                  <a:pt x="38" y="62"/>
                </a:lnTo>
                <a:lnTo>
                  <a:pt x="36" y="66"/>
                </a:lnTo>
                <a:lnTo>
                  <a:pt x="34" y="72"/>
                </a:lnTo>
                <a:lnTo>
                  <a:pt x="30" y="77"/>
                </a:lnTo>
                <a:lnTo>
                  <a:pt x="25" y="76"/>
                </a:lnTo>
                <a:lnTo>
                  <a:pt x="18" y="85"/>
                </a:lnTo>
                <a:lnTo>
                  <a:pt x="19" y="91"/>
                </a:lnTo>
                <a:lnTo>
                  <a:pt x="14" y="95"/>
                </a:lnTo>
                <a:lnTo>
                  <a:pt x="10" y="99"/>
                </a:lnTo>
                <a:lnTo>
                  <a:pt x="13" y="110"/>
                </a:lnTo>
                <a:lnTo>
                  <a:pt x="11" y="118"/>
                </a:lnTo>
                <a:lnTo>
                  <a:pt x="13" y="123"/>
                </a:lnTo>
                <a:lnTo>
                  <a:pt x="13" y="129"/>
                </a:lnTo>
                <a:lnTo>
                  <a:pt x="6" y="145"/>
                </a:lnTo>
                <a:lnTo>
                  <a:pt x="2" y="150"/>
                </a:lnTo>
                <a:lnTo>
                  <a:pt x="0" y="156"/>
                </a:lnTo>
                <a:lnTo>
                  <a:pt x="5" y="160"/>
                </a:lnTo>
                <a:lnTo>
                  <a:pt x="9" y="176"/>
                </a:lnTo>
                <a:lnTo>
                  <a:pt x="5" y="181"/>
                </a:lnTo>
                <a:lnTo>
                  <a:pt x="2" y="187"/>
                </a:lnTo>
                <a:lnTo>
                  <a:pt x="3" y="191"/>
                </a:lnTo>
                <a:lnTo>
                  <a:pt x="18" y="219"/>
                </a:lnTo>
                <a:lnTo>
                  <a:pt x="24" y="217"/>
                </a:lnTo>
                <a:lnTo>
                  <a:pt x="21" y="222"/>
                </a:lnTo>
                <a:lnTo>
                  <a:pt x="28" y="238"/>
                </a:lnTo>
                <a:lnTo>
                  <a:pt x="30" y="260"/>
                </a:lnTo>
                <a:lnTo>
                  <a:pt x="30" y="275"/>
                </a:lnTo>
                <a:lnTo>
                  <a:pt x="28" y="294"/>
                </a:lnTo>
                <a:lnTo>
                  <a:pt x="25" y="301"/>
                </a:lnTo>
                <a:lnTo>
                  <a:pt x="19" y="310"/>
                </a:lnTo>
                <a:lnTo>
                  <a:pt x="15" y="327"/>
                </a:lnTo>
                <a:lnTo>
                  <a:pt x="13" y="332"/>
                </a:lnTo>
                <a:lnTo>
                  <a:pt x="9" y="337"/>
                </a:lnTo>
                <a:lnTo>
                  <a:pt x="5" y="341"/>
                </a:lnTo>
                <a:lnTo>
                  <a:pt x="2" y="344"/>
                </a:lnTo>
                <a:lnTo>
                  <a:pt x="5" y="344"/>
                </a:lnTo>
                <a:lnTo>
                  <a:pt x="34" y="340"/>
                </a:lnTo>
                <a:lnTo>
                  <a:pt x="120" y="329"/>
                </a:lnTo>
                <a:lnTo>
                  <a:pt x="125" y="335"/>
                </a:lnTo>
                <a:lnTo>
                  <a:pt x="181" y="325"/>
                </a:lnTo>
                <a:lnTo>
                  <a:pt x="205" y="320"/>
                </a:lnTo>
                <a:lnTo>
                  <a:pt x="209" y="310"/>
                </a:lnTo>
                <a:lnTo>
                  <a:pt x="219" y="294"/>
                </a:lnTo>
                <a:lnTo>
                  <a:pt x="219" y="278"/>
                </a:lnTo>
                <a:lnTo>
                  <a:pt x="220" y="274"/>
                </a:lnTo>
                <a:lnTo>
                  <a:pt x="222" y="271"/>
                </a:lnTo>
                <a:lnTo>
                  <a:pt x="223" y="270"/>
                </a:lnTo>
                <a:lnTo>
                  <a:pt x="228" y="266"/>
                </a:lnTo>
                <a:lnTo>
                  <a:pt x="232" y="260"/>
                </a:lnTo>
                <a:lnTo>
                  <a:pt x="232" y="249"/>
                </a:lnTo>
                <a:lnTo>
                  <a:pt x="235" y="244"/>
                </a:lnTo>
                <a:lnTo>
                  <a:pt x="236" y="240"/>
                </a:lnTo>
                <a:lnTo>
                  <a:pt x="242" y="237"/>
                </a:lnTo>
                <a:lnTo>
                  <a:pt x="245" y="240"/>
                </a:lnTo>
                <a:lnTo>
                  <a:pt x="246" y="245"/>
                </a:lnTo>
                <a:lnTo>
                  <a:pt x="245" y="247"/>
                </a:lnTo>
                <a:lnTo>
                  <a:pt x="249" y="245"/>
                </a:lnTo>
                <a:lnTo>
                  <a:pt x="251" y="240"/>
                </a:lnTo>
                <a:lnTo>
                  <a:pt x="253" y="229"/>
                </a:lnTo>
                <a:lnTo>
                  <a:pt x="251" y="223"/>
                </a:lnTo>
                <a:lnTo>
                  <a:pt x="251" y="213"/>
                </a:lnTo>
                <a:close/>
                <a:moveTo>
                  <a:pt x="44" y="11"/>
                </a:moveTo>
                <a:lnTo>
                  <a:pt x="44" y="9"/>
                </a:lnTo>
                <a:lnTo>
                  <a:pt x="40" y="12"/>
                </a:lnTo>
                <a:lnTo>
                  <a:pt x="38" y="17"/>
                </a:lnTo>
                <a:lnTo>
                  <a:pt x="38" y="23"/>
                </a:lnTo>
                <a:lnTo>
                  <a:pt x="44" y="21"/>
                </a:lnTo>
                <a:lnTo>
                  <a:pt x="44" y="11"/>
                </a:lnTo>
                <a:close/>
              </a:path>
            </a:pathLst>
          </a:custGeom>
          <a:solidFill>
            <a:srgbClr val="279B93"/>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6" name="Freeform 177"/>
          <p:cNvSpPr>
            <a:spLocks noEditPoints="1"/>
          </p:cNvSpPr>
          <p:nvPr/>
        </p:nvSpPr>
        <p:spPr bwMode="auto">
          <a:xfrm>
            <a:off x="6731735" y="2282401"/>
            <a:ext cx="645000" cy="310811"/>
          </a:xfrm>
          <a:custGeom>
            <a:avLst/>
            <a:gdLst>
              <a:gd name="T0" fmla="*/ 358 w 396"/>
              <a:gd name="T1" fmla="*/ 81 h 191"/>
              <a:gd name="T2" fmla="*/ 351 w 396"/>
              <a:gd name="T3" fmla="*/ 72 h 191"/>
              <a:gd name="T4" fmla="*/ 342 w 396"/>
              <a:gd name="T5" fmla="*/ 57 h 191"/>
              <a:gd name="T6" fmla="*/ 335 w 396"/>
              <a:gd name="T7" fmla="*/ 62 h 191"/>
              <a:gd name="T8" fmla="*/ 316 w 396"/>
              <a:gd name="T9" fmla="*/ 64 h 191"/>
              <a:gd name="T10" fmla="*/ 303 w 396"/>
              <a:gd name="T11" fmla="*/ 39 h 191"/>
              <a:gd name="T12" fmla="*/ 277 w 396"/>
              <a:gd name="T13" fmla="*/ 49 h 191"/>
              <a:gd name="T14" fmla="*/ 246 w 396"/>
              <a:gd name="T15" fmla="*/ 54 h 191"/>
              <a:gd name="T16" fmla="*/ 221 w 396"/>
              <a:gd name="T17" fmla="*/ 68 h 191"/>
              <a:gd name="T18" fmla="*/ 203 w 396"/>
              <a:gd name="T19" fmla="*/ 76 h 191"/>
              <a:gd name="T20" fmla="*/ 180 w 396"/>
              <a:gd name="T21" fmla="*/ 76 h 191"/>
              <a:gd name="T22" fmla="*/ 167 w 396"/>
              <a:gd name="T23" fmla="*/ 68 h 191"/>
              <a:gd name="T24" fmla="*/ 149 w 396"/>
              <a:gd name="T25" fmla="*/ 52 h 191"/>
              <a:gd name="T26" fmla="*/ 129 w 396"/>
              <a:gd name="T27" fmla="*/ 46 h 191"/>
              <a:gd name="T28" fmla="*/ 117 w 396"/>
              <a:gd name="T29" fmla="*/ 54 h 191"/>
              <a:gd name="T30" fmla="*/ 111 w 396"/>
              <a:gd name="T31" fmla="*/ 52 h 191"/>
              <a:gd name="T32" fmla="*/ 107 w 396"/>
              <a:gd name="T33" fmla="*/ 54 h 191"/>
              <a:gd name="T34" fmla="*/ 95 w 396"/>
              <a:gd name="T35" fmla="*/ 31 h 191"/>
              <a:gd name="T36" fmla="*/ 77 w 396"/>
              <a:gd name="T37" fmla="*/ 43 h 191"/>
              <a:gd name="T38" fmla="*/ 57 w 396"/>
              <a:gd name="T39" fmla="*/ 57 h 191"/>
              <a:gd name="T40" fmla="*/ 41 w 396"/>
              <a:gd name="T41" fmla="*/ 61 h 191"/>
              <a:gd name="T42" fmla="*/ 20 w 396"/>
              <a:gd name="T43" fmla="*/ 75 h 191"/>
              <a:gd name="T44" fmla="*/ 1 w 396"/>
              <a:gd name="T45" fmla="*/ 87 h 191"/>
              <a:gd name="T46" fmla="*/ 19 w 396"/>
              <a:gd name="T47" fmla="*/ 103 h 191"/>
              <a:gd name="T48" fmla="*/ 95 w 396"/>
              <a:gd name="T49" fmla="*/ 122 h 191"/>
              <a:gd name="T50" fmla="*/ 115 w 396"/>
              <a:gd name="T51" fmla="*/ 123 h 191"/>
              <a:gd name="T52" fmla="*/ 136 w 396"/>
              <a:gd name="T53" fmla="*/ 138 h 191"/>
              <a:gd name="T54" fmla="*/ 155 w 396"/>
              <a:gd name="T55" fmla="*/ 147 h 191"/>
              <a:gd name="T56" fmla="*/ 155 w 396"/>
              <a:gd name="T57" fmla="*/ 163 h 191"/>
              <a:gd name="T58" fmla="*/ 159 w 396"/>
              <a:gd name="T59" fmla="*/ 171 h 191"/>
              <a:gd name="T60" fmla="*/ 163 w 396"/>
              <a:gd name="T61" fmla="*/ 186 h 191"/>
              <a:gd name="T62" fmla="*/ 170 w 396"/>
              <a:gd name="T63" fmla="*/ 191 h 191"/>
              <a:gd name="T64" fmla="*/ 183 w 396"/>
              <a:gd name="T65" fmla="*/ 163 h 191"/>
              <a:gd name="T66" fmla="*/ 194 w 396"/>
              <a:gd name="T67" fmla="*/ 141 h 191"/>
              <a:gd name="T68" fmla="*/ 198 w 396"/>
              <a:gd name="T69" fmla="*/ 128 h 191"/>
              <a:gd name="T70" fmla="*/ 208 w 396"/>
              <a:gd name="T71" fmla="*/ 134 h 191"/>
              <a:gd name="T72" fmla="*/ 220 w 396"/>
              <a:gd name="T73" fmla="*/ 123 h 191"/>
              <a:gd name="T74" fmla="*/ 218 w 396"/>
              <a:gd name="T75" fmla="*/ 134 h 191"/>
              <a:gd name="T76" fmla="*/ 225 w 396"/>
              <a:gd name="T77" fmla="*/ 136 h 191"/>
              <a:gd name="T78" fmla="*/ 236 w 396"/>
              <a:gd name="T79" fmla="*/ 121 h 191"/>
              <a:gd name="T80" fmla="*/ 248 w 396"/>
              <a:gd name="T81" fmla="*/ 113 h 191"/>
              <a:gd name="T82" fmla="*/ 269 w 396"/>
              <a:gd name="T83" fmla="*/ 110 h 191"/>
              <a:gd name="T84" fmla="*/ 289 w 396"/>
              <a:gd name="T85" fmla="*/ 96 h 191"/>
              <a:gd name="T86" fmla="*/ 311 w 396"/>
              <a:gd name="T87" fmla="*/ 102 h 191"/>
              <a:gd name="T88" fmla="*/ 327 w 396"/>
              <a:gd name="T89" fmla="*/ 103 h 191"/>
              <a:gd name="T90" fmla="*/ 338 w 396"/>
              <a:gd name="T91" fmla="*/ 99 h 191"/>
              <a:gd name="T92" fmla="*/ 373 w 396"/>
              <a:gd name="T93" fmla="*/ 96 h 191"/>
              <a:gd name="T94" fmla="*/ 109 w 396"/>
              <a:gd name="T95" fmla="*/ 31 h 191"/>
              <a:gd name="T96" fmla="*/ 104 w 396"/>
              <a:gd name="T97" fmla="*/ 37 h 191"/>
              <a:gd name="T98" fmla="*/ 126 w 396"/>
              <a:gd name="T99" fmla="*/ 18 h 191"/>
              <a:gd name="T100" fmla="*/ 140 w 396"/>
              <a:gd name="T101" fmla="*/ 7 h 191"/>
              <a:gd name="T102" fmla="*/ 129 w 396"/>
              <a:gd name="T103" fmla="*/ 0 h 191"/>
              <a:gd name="T104" fmla="*/ 99 w 396"/>
              <a:gd name="T105" fmla="*/ 22 h 191"/>
              <a:gd name="T106" fmla="*/ 109 w 396"/>
              <a:gd name="T107" fmla="*/ 31 h 191"/>
              <a:gd name="T108" fmla="*/ 383 w 396"/>
              <a:gd name="T109" fmla="*/ 84 h 191"/>
              <a:gd name="T110" fmla="*/ 374 w 396"/>
              <a:gd name="T111" fmla="*/ 95 h 191"/>
              <a:gd name="T112" fmla="*/ 389 w 396"/>
              <a:gd name="T113" fmla="*/ 98 h 1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6"/>
              <a:gd name="T172" fmla="*/ 0 h 191"/>
              <a:gd name="T173" fmla="*/ 396 w 396"/>
              <a:gd name="T174" fmla="*/ 191 h 1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6" h="191">
                <a:moveTo>
                  <a:pt x="365" y="88"/>
                </a:moveTo>
                <a:lnTo>
                  <a:pt x="364" y="84"/>
                </a:lnTo>
                <a:lnTo>
                  <a:pt x="358" y="81"/>
                </a:lnTo>
                <a:lnTo>
                  <a:pt x="357" y="81"/>
                </a:lnTo>
                <a:lnTo>
                  <a:pt x="353" y="77"/>
                </a:lnTo>
                <a:lnTo>
                  <a:pt x="351" y="72"/>
                </a:lnTo>
                <a:lnTo>
                  <a:pt x="350" y="67"/>
                </a:lnTo>
                <a:lnTo>
                  <a:pt x="347" y="61"/>
                </a:lnTo>
                <a:lnTo>
                  <a:pt x="342" y="57"/>
                </a:lnTo>
                <a:lnTo>
                  <a:pt x="339" y="57"/>
                </a:lnTo>
                <a:lnTo>
                  <a:pt x="338" y="58"/>
                </a:lnTo>
                <a:lnTo>
                  <a:pt x="335" y="62"/>
                </a:lnTo>
                <a:lnTo>
                  <a:pt x="330" y="65"/>
                </a:lnTo>
                <a:lnTo>
                  <a:pt x="327" y="60"/>
                </a:lnTo>
                <a:lnTo>
                  <a:pt x="316" y="64"/>
                </a:lnTo>
                <a:lnTo>
                  <a:pt x="305" y="62"/>
                </a:lnTo>
                <a:lnTo>
                  <a:pt x="303" y="58"/>
                </a:lnTo>
                <a:lnTo>
                  <a:pt x="303" y="39"/>
                </a:lnTo>
                <a:lnTo>
                  <a:pt x="293" y="41"/>
                </a:lnTo>
                <a:lnTo>
                  <a:pt x="288" y="43"/>
                </a:lnTo>
                <a:lnTo>
                  <a:pt x="277" y="49"/>
                </a:lnTo>
                <a:lnTo>
                  <a:pt x="273" y="50"/>
                </a:lnTo>
                <a:lnTo>
                  <a:pt x="251" y="52"/>
                </a:lnTo>
                <a:lnTo>
                  <a:pt x="246" y="54"/>
                </a:lnTo>
                <a:lnTo>
                  <a:pt x="237" y="56"/>
                </a:lnTo>
                <a:lnTo>
                  <a:pt x="232" y="61"/>
                </a:lnTo>
                <a:lnTo>
                  <a:pt x="221" y="68"/>
                </a:lnTo>
                <a:lnTo>
                  <a:pt x="213" y="79"/>
                </a:lnTo>
                <a:lnTo>
                  <a:pt x="209" y="76"/>
                </a:lnTo>
                <a:lnTo>
                  <a:pt x="203" y="76"/>
                </a:lnTo>
                <a:lnTo>
                  <a:pt x="198" y="76"/>
                </a:lnTo>
                <a:lnTo>
                  <a:pt x="193" y="71"/>
                </a:lnTo>
                <a:lnTo>
                  <a:pt x="180" y="76"/>
                </a:lnTo>
                <a:lnTo>
                  <a:pt x="176" y="76"/>
                </a:lnTo>
                <a:lnTo>
                  <a:pt x="170" y="73"/>
                </a:lnTo>
                <a:lnTo>
                  <a:pt x="167" y="68"/>
                </a:lnTo>
                <a:lnTo>
                  <a:pt x="157" y="58"/>
                </a:lnTo>
                <a:lnTo>
                  <a:pt x="155" y="53"/>
                </a:lnTo>
                <a:lnTo>
                  <a:pt x="149" y="52"/>
                </a:lnTo>
                <a:lnTo>
                  <a:pt x="144" y="48"/>
                </a:lnTo>
                <a:lnTo>
                  <a:pt x="138" y="46"/>
                </a:lnTo>
                <a:lnTo>
                  <a:pt x="129" y="46"/>
                </a:lnTo>
                <a:lnTo>
                  <a:pt x="123" y="48"/>
                </a:lnTo>
                <a:lnTo>
                  <a:pt x="119" y="53"/>
                </a:lnTo>
                <a:lnTo>
                  <a:pt x="117" y="54"/>
                </a:lnTo>
                <a:lnTo>
                  <a:pt x="122" y="43"/>
                </a:lnTo>
                <a:lnTo>
                  <a:pt x="117" y="49"/>
                </a:lnTo>
                <a:lnTo>
                  <a:pt x="111" y="52"/>
                </a:lnTo>
                <a:lnTo>
                  <a:pt x="110" y="57"/>
                </a:lnTo>
                <a:lnTo>
                  <a:pt x="109" y="58"/>
                </a:lnTo>
                <a:lnTo>
                  <a:pt x="107" y="54"/>
                </a:lnTo>
                <a:lnTo>
                  <a:pt x="107" y="43"/>
                </a:lnTo>
                <a:lnTo>
                  <a:pt x="99" y="33"/>
                </a:lnTo>
                <a:lnTo>
                  <a:pt x="95" y="31"/>
                </a:lnTo>
                <a:lnTo>
                  <a:pt x="92" y="26"/>
                </a:lnTo>
                <a:lnTo>
                  <a:pt x="81" y="38"/>
                </a:lnTo>
                <a:lnTo>
                  <a:pt x="77" y="43"/>
                </a:lnTo>
                <a:lnTo>
                  <a:pt x="67" y="48"/>
                </a:lnTo>
                <a:lnTo>
                  <a:pt x="61" y="53"/>
                </a:lnTo>
                <a:lnTo>
                  <a:pt x="57" y="57"/>
                </a:lnTo>
                <a:lnTo>
                  <a:pt x="52" y="58"/>
                </a:lnTo>
                <a:lnTo>
                  <a:pt x="46" y="60"/>
                </a:lnTo>
                <a:lnTo>
                  <a:pt x="41" y="61"/>
                </a:lnTo>
                <a:lnTo>
                  <a:pt x="35" y="61"/>
                </a:lnTo>
                <a:lnTo>
                  <a:pt x="30" y="64"/>
                </a:lnTo>
                <a:lnTo>
                  <a:pt x="20" y="75"/>
                </a:lnTo>
                <a:lnTo>
                  <a:pt x="4" y="81"/>
                </a:lnTo>
                <a:lnTo>
                  <a:pt x="0" y="84"/>
                </a:lnTo>
                <a:lnTo>
                  <a:pt x="1" y="87"/>
                </a:lnTo>
                <a:lnTo>
                  <a:pt x="8" y="90"/>
                </a:lnTo>
                <a:lnTo>
                  <a:pt x="12" y="94"/>
                </a:lnTo>
                <a:lnTo>
                  <a:pt x="19" y="103"/>
                </a:lnTo>
                <a:lnTo>
                  <a:pt x="75" y="114"/>
                </a:lnTo>
                <a:lnTo>
                  <a:pt x="92" y="122"/>
                </a:lnTo>
                <a:lnTo>
                  <a:pt x="95" y="122"/>
                </a:lnTo>
                <a:lnTo>
                  <a:pt x="104" y="123"/>
                </a:lnTo>
                <a:lnTo>
                  <a:pt x="110" y="122"/>
                </a:lnTo>
                <a:lnTo>
                  <a:pt x="115" y="123"/>
                </a:lnTo>
                <a:lnTo>
                  <a:pt x="129" y="125"/>
                </a:lnTo>
                <a:lnTo>
                  <a:pt x="134" y="128"/>
                </a:lnTo>
                <a:lnTo>
                  <a:pt x="136" y="138"/>
                </a:lnTo>
                <a:lnTo>
                  <a:pt x="141" y="138"/>
                </a:lnTo>
                <a:lnTo>
                  <a:pt x="148" y="141"/>
                </a:lnTo>
                <a:lnTo>
                  <a:pt x="155" y="147"/>
                </a:lnTo>
                <a:lnTo>
                  <a:pt x="152" y="148"/>
                </a:lnTo>
                <a:lnTo>
                  <a:pt x="155" y="152"/>
                </a:lnTo>
                <a:lnTo>
                  <a:pt x="155" y="163"/>
                </a:lnTo>
                <a:lnTo>
                  <a:pt x="152" y="168"/>
                </a:lnTo>
                <a:lnTo>
                  <a:pt x="155" y="172"/>
                </a:lnTo>
                <a:lnTo>
                  <a:pt x="159" y="171"/>
                </a:lnTo>
                <a:lnTo>
                  <a:pt x="164" y="171"/>
                </a:lnTo>
                <a:lnTo>
                  <a:pt x="161" y="182"/>
                </a:lnTo>
                <a:lnTo>
                  <a:pt x="163" y="186"/>
                </a:lnTo>
                <a:lnTo>
                  <a:pt x="167" y="191"/>
                </a:lnTo>
                <a:lnTo>
                  <a:pt x="168" y="191"/>
                </a:lnTo>
                <a:lnTo>
                  <a:pt x="170" y="191"/>
                </a:lnTo>
                <a:lnTo>
                  <a:pt x="170" y="187"/>
                </a:lnTo>
                <a:lnTo>
                  <a:pt x="175" y="178"/>
                </a:lnTo>
                <a:lnTo>
                  <a:pt x="183" y="163"/>
                </a:lnTo>
                <a:lnTo>
                  <a:pt x="186" y="152"/>
                </a:lnTo>
                <a:lnTo>
                  <a:pt x="189" y="147"/>
                </a:lnTo>
                <a:lnTo>
                  <a:pt x="194" y="141"/>
                </a:lnTo>
                <a:lnTo>
                  <a:pt x="195" y="130"/>
                </a:lnTo>
                <a:lnTo>
                  <a:pt x="199" y="123"/>
                </a:lnTo>
                <a:lnTo>
                  <a:pt x="198" y="128"/>
                </a:lnTo>
                <a:lnTo>
                  <a:pt x="199" y="134"/>
                </a:lnTo>
                <a:lnTo>
                  <a:pt x="203" y="138"/>
                </a:lnTo>
                <a:lnTo>
                  <a:pt x="208" y="134"/>
                </a:lnTo>
                <a:lnTo>
                  <a:pt x="209" y="132"/>
                </a:lnTo>
                <a:lnTo>
                  <a:pt x="214" y="126"/>
                </a:lnTo>
                <a:lnTo>
                  <a:pt x="220" y="123"/>
                </a:lnTo>
                <a:lnTo>
                  <a:pt x="224" y="125"/>
                </a:lnTo>
                <a:lnTo>
                  <a:pt x="224" y="130"/>
                </a:lnTo>
                <a:lnTo>
                  <a:pt x="218" y="134"/>
                </a:lnTo>
                <a:lnTo>
                  <a:pt x="216" y="141"/>
                </a:lnTo>
                <a:lnTo>
                  <a:pt x="221" y="141"/>
                </a:lnTo>
                <a:lnTo>
                  <a:pt x="225" y="136"/>
                </a:lnTo>
                <a:lnTo>
                  <a:pt x="229" y="130"/>
                </a:lnTo>
                <a:lnTo>
                  <a:pt x="236" y="126"/>
                </a:lnTo>
                <a:lnTo>
                  <a:pt x="236" y="121"/>
                </a:lnTo>
                <a:lnTo>
                  <a:pt x="239" y="115"/>
                </a:lnTo>
                <a:lnTo>
                  <a:pt x="243" y="113"/>
                </a:lnTo>
                <a:lnTo>
                  <a:pt x="248" y="113"/>
                </a:lnTo>
                <a:lnTo>
                  <a:pt x="254" y="113"/>
                </a:lnTo>
                <a:lnTo>
                  <a:pt x="263" y="110"/>
                </a:lnTo>
                <a:lnTo>
                  <a:pt x="269" y="110"/>
                </a:lnTo>
                <a:lnTo>
                  <a:pt x="274" y="106"/>
                </a:lnTo>
                <a:lnTo>
                  <a:pt x="279" y="98"/>
                </a:lnTo>
                <a:lnTo>
                  <a:pt x="289" y="96"/>
                </a:lnTo>
                <a:lnTo>
                  <a:pt x="294" y="98"/>
                </a:lnTo>
                <a:lnTo>
                  <a:pt x="300" y="98"/>
                </a:lnTo>
                <a:lnTo>
                  <a:pt x="311" y="102"/>
                </a:lnTo>
                <a:lnTo>
                  <a:pt x="321" y="110"/>
                </a:lnTo>
                <a:lnTo>
                  <a:pt x="327" y="113"/>
                </a:lnTo>
                <a:lnTo>
                  <a:pt x="327" y="103"/>
                </a:lnTo>
                <a:lnTo>
                  <a:pt x="328" y="98"/>
                </a:lnTo>
                <a:lnTo>
                  <a:pt x="332" y="96"/>
                </a:lnTo>
                <a:lnTo>
                  <a:pt x="338" y="99"/>
                </a:lnTo>
                <a:lnTo>
                  <a:pt x="343" y="98"/>
                </a:lnTo>
                <a:lnTo>
                  <a:pt x="368" y="98"/>
                </a:lnTo>
                <a:lnTo>
                  <a:pt x="373" y="96"/>
                </a:lnTo>
                <a:lnTo>
                  <a:pt x="370" y="91"/>
                </a:lnTo>
                <a:lnTo>
                  <a:pt x="365" y="88"/>
                </a:lnTo>
                <a:close/>
                <a:moveTo>
                  <a:pt x="109" y="31"/>
                </a:moveTo>
                <a:lnTo>
                  <a:pt x="109" y="26"/>
                </a:lnTo>
                <a:lnTo>
                  <a:pt x="109" y="31"/>
                </a:lnTo>
                <a:lnTo>
                  <a:pt x="104" y="37"/>
                </a:lnTo>
                <a:lnTo>
                  <a:pt x="110" y="42"/>
                </a:lnTo>
                <a:lnTo>
                  <a:pt x="117" y="27"/>
                </a:lnTo>
                <a:lnTo>
                  <a:pt x="126" y="18"/>
                </a:lnTo>
                <a:lnTo>
                  <a:pt x="132" y="12"/>
                </a:lnTo>
                <a:lnTo>
                  <a:pt x="133" y="7"/>
                </a:lnTo>
                <a:lnTo>
                  <a:pt x="140" y="7"/>
                </a:lnTo>
                <a:lnTo>
                  <a:pt x="144" y="3"/>
                </a:lnTo>
                <a:lnTo>
                  <a:pt x="140" y="0"/>
                </a:lnTo>
                <a:lnTo>
                  <a:pt x="129" y="0"/>
                </a:lnTo>
                <a:lnTo>
                  <a:pt x="117" y="4"/>
                </a:lnTo>
                <a:lnTo>
                  <a:pt x="107" y="11"/>
                </a:lnTo>
                <a:lnTo>
                  <a:pt x="99" y="22"/>
                </a:lnTo>
                <a:lnTo>
                  <a:pt x="96" y="26"/>
                </a:lnTo>
                <a:lnTo>
                  <a:pt x="99" y="31"/>
                </a:lnTo>
                <a:lnTo>
                  <a:pt x="109" y="31"/>
                </a:lnTo>
                <a:close/>
                <a:moveTo>
                  <a:pt x="392" y="88"/>
                </a:moveTo>
                <a:lnTo>
                  <a:pt x="387" y="84"/>
                </a:lnTo>
                <a:lnTo>
                  <a:pt x="383" y="84"/>
                </a:lnTo>
                <a:lnTo>
                  <a:pt x="384" y="90"/>
                </a:lnTo>
                <a:lnTo>
                  <a:pt x="378" y="94"/>
                </a:lnTo>
                <a:lnTo>
                  <a:pt x="374" y="95"/>
                </a:lnTo>
                <a:lnTo>
                  <a:pt x="378" y="98"/>
                </a:lnTo>
                <a:lnTo>
                  <a:pt x="380" y="98"/>
                </a:lnTo>
                <a:lnTo>
                  <a:pt x="389" y="98"/>
                </a:lnTo>
                <a:lnTo>
                  <a:pt x="396" y="94"/>
                </a:lnTo>
                <a:lnTo>
                  <a:pt x="392" y="88"/>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7" name="Freeform 178"/>
          <p:cNvSpPr>
            <a:spLocks noEditPoints="1"/>
          </p:cNvSpPr>
          <p:nvPr/>
        </p:nvSpPr>
        <p:spPr bwMode="auto">
          <a:xfrm>
            <a:off x="7191074" y="4418197"/>
            <a:ext cx="964063" cy="819659"/>
          </a:xfrm>
          <a:custGeom>
            <a:avLst/>
            <a:gdLst>
              <a:gd name="T0" fmla="*/ 518 w 593"/>
              <a:gd name="T1" fmla="*/ 489 h 504"/>
              <a:gd name="T2" fmla="*/ 549 w 593"/>
              <a:gd name="T3" fmla="*/ 474 h 504"/>
              <a:gd name="T4" fmla="*/ 502 w 593"/>
              <a:gd name="T5" fmla="*/ 496 h 504"/>
              <a:gd name="T6" fmla="*/ 593 w 593"/>
              <a:gd name="T7" fmla="*/ 375 h 504"/>
              <a:gd name="T8" fmla="*/ 582 w 593"/>
              <a:gd name="T9" fmla="*/ 294 h 504"/>
              <a:gd name="T10" fmla="*/ 564 w 593"/>
              <a:gd name="T11" fmla="*/ 271 h 504"/>
              <a:gd name="T12" fmla="*/ 510 w 593"/>
              <a:gd name="T13" fmla="*/ 179 h 504"/>
              <a:gd name="T14" fmla="*/ 511 w 593"/>
              <a:gd name="T15" fmla="*/ 165 h 504"/>
              <a:gd name="T16" fmla="*/ 536 w 593"/>
              <a:gd name="T17" fmla="*/ 215 h 504"/>
              <a:gd name="T18" fmla="*/ 528 w 593"/>
              <a:gd name="T19" fmla="*/ 175 h 504"/>
              <a:gd name="T20" fmla="*/ 457 w 593"/>
              <a:gd name="T21" fmla="*/ 74 h 504"/>
              <a:gd name="T22" fmla="*/ 433 w 593"/>
              <a:gd name="T23" fmla="*/ 19 h 504"/>
              <a:gd name="T24" fmla="*/ 423 w 593"/>
              <a:gd name="T25" fmla="*/ 5 h 504"/>
              <a:gd name="T26" fmla="*/ 391 w 593"/>
              <a:gd name="T27" fmla="*/ 9 h 504"/>
              <a:gd name="T28" fmla="*/ 384 w 593"/>
              <a:gd name="T29" fmla="*/ 39 h 504"/>
              <a:gd name="T30" fmla="*/ 182 w 593"/>
              <a:gd name="T31" fmla="*/ 16 h 504"/>
              <a:gd name="T32" fmla="*/ 14 w 593"/>
              <a:gd name="T33" fmla="*/ 60 h 504"/>
              <a:gd name="T34" fmla="*/ 23 w 593"/>
              <a:gd name="T35" fmla="*/ 81 h 504"/>
              <a:gd name="T36" fmla="*/ 34 w 593"/>
              <a:gd name="T37" fmla="*/ 80 h 504"/>
              <a:gd name="T38" fmla="*/ 44 w 593"/>
              <a:gd name="T39" fmla="*/ 70 h 504"/>
              <a:gd name="T40" fmla="*/ 38 w 593"/>
              <a:gd name="T41" fmla="*/ 83 h 504"/>
              <a:gd name="T42" fmla="*/ 88 w 593"/>
              <a:gd name="T43" fmla="*/ 72 h 504"/>
              <a:gd name="T44" fmla="*/ 101 w 593"/>
              <a:gd name="T45" fmla="*/ 73 h 504"/>
              <a:gd name="T46" fmla="*/ 115 w 593"/>
              <a:gd name="T47" fmla="*/ 83 h 504"/>
              <a:gd name="T48" fmla="*/ 136 w 593"/>
              <a:gd name="T49" fmla="*/ 80 h 504"/>
              <a:gd name="T50" fmla="*/ 149 w 593"/>
              <a:gd name="T51" fmla="*/ 92 h 504"/>
              <a:gd name="T52" fmla="*/ 144 w 593"/>
              <a:gd name="T53" fmla="*/ 92 h 504"/>
              <a:gd name="T54" fmla="*/ 164 w 593"/>
              <a:gd name="T55" fmla="*/ 106 h 504"/>
              <a:gd name="T56" fmla="*/ 166 w 593"/>
              <a:gd name="T57" fmla="*/ 112 h 504"/>
              <a:gd name="T58" fmla="*/ 191 w 593"/>
              <a:gd name="T59" fmla="*/ 121 h 504"/>
              <a:gd name="T60" fmla="*/ 224 w 593"/>
              <a:gd name="T61" fmla="*/ 102 h 504"/>
              <a:gd name="T62" fmla="*/ 238 w 593"/>
              <a:gd name="T63" fmla="*/ 95 h 504"/>
              <a:gd name="T64" fmla="*/ 262 w 593"/>
              <a:gd name="T65" fmla="*/ 80 h 504"/>
              <a:gd name="T66" fmla="*/ 309 w 593"/>
              <a:gd name="T67" fmla="*/ 115 h 504"/>
              <a:gd name="T68" fmla="*/ 343 w 593"/>
              <a:gd name="T69" fmla="*/ 145 h 504"/>
              <a:gd name="T70" fmla="*/ 372 w 593"/>
              <a:gd name="T71" fmla="*/ 169 h 504"/>
              <a:gd name="T72" fmla="*/ 372 w 593"/>
              <a:gd name="T73" fmla="*/ 230 h 504"/>
              <a:gd name="T74" fmla="*/ 383 w 593"/>
              <a:gd name="T75" fmla="*/ 259 h 504"/>
              <a:gd name="T76" fmla="*/ 383 w 593"/>
              <a:gd name="T77" fmla="*/ 239 h 504"/>
              <a:gd name="T78" fmla="*/ 402 w 593"/>
              <a:gd name="T79" fmla="*/ 245 h 504"/>
              <a:gd name="T80" fmla="*/ 381 w 593"/>
              <a:gd name="T81" fmla="*/ 275 h 504"/>
              <a:gd name="T82" fmla="*/ 412 w 593"/>
              <a:gd name="T83" fmla="*/ 316 h 504"/>
              <a:gd name="T84" fmla="*/ 427 w 593"/>
              <a:gd name="T85" fmla="*/ 317 h 504"/>
              <a:gd name="T86" fmla="*/ 436 w 593"/>
              <a:gd name="T87" fmla="*/ 317 h 504"/>
              <a:gd name="T88" fmla="*/ 446 w 593"/>
              <a:gd name="T89" fmla="*/ 346 h 504"/>
              <a:gd name="T90" fmla="*/ 449 w 593"/>
              <a:gd name="T91" fmla="*/ 348 h 504"/>
              <a:gd name="T92" fmla="*/ 479 w 593"/>
              <a:gd name="T93" fmla="*/ 388 h 504"/>
              <a:gd name="T94" fmla="*/ 502 w 593"/>
              <a:gd name="T95" fmla="*/ 396 h 504"/>
              <a:gd name="T96" fmla="*/ 532 w 593"/>
              <a:gd name="T97" fmla="*/ 431 h 504"/>
              <a:gd name="T98" fmla="*/ 524 w 593"/>
              <a:gd name="T99" fmla="*/ 439 h 504"/>
              <a:gd name="T100" fmla="*/ 559 w 593"/>
              <a:gd name="T101" fmla="*/ 443 h 504"/>
              <a:gd name="T102" fmla="*/ 582 w 593"/>
              <a:gd name="T103" fmla="*/ 435 h 504"/>
              <a:gd name="T104" fmla="*/ 582 w 593"/>
              <a:gd name="T105" fmla="*/ 401 h 504"/>
              <a:gd name="T106" fmla="*/ 593 w 593"/>
              <a:gd name="T107" fmla="*/ 381 h 504"/>
              <a:gd name="T108" fmla="*/ 493 w 593"/>
              <a:gd name="T109" fmla="*/ 500 h 504"/>
              <a:gd name="T110" fmla="*/ 41 w 593"/>
              <a:gd name="T111" fmla="*/ 87 h 504"/>
              <a:gd name="T112" fmla="*/ 64 w 593"/>
              <a:gd name="T113" fmla="*/ 78 h 504"/>
              <a:gd name="T114" fmla="*/ 210 w 593"/>
              <a:gd name="T115" fmla="*/ 121 h 504"/>
              <a:gd name="T116" fmla="*/ 200 w 593"/>
              <a:gd name="T117" fmla="*/ 127 h 504"/>
              <a:gd name="T118" fmla="*/ 433 w 593"/>
              <a:gd name="T119" fmla="*/ 350 h 504"/>
              <a:gd name="T120" fmla="*/ 433 w 593"/>
              <a:gd name="T121" fmla="*/ 350 h 504"/>
              <a:gd name="T122" fmla="*/ 582 w 593"/>
              <a:gd name="T123" fmla="*/ 441 h 504"/>
              <a:gd name="T124" fmla="*/ 593 w 593"/>
              <a:gd name="T125" fmla="*/ 409 h 5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3"/>
              <a:gd name="T190" fmla="*/ 0 h 504"/>
              <a:gd name="T191" fmla="*/ 593 w 593"/>
              <a:gd name="T192" fmla="*/ 504 h 5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3" h="504">
                <a:moveTo>
                  <a:pt x="558" y="470"/>
                </a:moveTo>
                <a:lnTo>
                  <a:pt x="558" y="469"/>
                </a:lnTo>
                <a:lnTo>
                  <a:pt x="554" y="472"/>
                </a:lnTo>
                <a:lnTo>
                  <a:pt x="558" y="470"/>
                </a:lnTo>
                <a:close/>
                <a:moveTo>
                  <a:pt x="513" y="483"/>
                </a:moveTo>
                <a:lnTo>
                  <a:pt x="518" y="489"/>
                </a:lnTo>
                <a:lnTo>
                  <a:pt x="520" y="489"/>
                </a:lnTo>
                <a:lnTo>
                  <a:pt x="518" y="487"/>
                </a:lnTo>
                <a:lnTo>
                  <a:pt x="513" y="483"/>
                </a:lnTo>
                <a:close/>
                <a:moveTo>
                  <a:pt x="543" y="480"/>
                </a:moveTo>
                <a:lnTo>
                  <a:pt x="548" y="476"/>
                </a:lnTo>
                <a:lnTo>
                  <a:pt x="549" y="474"/>
                </a:lnTo>
                <a:lnTo>
                  <a:pt x="548" y="476"/>
                </a:lnTo>
                <a:lnTo>
                  <a:pt x="543" y="480"/>
                </a:lnTo>
                <a:close/>
                <a:moveTo>
                  <a:pt x="498" y="498"/>
                </a:moveTo>
                <a:lnTo>
                  <a:pt x="502" y="498"/>
                </a:lnTo>
                <a:lnTo>
                  <a:pt x="507" y="492"/>
                </a:lnTo>
                <a:lnTo>
                  <a:pt x="502" y="496"/>
                </a:lnTo>
                <a:lnTo>
                  <a:pt x="498" y="498"/>
                </a:lnTo>
                <a:close/>
                <a:moveTo>
                  <a:pt x="509" y="492"/>
                </a:moveTo>
                <a:lnTo>
                  <a:pt x="510" y="491"/>
                </a:lnTo>
                <a:lnTo>
                  <a:pt x="506" y="489"/>
                </a:lnTo>
                <a:lnTo>
                  <a:pt x="509" y="492"/>
                </a:lnTo>
                <a:close/>
                <a:moveTo>
                  <a:pt x="593" y="375"/>
                </a:moveTo>
                <a:lnTo>
                  <a:pt x="592" y="370"/>
                </a:lnTo>
                <a:lnTo>
                  <a:pt x="590" y="359"/>
                </a:lnTo>
                <a:lnTo>
                  <a:pt x="590" y="343"/>
                </a:lnTo>
                <a:lnTo>
                  <a:pt x="589" y="338"/>
                </a:lnTo>
                <a:lnTo>
                  <a:pt x="589" y="313"/>
                </a:lnTo>
                <a:lnTo>
                  <a:pt x="582" y="294"/>
                </a:lnTo>
                <a:lnTo>
                  <a:pt x="579" y="293"/>
                </a:lnTo>
                <a:lnTo>
                  <a:pt x="579" y="286"/>
                </a:lnTo>
                <a:lnTo>
                  <a:pt x="570" y="275"/>
                </a:lnTo>
                <a:lnTo>
                  <a:pt x="566" y="272"/>
                </a:lnTo>
                <a:lnTo>
                  <a:pt x="563" y="274"/>
                </a:lnTo>
                <a:lnTo>
                  <a:pt x="564" y="271"/>
                </a:lnTo>
                <a:lnTo>
                  <a:pt x="564" y="267"/>
                </a:lnTo>
                <a:lnTo>
                  <a:pt x="558" y="256"/>
                </a:lnTo>
                <a:lnTo>
                  <a:pt x="549" y="239"/>
                </a:lnTo>
                <a:lnTo>
                  <a:pt x="529" y="209"/>
                </a:lnTo>
                <a:lnTo>
                  <a:pt x="514" y="184"/>
                </a:lnTo>
                <a:lnTo>
                  <a:pt x="510" y="179"/>
                </a:lnTo>
                <a:lnTo>
                  <a:pt x="505" y="164"/>
                </a:lnTo>
                <a:lnTo>
                  <a:pt x="501" y="153"/>
                </a:lnTo>
                <a:lnTo>
                  <a:pt x="502" y="153"/>
                </a:lnTo>
                <a:lnTo>
                  <a:pt x="507" y="156"/>
                </a:lnTo>
                <a:lnTo>
                  <a:pt x="506" y="161"/>
                </a:lnTo>
                <a:lnTo>
                  <a:pt x="511" y="165"/>
                </a:lnTo>
                <a:lnTo>
                  <a:pt x="517" y="164"/>
                </a:lnTo>
                <a:lnTo>
                  <a:pt x="522" y="168"/>
                </a:lnTo>
                <a:lnTo>
                  <a:pt x="522" y="173"/>
                </a:lnTo>
                <a:lnTo>
                  <a:pt x="522" y="183"/>
                </a:lnTo>
                <a:lnTo>
                  <a:pt x="525" y="199"/>
                </a:lnTo>
                <a:lnTo>
                  <a:pt x="536" y="215"/>
                </a:lnTo>
                <a:lnTo>
                  <a:pt x="541" y="221"/>
                </a:lnTo>
                <a:lnTo>
                  <a:pt x="530" y="206"/>
                </a:lnTo>
                <a:lnTo>
                  <a:pt x="528" y="201"/>
                </a:lnTo>
                <a:lnTo>
                  <a:pt x="525" y="191"/>
                </a:lnTo>
                <a:lnTo>
                  <a:pt x="524" y="180"/>
                </a:lnTo>
                <a:lnTo>
                  <a:pt x="528" y="175"/>
                </a:lnTo>
                <a:lnTo>
                  <a:pt x="525" y="169"/>
                </a:lnTo>
                <a:lnTo>
                  <a:pt x="521" y="165"/>
                </a:lnTo>
                <a:lnTo>
                  <a:pt x="511" y="154"/>
                </a:lnTo>
                <a:lnTo>
                  <a:pt x="482" y="118"/>
                </a:lnTo>
                <a:lnTo>
                  <a:pt x="465" y="89"/>
                </a:lnTo>
                <a:lnTo>
                  <a:pt x="457" y="74"/>
                </a:lnTo>
                <a:lnTo>
                  <a:pt x="449" y="54"/>
                </a:lnTo>
                <a:lnTo>
                  <a:pt x="448" y="49"/>
                </a:lnTo>
                <a:lnTo>
                  <a:pt x="442" y="39"/>
                </a:lnTo>
                <a:lnTo>
                  <a:pt x="441" y="28"/>
                </a:lnTo>
                <a:lnTo>
                  <a:pt x="438" y="24"/>
                </a:lnTo>
                <a:lnTo>
                  <a:pt x="433" y="19"/>
                </a:lnTo>
                <a:lnTo>
                  <a:pt x="430" y="13"/>
                </a:lnTo>
                <a:lnTo>
                  <a:pt x="433" y="17"/>
                </a:lnTo>
                <a:lnTo>
                  <a:pt x="434" y="7"/>
                </a:lnTo>
                <a:lnTo>
                  <a:pt x="427" y="4"/>
                </a:lnTo>
                <a:lnTo>
                  <a:pt x="425" y="5"/>
                </a:lnTo>
                <a:lnTo>
                  <a:pt x="423" y="5"/>
                </a:lnTo>
                <a:lnTo>
                  <a:pt x="418" y="5"/>
                </a:lnTo>
                <a:lnTo>
                  <a:pt x="404" y="1"/>
                </a:lnTo>
                <a:lnTo>
                  <a:pt x="399" y="0"/>
                </a:lnTo>
                <a:lnTo>
                  <a:pt x="395" y="4"/>
                </a:lnTo>
                <a:lnTo>
                  <a:pt x="392" y="4"/>
                </a:lnTo>
                <a:lnTo>
                  <a:pt x="391" y="9"/>
                </a:lnTo>
                <a:lnTo>
                  <a:pt x="391" y="15"/>
                </a:lnTo>
                <a:lnTo>
                  <a:pt x="393" y="19"/>
                </a:lnTo>
                <a:lnTo>
                  <a:pt x="395" y="24"/>
                </a:lnTo>
                <a:lnTo>
                  <a:pt x="395" y="35"/>
                </a:lnTo>
                <a:lnTo>
                  <a:pt x="389" y="39"/>
                </a:lnTo>
                <a:lnTo>
                  <a:pt x="384" y="39"/>
                </a:lnTo>
                <a:lnTo>
                  <a:pt x="380" y="28"/>
                </a:lnTo>
                <a:lnTo>
                  <a:pt x="375" y="24"/>
                </a:lnTo>
                <a:lnTo>
                  <a:pt x="194" y="38"/>
                </a:lnTo>
                <a:lnTo>
                  <a:pt x="190" y="32"/>
                </a:lnTo>
                <a:lnTo>
                  <a:pt x="189" y="27"/>
                </a:lnTo>
                <a:lnTo>
                  <a:pt x="182" y="16"/>
                </a:lnTo>
                <a:lnTo>
                  <a:pt x="72" y="28"/>
                </a:lnTo>
                <a:lnTo>
                  <a:pt x="7" y="35"/>
                </a:lnTo>
                <a:lnTo>
                  <a:pt x="2" y="39"/>
                </a:lnTo>
                <a:lnTo>
                  <a:pt x="0" y="46"/>
                </a:lnTo>
                <a:lnTo>
                  <a:pt x="8" y="57"/>
                </a:lnTo>
                <a:lnTo>
                  <a:pt x="14" y="60"/>
                </a:lnTo>
                <a:lnTo>
                  <a:pt x="19" y="65"/>
                </a:lnTo>
                <a:lnTo>
                  <a:pt x="16" y="72"/>
                </a:lnTo>
                <a:lnTo>
                  <a:pt x="16" y="74"/>
                </a:lnTo>
                <a:lnTo>
                  <a:pt x="18" y="77"/>
                </a:lnTo>
                <a:lnTo>
                  <a:pt x="23" y="78"/>
                </a:lnTo>
                <a:lnTo>
                  <a:pt x="23" y="81"/>
                </a:lnTo>
                <a:lnTo>
                  <a:pt x="19" y="87"/>
                </a:lnTo>
                <a:lnTo>
                  <a:pt x="16" y="92"/>
                </a:lnTo>
                <a:lnTo>
                  <a:pt x="19" y="92"/>
                </a:lnTo>
                <a:lnTo>
                  <a:pt x="25" y="91"/>
                </a:lnTo>
                <a:lnTo>
                  <a:pt x="30" y="87"/>
                </a:lnTo>
                <a:lnTo>
                  <a:pt x="34" y="80"/>
                </a:lnTo>
                <a:lnTo>
                  <a:pt x="37" y="74"/>
                </a:lnTo>
                <a:lnTo>
                  <a:pt x="35" y="73"/>
                </a:lnTo>
                <a:lnTo>
                  <a:pt x="35" y="72"/>
                </a:lnTo>
                <a:lnTo>
                  <a:pt x="38" y="69"/>
                </a:lnTo>
                <a:lnTo>
                  <a:pt x="41" y="76"/>
                </a:lnTo>
                <a:lnTo>
                  <a:pt x="44" y="70"/>
                </a:lnTo>
                <a:lnTo>
                  <a:pt x="46" y="65"/>
                </a:lnTo>
                <a:lnTo>
                  <a:pt x="46" y="70"/>
                </a:lnTo>
                <a:lnTo>
                  <a:pt x="53" y="74"/>
                </a:lnTo>
                <a:lnTo>
                  <a:pt x="49" y="80"/>
                </a:lnTo>
                <a:lnTo>
                  <a:pt x="41" y="83"/>
                </a:lnTo>
                <a:lnTo>
                  <a:pt x="38" y="83"/>
                </a:lnTo>
                <a:lnTo>
                  <a:pt x="45" y="83"/>
                </a:lnTo>
                <a:lnTo>
                  <a:pt x="60" y="78"/>
                </a:lnTo>
                <a:lnTo>
                  <a:pt x="75" y="77"/>
                </a:lnTo>
                <a:lnTo>
                  <a:pt x="76" y="76"/>
                </a:lnTo>
                <a:lnTo>
                  <a:pt x="87" y="66"/>
                </a:lnTo>
                <a:lnTo>
                  <a:pt x="88" y="72"/>
                </a:lnTo>
                <a:lnTo>
                  <a:pt x="94" y="69"/>
                </a:lnTo>
                <a:lnTo>
                  <a:pt x="99" y="68"/>
                </a:lnTo>
                <a:lnTo>
                  <a:pt x="109" y="72"/>
                </a:lnTo>
                <a:lnTo>
                  <a:pt x="111" y="76"/>
                </a:lnTo>
                <a:lnTo>
                  <a:pt x="106" y="74"/>
                </a:lnTo>
                <a:lnTo>
                  <a:pt x="101" y="73"/>
                </a:lnTo>
                <a:lnTo>
                  <a:pt x="96" y="73"/>
                </a:lnTo>
                <a:lnTo>
                  <a:pt x="95" y="76"/>
                </a:lnTo>
                <a:lnTo>
                  <a:pt x="84" y="76"/>
                </a:lnTo>
                <a:lnTo>
                  <a:pt x="90" y="77"/>
                </a:lnTo>
                <a:lnTo>
                  <a:pt x="94" y="77"/>
                </a:lnTo>
                <a:lnTo>
                  <a:pt x="115" y="83"/>
                </a:lnTo>
                <a:lnTo>
                  <a:pt x="129" y="87"/>
                </a:lnTo>
                <a:lnTo>
                  <a:pt x="140" y="92"/>
                </a:lnTo>
                <a:lnTo>
                  <a:pt x="139" y="88"/>
                </a:lnTo>
                <a:lnTo>
                  <a:pt x="133" y="84"/>
                </a:lnTo>
                <a:lnTo>
                  <a:pt x="130" y="80"/>
                </a:lnTo>
                <a:lnTo>
                  <a:pt x="136" y="80"/>
                </a:lnTo>
                <a:lnTo>
                  <a:pt x="141" y="83"/>
                </a:lnTo>
                <a:lnTo>
                  <a:pt x="149" y="76"/>
                </a:lnTo>
                <a:lnTo>
                  <a:pt x="148" y="81"/>
                </a:lnTo>
                <a:lnTo>
                  <a:pt x="144" y="83"/>
                </a:lnTo>
                <a:lnTo>
                  <a:pt x="141" y="87"/>
                </a:lnTo>
                <a:lnTo>
                  <a:pt x="149" y="92"/>
                </a:lnTo>
                <a:lnTo>
                  <a:pt x="155" y="91"/>
                </a:lnTo>
                <a:lnTo>
                  <a:pt x="157" y="96"/>
                </a:lnTo>
                <a:lnTo>
                  <a:pt x="163" y="96"/>
                </a:lnTo>
                <a:lnTo>
                  <a:pt x="160" y="100"/>
                </a:lnTo>
                <a:lnTo>
                  <a:pt x="155" y="96"/>
                </a:lnTo>
                <a:lnTo>
                  <a:pt x="144" y="92"/>
                </a:lnTo>
                <a:lnTo>
                  <a:pt x="149" y="97"/>
                </a:lnTo>
                <a:lnTo>
                  <a:pt x="153" y="100"/>
                </a:lnTo>
                <a:lnTo>
                  <a:pt x="156" y="102"/>
                </a:lnTo>
                <a:lnTo>
                  <a:pt x="153" y="102"/>
                </a:lnTo>
                <a:lnTo>
                  <a:pt x="159" y="104"/>
                </a:lnTo>
                <a:lnTo>
                  <a:pt x="164" y="106"/>
                </a:lnTo>
                <a:lnTo>
                  <a:pt x="170" y="111"/>
                </a:lnTo>
                <a:lnTo>
                  <a:pt x="172" y="116"/>
                </a:lnTo>
                <a:lnTo>
                  <a:pt x="174" y="122"/>
                </a:lnTo>
                <a:lnTo>
                  <a:pt x="168" y="123"/>
                </a:lnTo>
                <a:lnTo>
                  <a:pt x="167" y="118"/>
                </a:lnTo>
                <a:lnTo>
                  <a:pt x="166" y="112"/>
                </a:lnTo>
                <a:lnTo>
                  <a:pt x="166" y="118"/>
                </a:lnTo>
                <a:lnTo>
                  <a:pt x="167" y="123"/>
                </a:lnTo>
                <a:lnTo>
                  <a:pt x="172" y="126"/>
                </a:lnTo>
                <a:lnTo>
                  <a:pt x="178" y="125"/>
                </a:lnTo>
                <a:lnTo>
                  <a:pt x="181" y="123"/>
                </a:lnTo>
                <a:lnTo>
                  <a:pt x="191" y="121"/>
                </a:lnTo>
                <a:lnTo>
                  <a:pt x="195" y="121"/>
                </a:lnTo>
                <a:lnTo>
                  <a:pt x="197" y="118"/>
                </a:lnTo>
                <a:lnTo>
                  <a:pt x="202" y="112"/>
                </a:lnTo>
                <a:lnTo>
                  <a:pt x="204" y="115"/>
                </a:lnTo>
                <a:lnTo>
                  <a:pt x="209" y="115"/>
                </a:lnTo>
                <a:lnTo>
                  <a:pt x="224" y="102"/>
                </a:lnTo>
                <a:lnTo>
                  <a:pt x="229" y="100"/>
                </a:lnTo>
                <a:lnTo>
                  <a:pt x="233" y="99"/>
                </a:lnTo>
                <a:lnTo>
                  <a:pt x="239" y="100"/>
                </a:lnTo>
                <a:lnTo>
                  <a:pt x="236" y="95"/>
                </a:lnTo>
                <a:lnTo>
                  <a:pt x="231" y="92"/>
                </a:lnTo>
                <a:lnTo>
                  <a:pt x="238" y="95"/>
                </a:lnTo>
                <a:lnTo>
                  <a:pt x="235" y="92"/>
                </a:lnTo>
                <a:lnTo>
                  <a:pt x="238" y="87"/>
                </a:lnTo>
                <a:lnTo>
                  <a:pt x="243" y="83"/>
                </a:lnTo>
                <a:lnTo>
                  <a:pt x="252" y="81"/>
                </a:lnTo>
                <a:lnTo>
                  <a:pt x="258" y="80"/>
                </a:lnTo>
                <a:lnTo>
                  <a:pt x="262" y="80"/>
                </a:lnTo>
                <a:lnTo>
                  <a:pt x="273" y="87"/>
                </a:lnTo>
                <a:lnTo>
                  <a:pt x="278" y="87"/>
                </a:lnTo>
                <a:lnTo>
                  <a:pt x="289" y="93"/>
                </a:lnTo>
                <a:lnTo>
                  <a:pt x="296" y="104"/>
                </a:lnTo>
                <a:lnTo>
                  <a:pt x="308" y="110"/>
                </a:lnTo>
                <a:lnTo>
                  <a:pt x="309" y="115"/>
                </a:lnTo>
                <a:lnTo>
                  <a:pt x="311" y="121"/>
                </a:lnTo>
                <a:lnTo>
                  <a:pt x="326" y="130"/>
                </a:lnTo>
                <a:lnTo>
                  <a:pt x="330" y="135"/>
                </a:lnTo>
                <a:lnTo>
                  <a:pt x="335" y="138"/>
                </a:lnTo>
                <a:lnTo>
                  <a:pt x="338" y="144"/>
                </a:lnTo>
                <a:lnTo>
                  <a:pt x="343" y="145"/>
                </a:lnTo>
                <a:lnTo>
                  <a:pt x="354" y="144"/>
                </a:lnTo>
                <a:lnTo>
                  <a:pt x="362" y="152"/>
                </a:lnTo>
                <a:lnTo>
                  <a:pt x="362" y="156"/>
                </a:lnTo>
                <a:lnTo>
                  <a:pt x="366" y="161"/>
                </a:lnTo>
                <a:lnTo>
                  <a:pt x="372" y="164"/>
                </a:lnTo>
                <a:lnTo>
                  <a:pt x="372" y="169"/>
                </a:lnTo>
                <a:lnTo>
                  <a:pt x="373" y="172"/>
                </a:lnTo>
                <a:lnTo>
                  <a:pt x="375" y="187"/>
                </a:lnTo>
                <a:lnTo>
                  <a:pt x="376" y="192"/>
                </a:lnTo>
                <a:lnTo>
                  <a:pt x="376" y="199"/>
                </a:lnTo>
                <a:lnTo>
                  <a:pt x="369" y="225"/>
                </a:lnTo>
                <a:lnTo>
                  <a:pt x="372" y="230"/>
                </a:lnTo>
                <a:lnTo>
                  <a:pt x="372" y="241"/>
                </a:lnTo>
                <a:lnTo>
                  <a:pt x="369" y="249"/>
                </a:lnTo>
                <a:lnTo>
                  <a:pt x="372" y="255"/>
                </a:lnTo>
                <a:lnTo>
                  <a:pt x="377" y="260"/>
                </a:lnTo>
                <a:lnTo>
                  <a:pt x="372" y="252"/>
                </a:lnTo>
                <a:lnTo>
                  <a:pt x="383" y="259"/>
                </a:lnTo>
                <a:lnTo>
                  <a:pt x="383" y="260"/>
                </a:lnTo>
                <a:lnTo>
                  <a:pt x="387" y="256"/>
                </a:lnTo>
                <a:lnTo>
                  <a:pt x="389" y="245"/>
                </a:lnTo>
                <a:lnTo>
                  <a:pt x="384" y="245"/>
                </a:lnTo>
                <a:lnTo>
                  <a:pt x="383" y="244"/>
                </a:lnTo>
                <a:lnTo>
                  <a:pt x="383" y="239"/>
                </a:lnTo>
                <a:lnTo>
                  <a:pt x="379" y="234"/>
                </a:lnTo>
                <a:lnTo>
                  <a:pt x="389" y="240"/>
                </a:lnTo>
                <a:lnTo>
                  <a:pt x="391" y="245"/>
                </a:lnTo>
                <a:lnTo>
                  <a:pt x="396" y="240"/>
                </a:lnTo>
                <a:lnTo>
                  <a:pt x="402" y="245"/>
                </a:lnTo>
                <a:lnTo>
                  <a:pt x="402" y="249"/>
                </a:lnTo>
                <a:lnTo>
                  <a:pt x="393" y="264"/>
                </a:lnTo>
                <a:lnTo>
                  <a:pt x="391" y="274"/>
                </a:lnTo>
                <a:lnTo>
                  <a:pt x="387" y="275"/>
                </a:lnTo>
                <a:lnTo>
                  <a:pt x="387" y="279"/>
                </a:lnTo>
                <a:lnTo>
                  <a:pt x="381" y="275"/>
                </a:lnTo>
                <a:lnTo>
                  <a:pt x="385" y="281"/>
                </a:lnTo>
                <a:lnTo>
                  <a:pt x="395" y="285"/>
                </a:lnTo>
                <a:lnTo>
                  <a:pt x="398" y="290"/>
                </a:lnTo>
                <a:lnTo>
                  <a:pt x="398" y="293"/>
                </a:lnTo>
                <a:lnTo>
                  <a:pt x="408" y="312"/>
                </a:lnTo>
                <a:lnTo>
                  <a:pt x="412" y="316"/>
                </a:lnTo>
                <a:lnTo>
                  <a:pt x="421" y="325"/>
                </a:lnTo>
                <a:lnTo>
                  <a:pt x="425" y="327"/>
                </a:lnTo>
                <a:lnTo>
                  <a:pt x="430" y="325"/>
                </a:lnTo>
                <a:lnTo>
                  <a:pt x="433" y="327"/>
                </a:lnTo>
                <a:lnTo>
                  <a:pt x="430" y="323"/>
                </a:lnTo>
                <a:lnTo>
                  <a:pt x="427" y="317"/>
                </a:lnTo>
                <a:lnTo>
                  <a:pt x="423" y="313"/>
                </a:lnTo>
                <a:lnTo>
                  <a:pt x="429" y="314"/>
                </a:lnTo>
                <a:lnTo>
                  <a:pt x="430" y="317"/>
                </a:lnTo>
                <a:lnTo>
                  <a:pt x="441" y="312"/>
                </a:lnTo>
                <a:lnTo>
                  <a:pt x="441" y="313"/>
                </a:lnTo>
                <a:lnTo>
                  <a:pt x="436" y="317"/>
                </a:lnTo>
                <a:lnTo>
                  <a:pt x="440" y="323"/>
                </a:lnTo>
                <a:lnTo>
                  <a:pt x="438" y="332"/>
                </a:lnTo>
                <a:lnTo>
                  <a:pt x="440" y="338"/>
                </a:lnTo>
                <a:lnTo>
                  <a:pt x="442" y="343"/>
                </a:lnTo>
                <a:lnTo>
                  <a:pt x="442" y="347"/>
                </a:lnTo>
                <a:lnTo>
                  <a:pt x="446" y="346"/>
                </a:lnTo>
                <a:lnTo>
                  <a:pt x="452" y="340"/>
                </a:lnTo>
                <a:lnTo>
                  <a:pt x="453" y="336"/>
                </a:lnTo>
                <a:lnTo>
                  <a:pt x="460" y="329"/>
                </a:lnTo>
                <a:lnTo>
                  <a:pt x="455" y="338"/>
                </a:lnTo>
                <a:lnTo>
                  <a:pt x="453" y="343"/>
                </a:lnTo>
                <a:lnTo>
                  <a:pt x="449" y="348"/>
                </a:lnTo>
                <a:lnTo>
                  <a:pt x="450" y="351"/>
                </a:lnTo>
                <a:lnTo>
                  <a:pt x="455" y="352"/>
                </a:lnTo>
                <a:lnTo>
                  <a:pt x="460" y="358"/>
                </a:lnTo>
                <a:lnTo>
                  <a:pt x="465" y="377"/>
                </a:lnTo>
                <a:lnTo>
                  <a:pt x="475" y="388"/>
                </a:lnTo>
                <a:lnTo>
                  <a:pt x="479" y="388"/>
                </a:lnTo>
                <a:lnTo>
                  <a:pt x="474" y="389"/>
                </a:lnTo>
                <a:lnTo>
                  <a:pt x="479" y="393"/>
                </a:lnTo>
                <a:lnTo>
                  <a:pt x="484" y="392"/>
                </a:lnTo>
                <a:lnTo>
                  <a:pt x="490" y="392"/>
                </a:lnTo>
                <a:lnTo>
                  <a:pt x="493" y="392"/>
                </a:lnTo>
                <a:lnTo>
                  <a:pt x="502" y="396"/>
                </a:lnTo>
                <a:lnTo>
                  <a:pt x="505" y="401"/>
                </a:lnTo>
                <a:lnTo>
                  <a:pt x="509" y="405"/>
                </a:lnTo>
                <a:lnTo>
                  <a:pt x="516" y="415"/>
                </a:lnTo>
                <a:lnTo>
                  <a:pt x="518" y="420"/>
                </a:lnTo>
                <a:lnTo>
                  <a:pt x="528" y="430"/>
                </a:lnTo>
                <a:lnTo>
                  <a:pt x="532" y="431"/>
                </a:lnTo>
                <a:lnTo>
                  <a:pt x="537" y="431"/>
                </a:lnTo>
                <a:lnTo>
                  <a:pt x="543" y="435"/>
                </a:lnTo>
                <a:lnTo>
                  <a:pt x="540" y="441"/>
                </a:lnTo>
                <a:lnTo>
                  <a:pt x="533" y="438"/>
                </a:lnTo>
                <a:lnTo>
                  <a:pt x="528" y="434"/>
                </a:lnTo>
                <a:lnTo>
                  <a:pt x="524" y="439"/>
                </a:lnTo>
                <a:lnTo>
                  <a:pt x="526" y="443"/>
                </a:lnTo>
                <a:lnTo>
                  <a:pt x="530" y="449"/>
                </a:lnTo>
                <a:lnTo>
                  <a:pt x="541" y="446"/>
                </a:lnTo>
                <a:lnTo>
                  <a:pt x="548" y="442"/>
                </a:lnTo>
                <a:lnTo>
                  <a:pt x="554" y="443"/>
                </a:lnTo>
                <a:lnTo>
                  <a:pt x="559" y="443"/>
                </a:lnTo>
                <a:lnTo>
                  <a:pt x="563" y="441"/>
                </a:lnTo>
                <a:lnTo>
                  <a:pt x="567" y="435"/>
                </a:lnTo>
                <a:lnTo>
                  <a:pt x="573" y="432"/>
                </a:lnTo>
                <a:lnTo>
                  <a:pt x="578" y="435"/>
                </a:lnTo>
                <a:lnTo>
                  <a:pt x="575" y="432"/>
                </a:lnTo>
                <a:lnTo>
                  <a:pt x="582" y="435"/>
                </a:lnTo>
                <a:lnTo>
                  <a:pt x="579" y="430"/>
                </a:lnTo>
                <a:lnTo>
                  <a:pt x="582" y="424"/>
                </a:lnTo>
                <a:lnTo>
                  <a:pt x="585" y="419"/>
                </a:lnTo>
                <a:lnTo>
                  <a:pt x="582" y="409"/>
                </a:lnTo>
                <a:lnTo>
                  <a:pt x="583" y="407"/>
                </a:lnTo>
                <a:lnTo>
                  <a:pt x="582" y="401"/>
                </a:lnTo>
                <a:lnTo>
                  <a:pt x="585" y="396"/>
                </a:lnTo>
                <a:lnTo>
                  <a:pt x="585" y="390"/>
                </a:lnTo>
                <a:lnTo>
                  <a:pt x="589" y="386"/>
                </a:lnTo>
                <a:lnTo>
                  <a:pt x="589" y="381"/>
                </a:lnTo>
                <a:lnTo>
                  <a:pt x="590" y="375"/>
                </a:lnTo>
                <a:lnTo>
                  <a:pt x="593" y="381"/>
                </a:lnTo>
                <a:lnTo>
                  <a:pt x="593" y="375"/>
                </a:lnTo>
                <a:close/>
                <a:moveTo>
                  <a:pt x="564" y="465"/>
                </a:moveTo>
                <a:lnTo>
                  <a:pt x="564" y="464"/>
                </a:lnTo>
                <a:lnTo>
                  <a:pt x="562" y="466"/>
                </a:lnTo>
                <a:lnTo>
                  <a:pt x="564" y="465"/>
                </a:lnTo>
                <a:close/>
                <a:moveTo>
                  <a:pt x="493" y="500"/>
                </a:moveTo>
                <a:lnTo>
                  <a:pt x="498" y="499"/>
                </a:lnTo>
                <a:lnTo>
                  <a:pt x="494" y="499"/>
                </a:lnTo>
                <a:lnTo>
                  <a:pt x="493" y="500"/>
                </a:lnTo>
                <a:close/>
                <a:moveTo>
                  <a:pt x="50" y="83"/>
                </a:moveTo>
                <a:lnTo>
                  <a:pt x="46" y="84"/>
                </a:lnTo>
                <a:lnTo>
                  <a:pt x="41" y="87"/>
                </a:lnTo>
                <a:lnTo>
                  <a:pt x="29" y="88"/>
                </a:lnTo>
                <a:lnTo>
                  <a:pt x="34" y="88"/>
                </a:lnTo>
                <a:lnTo>
                  <a:pt x="68" y="78"/>
                </a:lnTo>
                <a:lnTo>
                  <a:pt x="79" y="77"/>
                </a:lnTo>
                <a:lnTo>
                  <a:pt x="75" y="77"/>
                </a:lnTo>
                <a:lnTo>
                  <a:pt x="64" y="78"/>
                </a:lnTo>
                <a:lnTo>
                  <a:pt x="50" y="83"/>
                </a:lnTo>
                <a:close/>
                <a:moveTo>
                  <a:pt x="486" y="504"/>
                </a:moveTo>
                <a:lnTo>
                  <a:pt x="491" y="502"/>
                </a:lnTo>
                <a:lnTo>
                  <a:pt x="486" y="502"/>
                </a:lnTo>
                <a:lnTo>
                  <a:pt x="486" y="504"/>
                </a:lnTo>
                <a:close/>
                <a:moveTo>
                  <a:pt x="210" y="121"/>
                </a:moveTo>
                <a:lnTo>
                  <a:pt x="205" y="122"/>
                </a:lnTo>
                <a:lnTo>
                  <a:pt x="201" y="126"/>
                </a:lnTo>
                <a:lnTo>
                  <a:pt x="195" y="129"/>
                </a:lnTo>
                <a:lnTo>
                  <a:pt x="190" y="129"/>
                </a:lnTo>
                <a:lnTo>
                  <a:pt x="194" y="130"/>
                </a:lnTo>
                <a:lnTo>
                  <a:pt x="200" y="127"/>
                </a:lnTo>
                <a:lnTo>
                  <a:pt x="201" y="126"/>
                </a:lnTo>
                <a:lnTo>
                  <a:pt x="212" y="119"/>
                </a:lnTo>
                <a:lnTo>
                  <a:pt x="217" y="114"/>
                </a:lnTo>
                <a:lnTo>
                  <a:pt x="210" y="118"/>
                </a:lnTo>
                <a:lnTo>
                  <a:pt x="210" y="121"/>
                </a:lnTo>
                <a:close/>
                <a:moveTo>
                  <a:pt x="433" y="350"/>
                </a:moveTo>
                <a:lnTo>
                  <a:pt x="433" y="350"/>
                </a:lnTo>
                <a:lnTo>
                  <a:pt x="437" y="355"/>
                </a:lnTo>
                <a:lnTo>
                  <a:pt x="438" y="357"/>
                </a:lnTo>
                <a:lnTo>
                  <a:pt x="444" y="354"/>
                </a:lnTo>
                <a:lnTo>
                  <a:pt x="438" y="355"/>
                </a:lnTo>
                <a:lnTo>
                  <a:pt x="433" y="350"/>
                </a:lnTo>
                <a:close/>
                <a:moveTo>
                  <a:pt x="585" y="431"/>
                </a:moveTo>
                <a:lnTo>
                  <a:pt x="581" y="441"/>
                </a:lnTo>
                <a:lnTo>
                  <a:pt x="574" y="451"/>
                </a:lnTo>
                <a:lnTo>
                  <a:pt x="574" y="453"/>
                </a:lnTo>
                <a:lnTo>
                  <a:pt x="571" y="457"/>
                </a:lnTo>
                <a:lnTo>
                  <a:pt x="582" y="441"/>
                </a:lnTo>
                <a:lnTo>
                  <a:pt x="590" y="422"/>
                </a:lnTo>
                <a:lnTo>
                  <a:pt x="585" y="426"/>
                </a:lnTo>
                <a:lnTo>
                  <a:pt x="585" y="431"/>
                </a:lnTo>
                <a:close/>
                <a:moveTo>
                  <a:pt x="593" y="409"/>
                </a:moveTo>
                <a:lnTo>
                  <a:pt x="593" y="415"/>
                </a:lnTo>
                <a:lnTo>
                  <a:pt x="593" y="409"/>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8" name="Freeform 179"/>
          <p:cNvSpPr>
            <a:spLocks noEditPoints="1"/>
          </p:cNvSpPr>
          <p:nvPr/>
        </p:nvSpPr>
        <p:spPr bwMode="auto">
          <a:xfrm>
            <a:off x="8291289" y="2883393"/>
            <a:ext cx="138903" cy="320439"/>
          </a:xfrm>
          <a:custGeom>
            <a:avLst/>
            <a:gdLst>
              <a:gd name="T0" fmla="*/ 83 w 85"/>
              <a:gd name="T1" fmla="*/ 88 h 197"/>
              <a:gd name="T2" fmla="*/ 81 w 85"/>
              <a:gd name="T3" fmla="*/ 65 h 197"/>
              <a:gd name="T4" fmla="*/ 65 w 85"/>
              <a:gd name="T5" fmla="*/ 65 h 197"/>
              <a:gd name="T6" fmla="*/ 61 w 85"/>
              <a:gd name="T7" fmla="*/ 50 h 197"/>
              <a:gd name="T8" fmla="*/ 66 w 85"/>
              <a:gd name="T9" fmla="*/ 45 h 197"/>
              <a:gd name="T10" fmla="*/ 70 w 85"/>
              <a:gd name="T11" fmla="*/ 36 h 197"/>
              <a:gd name="T12" fmla="*/ 73 w 85"/>
              <a:gd name="T13" fmla="*/ 23 h 197"/>
              <a:gd name="T14" fmla="*/ 18 w 85"/>
              <a:gd name="T15" fmla="*/ 0 h 197"/>
              <a:gd name="T16" fmla="*/ 11 w 85"/>
              <a:gd name="T17" fmla="*/ 11 h 197"/>
              <a:gd name="T18" fmla="*/ 4 w 85"/>
              <a:gd name="T19" fmla="*/ 30 h 197"/>
              <a:gd name="T20" fmla="*/ 1 w 85"/>
              <a:gd name="T21" fmla="*/ 40 h 197"/>
              <a:gd name="T22" fmla="*/ 5 w 85"/>
              <a:gd name="T23" fmla="*/ 45 h 197"/>
              <a:gd name="T24" fmla="*/ 0 w 85"/>
              <a:gd name="T25" fmla="*/ 55 h 197"/>
              <a:gd name="T26" fmla="*/ 7 w 85"/>
              <a:gd name="T27" fmla="*/ 69 h 197"/>
              <a:gd name="T28" fmla="*/ 14 w 85"/>
              <a:gd name="T29" fmla="*/ 76 h 197"/>
              <a:gd name="T30" fmla="*/ 22 w 85"/>
              <a:gd name="T31" fmla="*/ 80 h 197"/>
              <a:gd name="T32" fmla="*/ 38 w 85"/>
              <a:gd name="T33" fmla="*/ 95 h 197"/>
              <a:gd name="T34" fmla="*/ 28 w 85"/>
              <a:gd name="T35" fmla="*/ 106 h 197"/>
              <a:gd name="T36" fmla="*/ 23 w 85"/>
              <a:gd name="T37" fmla="*/ 112 h 197"/>
              <a:gd name="T38" fmla="*/ 23 w 85"/>
              <a:gd name="T39" fmla="*/ 113 h 197"/>
              <a:gd name="T40" fmla="*/ 20 w 85"/>
              <a:gd name="T41" fmla="*/ 124 h 197"/>
              <a:gd name="T42" fmla="*/ 14 w 85"/>
              <a:gd name="T43" fmla="*/ 128 h 197"/>
              <a:gd name="T44" fmla="*/ 5 w 85"/>
              <a:gd name="T45" fmla="*/ 135 h 197"/>
              <a:gd name="T46" fmla="*/ 1 w 85"/>
              <a:gd name="T47" fmla="*/ 147 h 197"/>
              <a:gd name="T48" fmla="*/ 0 w 85"/>
              <a:gd name="T49" fmla="*/ 152 h 197"/>
              <a:gd name="T50" fmla="*/ 3 w 85"/>
              <a:gd name="T51" fmla="*/ 158 h 197"/>
              <a:gd name="T52" fmla="*/ 12 w 85"/>
              <a:gd name="T53" fmla="*/ 168 h 197"/>
              <a:gd name="T54" fmla="*/ 23 w 85"/>
              <a:gd name="T55" fmla="*/ 173 h 197"/>
              <a:gd name="T56" fmla="*/ 37 w 85"/>
              <a:gd name="T57" fmla="*/ 178 h 197"/>
              <a:gd name="T58" fmla="*/ 49 w 85"/>
              <a:gd name="T59" fmla="*/ 183 h 197"/>
              <a:gd name="T60" fmla="*/ 47 w 85"/>
              <a:gd name="T61" fmla="*/ 197 h 197"/>
              <a:gd name="T62" fmla="*/ 56 w 85"/>
              <a:gd name="T63" fmla="*/ 193 h 197"/>
              <a:gd name="T64" fmla="*/ 61 w 85"/>
              <a:gd name="T65" fmla="*/ 182 h 197"/>
              <a:gd name="T66" fmla="*/ 65 w 85"/>
              <a:gd name="T67" fmla="*/ 166 h 197"/>
              <a:gd name="T68" fmla="*/ 62 w 85"/>
              <a:gd name="T69" fmla="*/ 163 h 197"/>
              <a:gd name="T70" fmla="*/ 72 w 85"/>
              <a:gd name="T71" fmla="*/ 158 h 197"/>
              <a:gd name="T72" fmla="*/ 73 w 85"/>
              <a:gd name="T73" fmla="*/ 148 h 197"/>
              <a:gd name="T74" fmla="*/ 76 w 85"/>
              <a:gd name="T75" fmla="*/ 140 h 197"/>
              <a:gd name="T76" fmla="*/ 80 w 85"/>
              <a:gd name="T77" fmla="*/ 129 h 197"/>
              <a:gd name="T78" fmla="*/ 80 w 85"/>
              <a:gd name="T79" fmla="*/ 118 h 197"/>
              <a:gd name="T80" fmla="*/ 80 w 85"/>
              <a:gd name="T81" fmla="*/ 106 h 197"/>
              <a:gd name="T82" fmla="*/ 80 w 85"/>
              <a:gd name="T83" fmla="*/ 99 h 197"/>
              <a:gd name="T84" fmla="*/ 84 w 85"/>
              <a:gd name="T85" fmla="*/ 99 h 197"/>
              <a:gd name="T86" fmla="*/ 84 w 85"/>
              <a:gd name="T87" fmla="*/ 114 h 197"/>
              <a:gd name="T88" fmla="*/ 84 w 85"/>
              <a:gd name="T89" fmla="*/ 94 h 197"/>
              <a:gd name="T90" fmla="*/ 84 w 85"/>
              <a:gd name="T91" fmla="*/ 122 h 197"/>
              <a:gd name="T92" fmla="*/ 84 w 85"/>
              <a:gd name="T93" fmla="*/ 128 h 1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
              <a:gd name="T142" fmla="*/ 0 h 197"/>
              <a:gd name="T143" fmla="*/ 85 w 85"/>
              <a:gd name="T144" fmla="*/ 197 h 1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 h="197">
                <a:moveTo>
                  <a:pt x="84" y="94"/>
                </a:moveTo>
                <a:lnTo>
                  <a:pt x="83" y="88"/>
                </a:lnTo>
                <a:lnTo>
                  <a:pt x="83" y="72"/>
                </a:lnTo>
                <a:lnTo>
                  <a:pt x="81" y="65"/>
                </a:lnTo>
                <a:lnTo>
                  <a:pt x="70" y="64"/>
                </a:lnTo>
                <a:lnTo>
                  <a:pt x="65" y="65"/>
                </a:lnTo>
                <a:lnTo>
                  <a:pt x="61" y="65"/>
                </a:lnTo>
                <a:lnTo>
                  <a:pt x="61" y="50"/>
                </a:lnTo>
                <a:lnTo>
                  <a:pt x="65" y="44"/>
                </a:lnTo>
                <a:lnTo>
                  <a:pt x="66" y="45"/>
                </a:lnTo>
                <a:lnTo>
                  <a:pt x="70" y="40"/>
                </a:lnTo>
                <a:lnTo>
                  <a:pt x="70" y="36"/>
                </a:lnTo>
                <a:lnTo>
                  <a:pt x="73" y="29"/>
                </a:lnTo>
                <a:lnTo>
                  <a:pt x="73" y="23"/>
                </a:lnTo>
                <a:lnTo>
                  <a:pt x="73" y="18"/>
                </a:lnTo>
                <a:lnTo>
                  <a:pt x="18" y="0"/>
                </a:lnTo>
                <a:lnTo>
                  <a:pt x="12" y="6"/>
                </a:lnTo>
                <a:lnTo>
                  <a:pt x="11" y="11"/>
                </a:lnTo>
                <a:lnTo>
                  <a:pt x="11" y="17"/>
                </a:lnTo>
                <a:lnTo>
                  <a:pt x="4" y="30"/>
                </a:lnTo>
                <a:lnTo>
                  <a:pt x="0" y="36"/>
                </a:lnTo>
                <a:lnTo>
                  <a:pt x="1" y="40"/>
                </a:lnTo>
                <a:lnTo>
                  <a:pt x="3" y="40"/>
                </a:lnTo>
                <a:lnTo>
                  <a:pt x="5" y="45"/>
                </a:lnTo>
                <a:lnTo>
                  <a:pt x="4" y="50"/>
                </a:lnTo>
                <a:lnTo>
                  <a:pt x="0" y="55"/>
                </a:lnTo>
                <a:lnTo>
                  <a:pt x="1" y="64"/>
                </a:lnTo>
                <a:lnTo>
                  <a:pt x="7" y="69"/>
                </a:lnTo>
                <a:lnTo>
                  <a:pt x="12" y="71"/>
                </a:lnTo>
                <a:lnTo>
                  <a:pt x="14" y="76"/>
                </a:lnTo>
                <a:lnTo>
                  <a:pt x="18" y="80"/>
                </a:lnTo>
                <a:lnTo>
                  <a:pt x="22" y="80"/>
                </a:lnTo>
                <a:lnTo>
                  <a:pt x="26" y="86"/>
                </a:lnTo>
                <a:lnTo>
                  <a:pt x="38" y="95"/>
                </a:lnTo>
                <a:lnTo>
                  <a:pt x="35" y="101"/>
                </a:lnTo>
                <a:lnTo>
                  <a:pt x="28" y="106"/>
                </a:lnTo>
                <a:lnTo>
                  <a:pt x="26" y="112"/>
                </a:lnTo>
                <a:lnTo>
                  <a:pt x="23" y="112"/>
                </a:lnTo>
                <a:lnTo>
                  <a:pt x="23" y="113"/>
                </a:lnTo>
                <a:lnTo>
                  <a:pt x="20" y="118"/>
                </a:lnTo>
                <a:lnTo>
                  <a:pt x="20" y="124"/>
                </a:lnTo>
                <a:lnTo>
                  <a:pt x="15" y="128"/>
                </a:lnTo>
                <a:lnTo>
                  <a:pt x="14" y="128"/>
                </a:lnTo>
                <a:lnTo>
                  <a:pt x="9" y="131"/>
                </a:lnTo>
                <a:lnTo>
                  <a:pt x="5" y="135"/>
                </a:lnTo>
                <a:lnTo>
                  <a:pt x="3" y="140"/>
                </a:lnTo>
                <a:lnTo>
                  <a:pt x="1" y="147"/>
                </a:lnTo>
                <a:lnTo>
                  <a:pt x="0" y="151"/>
                </a:lnTo>
                <a:lnTo>
                  <a:pt x="0" y="152"/>
                </a:lnTo>
                <a:lnTo>
                  <a:pt x="3" y="158"/>
                </a:lnTo>
                <a:lnTo>
                  <a:pt x="1" y="160"/>
                </a:lnTo>
                <a:lnTo>
                  <a:pt x="12" y="168"/>
                </a:lnTo>
                <a:lnTo>
                  <a:pt x="18" y="170"/>
                </a:lnTo>
                <a:lnTo>
                  <a:pt x="23" y="173"/>
                </a:lnTo>
                <a:lnTo>
                  <a:pt x="31" y="179"/>
                </a:lnTo>
                <a:lnTo>
                  <a:pt x="37" y="178"/>
                </a:lnTo>
                <a:lnTo>
                  <a:pt x="47" y="178"/>
                </a:lnTo>
                <a:lnTo>
                  <a:pt x="49" y="183"/>
                </a:lnTo>
                <a:lnTo>
                  <a:pt x="47" y="192"/>
                </a:lnTo>
                <a:lnTo>
                  <a:pt x="47" y="197"/>
                </a:lnTo>
                <a:lnTo>
                  <a:pt x="53" y="197"/>
                </a:lnTo>
                <a:lnTo>
                  <a:pt x="56" y="193"/>
                </a:lnTo>
                <a:lnTo>
                  <a:pt x="57" y="187"/>
                </a:lnTo>
                <a:lnTo>
                  <a:pt x="61" y="182"/>
                </a:lnTo>
                <a:lnTo>
                  <a:pt x="62" y="171"/>
                </a:lnTo>
                <a:lnTo>
                  <a:pt x="65" y="166"/>
                </a:lnTo>
                <a:lnTo>
                  <a:pt x="62" y="166"/>
                </a:lnTo>
                <a:lnTo>
                  <a:pt x="62" y="163"/>
                </a:lnTo>
                <a:lnTo>
                  <a:pt x="66" y="158"/>
                </a:lnTo>
                <a:lnTo>
                  <a:pt x="72" y="158"/>
                </a:lnTo>
                <a:lnTo>
                  <a:pt x="69" y="152"/>
                </a:lnTo>
                <a:lnTo>
                  <a:pt x="73" y="148"/>
                </a:lnTo>
                <a:lnTo>
                  <a:pt x="70" y="143"/>
                </a:lnTo>
                <a:lnTo>
                  <a:pt x="76" y="140"/>
                </a:lnTo>
                <a:lnTo>
                  <a:pt x="77" y="135"/>
                </a:lnTo>
                <a:lnTo>
                  <a:pt x="80" y="129"/>
                </a:lnTo>
                <a:lnTo>
                  <a:pt x="83" y="124"/>
                </a:lnTo>
                <a:lnTo>
                  <a:pt x="80" y="118"/>
                </a:lnTo>
                <a:lnTo>
                  <a:pt x="81" y="114"/>
                </a:lnTo>
                <a:lnTo>
                  <a:pt x="80" y="106"/>
                </a:lnTo>
                <a:lnTo>
                  <a:pt x="79" y="101"/>
                </a:lnTo>
                <a:lnTo>
                  <a:pt x="80" y="99"/>
                </a:lnTo>
                <a:lnTo>
                  <a:pt x="81" y="95"/>
                </a:lnTo>
                <a:lnTo>
                  <a:pt x="84" y="99"/>
                </a:lnTo>
                <a:lnTo>
                  <a:pt x="83" y="105"/>
                </a:lnTo>
                <a:lnTo>
                  <a:pt x="84" y="114"/>
                </a:lnTo>
                <a:lnTo>
                  <a:pt x="85" y="109"/>
                </a:lnTo>
                <a:lnTo>
                  <a:pt x="84" y="94"/>
                </a:lnTo>
                <a:close/>
                <a:moveTo>
                  <a:pt x="84" y="128"/>
                </a:moveTo>
                <a:lnTo>
                  <a:pt x="84" y="122"/>
                </a:lnTo>
                <a:lnTo>
                  <a:pt x="80" y="139"/>
                </a:lnTo>
                <a:lnTo>
                  <a:pt x="84" y="128"/>
                </a:lnTo>
                <a:close/>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89" name="Freeform 180"/>
          <p:cNvSpPr>
            <a:spLocks noEditPoints="1"/>
          </p:cNvSpPr>
          <p:nvPr/>
        </p:nvSpPr>
        <p:spPr bwMode="auto">
          <a:xfrm>
            <a:off x="7494165" y="3539395"/>
            <a:ext cx="929681" cy="409831"/>
          </a:xfrm>
          <a:custGeom>
            <a:avLst/>
            <a:gdLst>
              <a:gd name="T0" fmla="*/ 540 w 572"/>
              <a:gd name="T1" fmla="*/ 46 h 252"/>
              <a:gd name="T2" fmla="*/ 533 w 572"/>
              <a:gd name="T3" fmla="*/ 69 h 252"/>
              <a:gd name="T4" fmla="*/ 526 w 572"/>
              <a:gd name="T5" fmla="*/ 60 h 252"/>
              <a:gd name="T6" fmla="*/ 511 w 572"/>
              <a:gd name="T7" fmla="*/ 57 h 252"/>
              <a:gd name="T8" fmla="*/ 483 w 572"/>
              <a:gd name="T9" fmla="*/ 56 h 252"/>
              <a:gd name="T10" fmla="*/ 475 w 572"/>
              <a:gd name="T11" fmla="*/ 31 h 252"/>
              <a:gd name="T12" fmla="*/ 483 w 572"/>
              <a:gd name="T13" fmla="*/ 52 h 252"/>
              <a:gd name="T14" fmla="*/ 505 w 572"/>
              <a:gd name="T15" fmla="*/ 41 h 252"/>
              <a:gd name="T16" fmla="*/ 518 w 572"/>
              <a:gd name="T17" fmla="*/ 33 h 252"/>
              <a:gd name="T18" fmla="*/ 530 w 572"/>
              <a:gd name="T19" fmla="*/ 31 h 252"/>
              <a:gd name="T20" fmla="*/ 536 w 572"/>
              <a:gd name="T21" fmla="*/ 31 h 252"/>
              <a:gd name="T22" fmla="*/ 515 w 572"/>
              <a:gd name="T23" fmla="*/ 3 h 252"/>
              <a:gd name="T24" fmla="*/ 165 w 572"/>
              <a:gd name="T25" fmla="*/ 67 h 252"/>
              <a:gd name="T26" fmla="*/ 145 w 572"/>
              <a:gd name="T27" fmla="*/ 91 h 252"/>
              <a:gd name="T28" fmla="*/ 118 w 572"/>
              <a:gd name="T29" fmla="*/ 113 h 252"/>
              <a:gd name="T30" fmla="*/ 96 w 572"/>
              <a:gd name="T31" fmla="*/ 122 h 252"/>
              <a:gd name="T32" fmla="*/ 81 w 572"/>
              <a:gd name="T33" fmla="*/ 142 h 252"/>
              <a:gd name="T34" fmla="*/ 43 w 572"/>
              <a:gd name="T35" fmla="*/ 171 h 252"/>
              <a:gd name="T36" fmla="*/ 15 w 572"/>
              <a:gd name="T37" fmla="*/ 195 h 252"/>
              <a:gd name="T38" fmla="*/ 98 w 572"/>
              <a:gd name="T39" fmla="*/ 204 h 252"/>
              <a:gd name="T40" fmla="*/ 132 w 572"/>
              <a:gd name="T41" fmla="*/ 187 h 252"/>
              <a:gd name="T42" fmla="*/ 232 w 572"/>
              <a:gd name="T43" fmla="*/ 190 h 252"/>
              <a:gd name="T44" fmla="*/ 393 w 572"/>
              <a:gd name="T45" fmla="*/ 250 h 252"/>
              <a:gd name="T46" fmla="*/ 429 w 572"/>
              <a:gd name="T47" fmla="*/ 244 h 252"/>
              <a:gd name="T48" fmla="*/ 434 w 572"/>
              <a:gd name="T49" fmla="*/ 225 h 252"/>
              <a:gd name="T50" fmla="*/ 450 w 572"/>
              <a:gd name="T51" fmla="*/ 195 h 252"/>
              <a:gd name="T52" fmla="*/ 465 w 572"/>
              <a:gd name="T53" fmla="*/ 174 h 252"/>
              <a:gd name="T54" fmla="*/ 476 w 572"/>
              <a:gd name="T55" fmla="*/ 166 h 252"/>
              <a:gd name="T56" fmla="*/ 505 w 572"/>
              <a:gd name="T57" fmla="*/ 153 h 252"/>
              <a:gd name="T58" fmla="*/ 521 w 572"/>
              <a:gd name="T59" fmla="*/ 145 h 252"/>
              <a:gd name="T60" fmla="*/ 521 w 572"/>
              <a:gd name="T61" fmla="*/ 137 h 252"/>
              <a:gd name="T62" fmla="*/ 514 w 572"/>
              <a:gd name="T63" fmla="*/ 133 h 252"/>
              <a:gd name="T64" fmla="*/ 486 w 572"/>
              <a:gd name="T65" fmla="*/ 142 h 252"/>
              <a:gd name="T66" fmla="*/ 488 w 572"/>
              <a:gd name="T67" fmla="*/ 140 h 252"/>
              <a:gd name="T68" fmla="*/ 500 w 572"/>
              <a:gd name="T69" fmla="*/ 124 h 252"/>
              <a:gd name="T70" fmla="*/ 494 w 572"/>
              <a:gd name="T71" fmla="*/ 109 h 252"/>
              <a:gd name="T72" fmla="*/ 491 w 572"/>
              <a:gd name="T73" fmla="*/ 103 h 252"/>
              <a:gd name="T74" fmla="*/ 502 w 572"/>
              <a:gd name="T75" fmla="*/ 91 h 252"/>
              <a:gd name="T76" fmla="*/ 513 w 572"/>
              <a:gd name="T77" fmla="*/ 100 h 252"/>
              <a:gd name="T78" fmla="*/ 541 w 572"/>
              <a:gd name="T79" fmla="*/ 76 h 252"/>
              <a:gd name="T80" fmla="*/ 528 w 572"/>
              <a:gd name="T81" fmla="*/ 0 h 252"/>
              <a:gd name="T82" fmla="*/ 543 w 572"/>
              <a:gd name="T83" fmla="*/ 35 h 252"/>
              <a:gd name="T84" fmla="*/ 559 w 572"/>
              <a:gd name="T85" fmla="*/ 56 h 252"/>
              <a:gd name="T86" fmla="*/ 453 w 572"/>
              <a:gd name="T87" fmla="*/ 194 h 252"/>
              <a:gd name="T88" fmla="*/ 458 w 572"/>
              <a:gd name="T89" fmla="*/ 189 h 252"/>
              <a:gd name="T90" fmla="*/ 505 w 572"/>
              <a:gd name="T91" fmla="*/ 161 h 252"/>
              <a:gd name="T92" fmla="*/ 518 w 572"/>
              <a:gd name="T93" fmla="*/ 166 h 252"/>
              <a:gd name="T94" fmla="*/ 537 w 572"/>
              <a:gd name="T95" fmla="*/ 129 h 252"/>
              <a:gd name="T96" fmla="*/ 545 w 572"/>
              <a:gd name="T97" fmla="*/ 119 h 252"/>
              <a:gd name="T98" fmla="*/ 571 w 572"/>
              <a:gd name="T99" fmla="*/ 75 h 252"/>
              <a:gd name="T100" fmla="*/ 570 w 572"/>
              <a:gd name="T101" fmla="*/ 75 h 252"/>
              <a:gd name="T102" fmla="*/ 571 w 572"/>
              <a:gd name="T103" fmla="*/ 102 h 2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252"/>
              <a:gd name="T158" fmla="*/ 572 w 572"/>
              <a:gd name="T159" fmla="*/ 252 h 2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252">
                <a:moveTo>
                  <a:pt x="551" y="72"/>
                </a:moveTo>
                <a:lnTo>
                  <a:pt x="549" y="68"/>
                </a:lnTo>
                <a:lnTo>
                  <a:pt x="548" y="57"/>
                </a:lnTo>
                <a:lnTo>
                  <a:pt x="545" y="52"/>
                </a:lnTo>
                <a:lnTo>
                  <a:pt x="540" y="46"/>
                </a:lnTo>
                <a:lnTo>
                  <a:pt x="540" y="50"/>
                </a:lnTo>
                <a:lnTo>
                  <a:pt x="538" y="53"/>
                </a:lnTo>
                <a:lnTo>
                  <a:pt x="532" y="54"/>
                </a:lnTo>
                <a:lnTo>
                  <a:pt x="532" y="60"/>
                </a:lnTo>
                <a:lnTo>
                  <a:pt x="533" y="69"/>
                </a:lnTo>
                <a:lnTo>
                  <a:pt x="528" y="75"/>
                </a:lnTo>
                <a:lnTo>
                  <a:pt x="526" y="72"/>
                </a:lnTo>
                <a:lnTo>
                  <a:pt x="529" y="68"/>
                </a:lnTo>
                <a:lnTo>
                  <a:pt x="524" y="65"/>
                </a:lnTo>
                <a:lnTo>
                  <a:pt x="526" y="60"/>
                </a:lnTo>
                <a:lnTo>
                  <a:pt x="526" y="54"/>
                </a:lnTo>
                <a:lnTo>
                  <a:pt x="526" y="49"/>
                </a:lnTo>
                <a:lnTo>
                  <a:pt x="519" y="49"/>
                </a:lnTo>
                <a:lnTo>
                  <a:pt x="513" y="52"/>
                </a:lnTo>
                <a:lnTo>
                  <a:pt x="511" y="57"/>
                </a:lnTo>
                <a:lnTo>
                  <a:pt x="500" y="54"/>
                </a:lnTo>
                <a:lnTo>
                  <a:pt x="495" y="58"/>
                </a:lnTo>
                <a:lnTo>
                  <a:pt x="490" y="60"/>
                </a:lnTo>
                <a:lnTo>
                  <a:pt x="484" y="61"/>
                </a:lnTo>
                <a:lnTo>
                  <a:pt x="483" y="56"/>
                </a:lnTo>
                <a:lnTo>
                  <a:pt x="479" y="50"/>
                </a:lnTo>
                <a:lnTo>
                  <a:pt x="476" y="45"/>
                </a:lnTo>
                <a:lnTo>
                  <a:pt x="475" y="39"/>
                </a:lnTo>
                <a:lnTo>
                  <a:pt x="477" y="35"/>
                </a:lnTo>
                <a:lnTo>
                  <a:pt x="475" y="31"/>
                </a:lnTo>
                <a:lnTo>
                  <a:pt x="477" y="34"/>
                </a:lnTo>
                <a:lnTo>
                  <a:pt x="477" y="35"/>
                </a:lnTo>
                <a:lnTo>
                  <a:pt x="479" y="37"/>
                </a:lnTo>
                <a:lnTo>
                  <a:pt x="477" y="42"/>
                </a:lnTo>
                <a:lnTo>
                  <a:pt x="483" y="52"/>
                </a:lnTo>
                <a:lnTo>
                  <a:pt x="488" y="52"/>
                </a:lnTo>
                <a:lnTo>
                  <a:pt x="494" y="53"/>
                </a:lnTo>
                <a:lnTo>
                  <a:pt x="505" y="43"/>
                </a:lnTo>
                <a:lnTo>
                  <a:pt x="499" y="41"/>
                </a:lnTo>
                <a:lnTo>
                  <a:pt x="505" y="41"/>
                </a:lnTo>
                <a:lnTo>
                  <a:pt x="513" y="42"/>
                </a:lnTo>
                <a:lnTo>
                  <a:pt x="509" y="37"/>
                </a:lnTo>
                <a:lnTo>
                  <a:pt x="514" y="38"/>
                </a:lnTo>
                <a:lnTo>
                  <a:pt x="518" y="37"/>
                </a:lnTo>
                <a:lnTo>
                  <a:pt x="518" y="33"/>
                </a:lnTo>
                <a:lnTo>
                  <a:pt x="513" y="27"/>
                </a:lnTo>
                <a:lnTo>
                  <a:pt x="509" y="26"/>
                </a:lnTo>
                <a:lnTo>
                  <a:pt x="514" y="25"/>
                </a:lnTo>
                <a:lnTo>
                  <a:pt x="524" y="31"/>
                </a:lnTo>
                <a:lnTo>
                  <a:pt x="530" y="31"/>
                </a:lnTo>
                <a:lnTo>
                  <a:pt x="526" y="26"/>
                </a:lnTo>
                <a:lnTo>
                  <a:pt x="522" y="22"/>
                </a:lnTo>
                <a:lnTo>
                  <a:pt x="533" y="30"/>
                </a:lnTo>
                <a:lnTo>
                  <a:pt x="537" y="37"/>
                </a:lnTo>
                <a:lnTo>
                  <a:pt x="536" y="31"/>
                </a:lnTo>
                <a:lnTo>
                  <a:pt x="526" y="16"/>
                </a:lnTo>
                <a:lnTo>
                  <a:pt x="526" y="14"/>
                </a:lnTo>
                <a:lnTo>
                  <a:pt x="521" y="12"/>
                </a:lnTo>
                <a:lnTo>
                  <a:pt x="517" y="7"/>
                </a:lnTo>
                <a:lnTo>
                  <a:pt x="515" y="3"/>
                </a:lnTo>
                <a:lnTo>
                  <a:pt x="452" y="16"/>
                </a:lnTo>
                <a:lnTo>
                  <a:pt x="380" y="31"/>
                </a:lnTo>
                <a:lnTo>
                  <a:pt x="237" y="57"/>
                </a:lnTo>
                <a:lnTo>
                  <a:pt x="186" y="65"/>
                </a:lnTo>
                <a:lnTo>
                  <a:pt x="165" y="67"/>
                </a:lnTo>
                <a:lnTo>
                  <a:pt x="155" y="67"/>
                </a:lnTo>
                <a:lnTo>
                  <a:pt x="152" y="73"/>
                </a:lnTo>
                <a:lnTo>
                  <a:pt x="152" y="79"/>
                </a:lnTo>
                <a:lnTo>
                  <a:pt x="151" y="88"/>
                </a:lnTo>
                <a:lnTo>
                  <a:pt x="145" y="91"/>
                </a:lnTo>
                <a:lnTo>
                  <a:pt x="141" y="95"/>
                </a:lnTo>
                <a:lnTo>
                  <a:pt x="137" y="107"/>
                </a:lnTo>
                <a:lnTo>
                  <a:pt x="132" y="113"/>
                </a:lnTo>
                <a:lnTo>
                  <a:pt x="127" y="109"/>
                </a:lnTo>
                <a:lnTo>
                  <a:pt x="118" y="113"/>
                </a:lnTo>
                <a:lnTo>
                  <a:pt x="113" y="117"/>
                </a:lnTo>
                <a:lnTo>
                  <a:pt x="110" y="122"/>
                </a:lnTo>
                <a:lnTo>
                  <a:pt x="106" y="128"/>
                </a:lnTo>
                <a:lnTo>
                  <a:pt x="102" y="128"/>
                </a:lnTo>
                <a:lnTo>
                  <a:pt x="96" y="122"/>
                </a:lnTo>
                <a:lnTo>
                  <a:pt x="92" y="125"/>
                </a:lnTo>
                <a:lnTo>
                  <a:pt x="89" y="128"/>
                </a:lnTo>
                <a:lnTo>
                  <a:pt x="88" y="133"/>
                </a:lnTo>
                <a:lnTo>
                  <a:pt x="83" y="132"/>
                </a:lnTo>
                <a:lnTo>
                  <a:pt x="81" y="142"/>
                </a:lnTo>
                <a:lnTo>
                  <a:pt x="79" y="147"/>
                </a:lnTo>
                <a:lnTo>
                  <a:pt x="73" y="147"/>
                </a:lnTo>
                <a:lnTo>
                  <a:pt x="62" y="155"/>
                </a:lnTo>
                <a:lnTo>
                  <a:pt x="49" y="168"/>
                </a:lnTo>
                <a:lnTo>
                  <a:pt x="43" y="171"/>
                </a:lnTo>
                <a:lnTo>
                  <a:pt x="33" y="171"/>
                </a:lnTo>
                <a:lnTo>
                  <a:pt x="23" y="178"/>
                </a:lnTo>
                <a:lnTo>
                  <a:pt x="18" y="183"/>
                </a:lnTo>
                <a:lnTo>
                  <a:pt x="16" y="189"/>
                </a:lnTo>
                <a:lnTo>
                  <a:pt x="15" y="195"/>
                </a:lnTo>
                <a:lnTo>
                  <a:pt x="11" y="201"/>
                </a:lnTo>
                <a:lnTo>
                  <a:pt x="0" y="204"/>
                </a:lnTo>
                <a:lnTo>
                  <a:pt x="0" y="224"/>
                </a:lnTo>
                <a:lnTo>
                  <a:pt x="80" y="212"/>
                </a:lnTo>
                <a:lnTo>
                  <a:pt x="98" y="204"/>
                </a:lnTo>
                <a:lnTo>
                  <a:pt x="103" y="202"/>
                </a:lnTo>
                <a:lnTo>
                  <a:pt x="111" y="195"/>
                </a:lnTo>
                <a:lnTo>
                  <a:pt x="122" y="191"/>
                </a:lnTo>
                <a:lnTo>
                  <a:pt x="126" y="189"/>
                </a:lnTo>
                <a:lnTo>
                  <a:pt x="132" y="187"/>
                </a:lnTo>
                <a:lnTo>
                  <a:pt x="191" y="180"/>
                </a:lnTo>
                <a:lnTo>
                  <a:pt x="213" y="179"/>
                </a:lnTo>
                <a:lnTo>
                  <a:pt x="218" y="185"/>
                </a:lnTo>
                <a:lnTo>
                  <a:pt x="222" y="182"/>
                </a:lnTo>
                <a:lnTo>
                  <a:pt x="232" y="190"/>
                </a:lnTo>
                <a:lnTo>
                  <a:pt x="233" y="195"/>
                </a:lnTo>
                <a:lnTo>
                  <a:pt x="235" y="201"/>
                </a:lnTo>
                <a:lnTo>
                  <a:pt x="236" y="202"/>
                </a:lnTo>
                <a:lnTo>
                  <a:pt x="309" y="191"/>
                </a:lnTo>
                <a:lnTo>
                  <a:pt x="393" y="250"/>
                </a:lnTo>
                <a:lnTo>
                  <a:pt x="395" y="252"/>
                </a:lnTo>
                <a:lnTo>
                  <a:pt x="399" y="252"/>
                </a:lnTo>
                <a:lnTo>
                  <a:pt x="410" y="247"/>
                </a:lnTo>
                <a:lnTo>
                  <a:pt x="419" y="244"/>
                </a:lnTo>
                <a:lnTo>
                  <a:pt x="429" y="244"/>
                </a:lnTo>
                <a:lnTo>
                  <a:pt x="433" y="241"/>
                </a:lnTo>
                <a:lnTo>
                  <a:pt x="434" y="231"/>
                </a:lnTo>
                <a:lnTo>
                  <a:pt x="431" y="220"/>
                </a:lnTo>
                <a:lnTo>
                  <a:pt x="434" y="225"/>
                </a:lnTo>
                <a:lnTo>
                  <a:pt x="438" y="237"/>
                </a:lnTo>
                <a:lnTo>
                  <a:pt x="438" y="222"/>
                </a:lnTo>
                <a:lnTo>
                  <a:pt x="439" y="217"/>
                </a:lnTo>
                <a:lnTo>
                  <a:pt x="443" y="206"/>
                </a:lnTo>
                <a:lnTo>
                  <a:pt x="450" y="195"/>
                </a:lnTo>
                <a:lnTo>
                  <a:pt x="462" y="186"/>
                </a:lnTo>
                <a:lnTo>
                  <a:pt x="458" y="180"/>
                </a:lnTo>
                <a:lnTo>
                  <a:pt x="462" y="175"/>
                </a:lnTo>
                <a:lnTo>
                  <a:pt x="460" y="172"/>
                </a:lnTo>
                <a:lnTo>
                  <a:pt x="465" y="174"/>
                </a:lnTo>
                <a:lnTo>
                  <a:pt x="461" y="179"/>
                </a:lnTo>
                <a:lnTo>
                  <a:pt x="467" y="180"/>
                </a:lnTo>
                <a:lnTo>
                  <a:pt x="468" y="180"/>
                </a:lnTo>
                <a:lnTo>
                  <a:pt x="472" y="175"/>
                </a:lnTo>
                <a:lnTo>
                  <a:pt x="476" y="166"/>
                </a:lnTo>
                <a:lnTo>
                  <a:pt x="483" y="167"/>
                </a:lnTo>
                <a:lnTo>
                  <a:pt x="495" y="160"/>
                </a:lnTo>
                <a:lnTo>
                  <a:pt x="500" y="160"/>
                </a:lnTo>
                <a:lnTo>
                  <a:pt x="500" y="157"/>
                </a:lnTo>
                <a:lnTo>
                  <a:pt x="505" y="153"/>
                </a:lnTo>
                <a:lnTo>
                  <a:pt x="507" y="159"/>
                </a:lnTo>
                <a:lnTo>
                  <a:pt x="509" y="153"/>
                </a:lnTo>
                <a:lnTo>
                  <a:pt x="514" y="156"/>
                </a:lnTo>
                <a:lnTo>
                  <a:pt x="517" y="156"/>
                </a:lnTo>
                <a:lnTo>
                  <a:pt x="521" y="145"/>
                </a:lnTo>
                <a:lnTo>
                  <a:pt x="526" y="141"/>
                </a:lnTo>
                <a:lnTo>
                  <a:pt x="528" y="136"/>
                </a:lnTo>
                <a:lnTo>
                  <a:pt x="526" y="132"/>
                </a:lnTo>
                <a:lnTo>
                  <a:pt x="524" y="132"/>
                </a:lnTo>
                <a:lnTo>
                  <a:pt x="521" y="137"/>
                </a:lnTo>
                <a:lnTo>
                  <a:pt x="517" y="138"/>
                </a:lnTo>
                <a:lnTo>
                  <a:pt x="518" y="133"/>
                </a:lnTo>
                <a:lnTo>
                  <a:pt x="515" y="128"/>
                </a:lnTo>
                <a:lnTo>
                  <a:pt x="514" y="133"/>
                </a:lnTo>
                <a:lnTo>
                  <a:pt x="510" y="134"/>
                </a:lnTo>
                <a:lnTo>
                  <a:pt x="511" y="140"/>
                </a:lnTo>
                <a:lnTo>
                  <a:pt x="506" y="137"/>
                </a:lnTo>
                <a:lnTo>
                  <a:pt x="496" y="144"/>
                </a:lnTo>
                <a:lnTo>
                  <a:pt x="486" y="142"/>
                </a:lnTo>
                <a:lnTo>
                  <a:pt x="476" y="134"/>
                </a:lnTo>
                <a:lnTo>
                  <a:pt x="472" y="129"/>
                </a:lnTo>
                <a:lnTo>
                  <a:pt x="477" y="133"/>
                </a:lnTo>
                <a:lnTo>
                  <a:pt x="483" y="134"/>
                </a:lnTo>
                <a:lnTo>
                  <a:pt x="488" y="140"/>
                </a:lnTo>
                <a:lnTo>
                  <a:pt x="494" y="140"/>
                </a:lnTo>
                <a:lnTo>
                  <a:pt x="498" y="137"/>
                </a:lnTo>
                <a:lnTo>
                  <a:pt x="506" y="128"/>
                </a:lnTo>
                <a:lnTo>
                  <a:pt x="506" y="122"/>
                </a:lnTo>
                <a:lnTo>
                  <a:pt x="500" y="124"/>
                </a:lnTo>
                <a:lnTo>
                  <a:pt x="502" y="119"/>
                </a:lnTo>
                <a:lnTo>
                  <a:pt x="509" y="118"/>
                </a:lnTo>
                <a:lnTo>
                  <a:pt x="510" y="113"/>
                </a:lnTo>
                <a:lnTo>
                  <a:pt x="499" y="109"/>
                </a:lnTo>
                <a:lnTo>
                  <a:pt x="494" y="109"/>
                </a:lnTo>
                <a:lnTo>
                  <a:pt x="471" y="102"/>
                </a:lnTo>
                <a:lnTo>
                  <a:pt x="469" y="100"/>
                </a:lnTo>
                <a:lnTo>
                  <a:pt x="469" y="99"/>
                </a:lnTo>
                <a:lnTo>
                  <a:pt x="480" y="102"/>
                </a:lnTo>
                <a:lnTo>
                  <a:pt x="491" y="103"/>
                </a:lnTo>
                <a:lnTo>
                  <a:pt x="496" y="100"/>
                </a:lnTo>
                <a:lnTo>
                  <a:pt x="499" y="102"/>
                </a:lnTo>
                <a:lnTo>
                  <a:pt x="498" y="96"/>
                </a:lnTo>
                <a:lnTo>
                  <a:pt x="496" y="92"/>
                </a:lnTo>
                <a:lnTo>
                  <a:pt x="502" y="91"/>
                </a:lnTo>
                <a:lnTo>
                  <a:pt x="499" y="95"/>
                </a:lnTo>
                <a:lnTo>
                  <a:pt x="505" y="99"/>
                </a:lnTo>
                <a:lnTo>
                  <a:pt x="510" y="100"/>
                </a:lnTo>
                <a:lnTo>
                  <a:pt x="510" y="95"/>
                </a:lnTo>
                <a:lnTo>
                  <a:pt x="513" y="100"/>
                </a:lnTo>
                <a:lnTo>
                  <a:pt x="518" y="102"/>
                </a:lnTo>
                <a:lnTo>
                  <a:pt x="530" y="102"/>
                </a:lnTo>
                <a:lnTo>
                  <a:pt x="534" y="96"/>
                </a:lnTo>
                <a:lnTo>
                  <a:pt x="541" y="80"/>
                </a:lnTo>
                <a:lnTo>
                  <a:pt x="541" y="76"/>
                </a:lnTo>
                <a:lnTo>
                  <a:pt x="547" y="77"/>
                </a:lnTo>
                <a:lnTo>
                  <a:pt x="551" y="72"/>
                </a:lnTo>
                <a:close/>
                <a:moveTo>
                  <a:pt x="544" y="33"/>
                </a:moveTo>
                <a:lnTo>
                  <a:pt x="537" y="22"/>
                </a:lnTo>
                <a:lnTo>
                  <a:pt x="528" y="0"/>
                </a:lnTo>
                <a:lnTo>
                  <a:pt x="525" y="0"/>
                </a:lnTo>
                <a:lnTo>
                  <a:pt x="534" y="20"/>
                </a:lnTo>
                <a:lnTo>
                  <a:pt x="538" y="25"/>
                </a:lnTo>
                <a:lnTo>
                  <a:pt x="543" y="35"/>
                </a:lnTo>
                <a:lnTo>
                  <a:pt x="548" y="41"/>
                </a:lnTo>
                <a:lnTo>
                  <a:pt x="545" y="42"/>
                </a:lnTo>
                <a:lnTo>
                  <a:pt x="551" y="43"/>
                </a:lnTo>
                <a:lnTo>
                  <a:pt x="556" y="50"/>
                </a:lnTo>
                <a:lnTo>
                  <a:pt x="559" y="56"/>
                </a:lnTo>
                <a:lnTo>
                  <a:pt x="560" y="54"/>
                </a:lnTo>
                <a:lnTo>
                  <a:pt x="557" y="48"/>
                </a:lnTo>
                <a:lnTo>
                  <a:pt x="544" y="33"/>
                </a:lnTo>
                <a:close/>
                <a:moveTo>
                  <a:pt x="458" y="189"/>
                </a:moveTo>
                <a:lnTo>
                  <a:pt x="453" y="194"/>
                </a:lnTo>
                <a:lnTo>
                  <a:pt x="450" y="199"/>
                </a:lnTo>
                <a:lnTo>
                  <a:pt x="454" y="194"/>
                </a:lnTo>
                <a:lnTo>
                  <a:pt x="465" y="185"/>
                </a:lnTo>
                <a:lnTo>
                  <a:pt x="464" y="185"/>
                </a:lnTo>
                <a:lnTo>
                  <a:pt x="458" y="189"/>
                </a:lnTo>
                <a:close/>
                <a:moveTo>
                  <a:pt x="498" y="161"/>
                </a:moveTo>
                <a:lnTo>
                  <a:pt x="488" y="166"/>
                </a:lnTo>
                <a:lnTo>
                  <a:pt x="484" y="168"/>
                </a:lnTo>
                <a:lnTo>
                  <a:pt x="494" y="164"/>
                </a:lnTo>
                <a:lnTo>
                  <a:pt x="505" y="161"/>
                </a:lnTo>
                <a:lnTo>
                  <a:pt x="503" y="161"/>
                </a:lnTo>
                <a:lnTo>
                  <a:pt x="498" y="161"/>
                </a:lnTo>
                <a:close/>
                <a:moveTo>
                  <a:pt x="524" y="148"/>
                </a:moveTo>
                <a:lnTo>
                  <a:pt x="522" y="153"/>
                </a:lnTo>
                <a:lnTo>
                  <a:pt x="518" y="166"/>
                </a:lnTo>
                <a:lnTo>
                  <a:pt x="524" y="149"/>
                </a:lnTo>
                <a:lnTo>
                  <a:pt x="532" y="137"/>
                </a:lnTo>
                <a:lnTo>
                  <a:pt x="528" y="142"/>
                </a:lnTo>
                <a:lnTo>
                  <a:pt x="524" y="148"/>
                </a:lnTo>
                <a:close/>
                <a:moveTo>
                  <a:pt x="537" y="129"/>
                </a:moveTo>
                <a:lnTo>
                  <a:pt x="541" y="124"/>
                </a:lnTo>
                <a:lnTo>
                  <a:pt x="538" y="124"/>
                </a:lnTo>
                <a:lnTo>
                  <a:pt x="537" y="129"/>
                </a:lnTo>
                <a:close/>
                <a:moveTo>
                  <a:pt x="549" y="114"/>
                </a:moveTo>
                <a:lnTo>
                  <a:pt x="545" y="119"/>
                </a:lnTo>
                <a:lnTo>
                  <a:pt x="556" y="110"/>
                </a:lnTo>
                <a:lnTo>
                  <a:pt x="556" y="109"/>
                </a:lnTo>
                <a:lnTo>
                  <a:pt x="555" y="110"/>
                </a:lnTo>
                <a:lnTo>
                  <a:pt x="549" y="114"/>
                </a:lnTo>
                <a:close/>
                <a:moveTo>
                  <a:pt x="571" y="75"/>
                </a:moveTo>
                <a:lnTo>
                  <a:pt x="570" y="69"/>
                </a:lnTo>
                <a:lnTo>
                  <a:pt x="564" y="58"/>
                </a:lnTo>
                <a:lnTo>
                  <a:pt x="566" y="64"/>
                </a:lnTo>
                <a:lnTo>
                  <a:pt x="568" y="69"/>
                </a:lnTo>
                <a:lnTo>
                  <a:pt x="570" y="75"/>
                </a:lnTo>
                <a:lnTo>
                  <a:pt x="571" y="94"/>
                </a:lnTo>
                <a:lnTo>
                  <a:pt x="568" y="99"/>
                </a:lnTo>
                <a:lnTo>
                  <a:pt x="564" y="103"/>
                </a:lnTo>
                <a:lnTo>
                  <a:pt x="564" y="105"/>
                </a:lnTo>
                <a:lnTo>
                  <a:pt x="571" y="102"/>
                </a:lnTo>
                <a:lnTo>
                  <a:pt x="572" y="91"/>
                </a:lnTo>
                <a:lnTo>
                  <a:pt x="571" y="75"/>
                </a:lnTo>
                <a:close/>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90" name="Freeform 181"/>
          <p:cNvSpPr>
            <a:spLocks noEditPoints="1"/>
          </p:cNvSpPr>
          <p:nvPr/>
        </p:nvSpPr>
        <p:spPr bwMode="auto">
          <a:xfrm>
            <a:off x="7807193" y="2375919"/>
            <a:ext cx="790779" cy="592740"/>
          </a:xfrm>
          <a:custGeom>
            <a:avLst/>
            <a:gdLst>
              <a:gd name="T0" fmla="*/ 379 w 486"/>
              <a:gd name="T1" fmla="*/ 341 h 364"/>
              <a:gd name="T2" fmla="*/ 381 w 486"/>
              <a:gd name="T3" fmla="*/ 319 h 364"/>
              <a:gd name="T4" fmla="*/ 389 w 486"/>
              <a:gd name="T5" fmla="*/ 303 h 364"/>
              <a:gd name="T6" fmla="*/ 373 w 486"/>
              <a:gd name="T7" fmla="*/ 235 h 364"/>
              <a:gd name="T8" fmla="*/ 371 w 486"/>
              <a:gd name="T9" fmla="*/ 174 h 364"/>
              <a:gd name="T10" fmla="*/ 351 w 486"/>
              <a:gd name="T11" fmla="*/ 110 h 364"/>
              <a:gd name="T12" fmla="*/ 347 w 486"/>
              <a:gd name="T13" fmla="*/ 102 h 364"/>
              <a:gd name="T14" fmla="*/ 337 w 486"/>
              <a:gd name="T15" fmla="*/ 75 h 364"/>
              <a:gd name="T16" fmla="*/ 339 w 486"/>
              <a:gd name="T17" fmla="*/ 57 h 364"/>
              <a:gd name="T18" fmla="*/ 336 w 486"/>
              <a:gd name="T19" fmla="*/ 41 h 364"/>
              <a:gd name="T20" fmla="*/ 329 w 486"/>
              <a:gd name="T21" fmla="*/ 18 h 364"/>
              <a:gd name="T22" fmla="*/ 324 w 486"/>
              <a:gd name="T23" fmla="*/ 3 h 364"/>
              <a:gd name="T24" fmla="*/ 246 w 486"/>
              <a:gd name="T25" fmla="*/ 19 h 364"/>
              <a:gd name="T26" fmla="*/ 213 w 486"/>
              <a:gd name="T27" fmla="*/ 45 h 364"/>
              <a:gd name="T28" fmla="*/ 188 w 486"/>
              <a:gd name="T29" fmla="*/ 90 h 364"/>
              <a:gd name="T30" fmla="*/ 170 w 486"/>
              <a:gd name="T31" fmla="*/ 109 h 364"/>
              <a:gd name="T32" fmla="*/ 176 w 486"/>
              <a:gd name="T33" fmla="*/ 121 h 364"/>
              <a:gd name="T34" fmla="*/ 180 w 486"/>
              <a:gd name="T35" fmla="*/ 121 h 364"/>
              <a:gd name="T36" fmla="*/ 184 w 486"/>
              <a:gd name="T37" fmla="*/ 128 h 364"/>
              <a:gd name="T38" fmla="*/ 184 w 486"/>
              <a:gd name="T39" fmla="*/ 143 h 364"/>
              <a:gd name="T40" fmla="*/ 183 w 486"/>
              <a:gd name="T41" fmla="*/ 159 h 364"/>
              <a:gd name="T42" fmla="*/ 165 w 486"/>
              <a:gd name="T43" fmla="*/ 170 h 364"/>
              <a:gd name="T44" fmla="*/ 153 w 486"/>
              <a:gd name="T45" fmla="*/ 183 h 364"/>
              <a:gd name="T46" fmla="*/ 135 w 486"/>
              <a:gd name="T47" fmla="*/ 188 h 364"/>
              <a:gd name="T48" fmla="*/ 100 w 486"/>
              <a:gd name="T49" fmla="*/ 190 h 364"/>
              <a:gd name="T50" fmla="*/ 47 w 486"/>
              <a:gd name="T51" fmla="*/ 201 h 364"/>
              <a:gd name="T52" fmla="*/ 32 w 486"/>
              <a:gd name="T53" fmla="*/ 209 h 364"/>
              <a:gd name="T54" fmla="*/ 29 w 486"/>
              <a:gd name="T55" fmla="*/ 221 h 364"/>
              <a:gd name="T56" fmla="*/ 40 w 486"/>
              <a:gd name="T57" fmla="*/ 230 h 364"/>
              <a:gd name="T58" fmla="*/ 44 w 486"/>
              <a:gd name="T59" fmla="*/ 250 h 364"/>
              <a:gd name="T60" fmla="*/ 28 w 486"/>
              <a:gd name="T61" fmla="*/ 270 h 364"/>
              <a:gd name="T62" fmla="*/ 2 w 486"/>
              <a:gd name="T63" fmla="*/ 300 h 364"/>
              <a:gd name="T64" fmla="*/ 4 w 486"/>
              <a:gd name="T65" fmla="*/ 322 h 364"/>
              <a:gd name="T66" fmla="*/ 210 w 486"/>
              <a:gd name="T67" fmla="*/ 281 h 364"/>
              <a:gd name="T68" fmla="*/ 272 w 486"/>
              <a:gd name="T69" fmla="*/ 272 h 364"/>
              <a:gd name="T70" fmla="*/ 284 w 486"/>
              <a:gd name="T71" fmla="*/ 281 h 364"/>
              <a:gd name="T72" fmla="*/ 295 w 486"/>
              <a:gd name="T73" fmla="*/ 303 h 364"/>
              <a:gd name="T74" fmla="*/ 316 w 486"/>
              <a:gd name="T75" fmla="*/ 310 h 364"/>
              <a:gd name="T76" fmla="*/ 367 w 486"/>
              <a:gd name="T77" fmla="*/ 316 h 364"/>
              <a:gd name="T78" fmla="*/ 362 w 486"/>
              <a:gd name="T79" fmla="*/ 306 h 364"/>
              <a:gd name="T80" fmla="*/ 371 w 486"/>
              <a:gd name="T81" fmla="*/ 322 h 364"/>
              <a:gd name="T82" fmla="*/ 371 w 486"/>
              <a:gd name="T83" fmla="*/ 349 h 364"/>
              <a:gd name="T84" fmla="*/ 474 w 486"/>
              <a:gd name="T85" fmla="*/ 299 h 364"/>
              <a:gd name="T86" fmla="*/ 458 w 486"/>
              <a:gd name="T87" fmla="*/ 314 h 364"/>
              <a:gd name="T88" fmla="*/ 453 w 486"/>
              <a:gd name="T89" fmla="*/ 311 h 364"/>
              <a:gd name="T90" fmla="*/ 463 w 486"/>
              <a:gd name="T91" fmla="*/ 292 h 364"/>
              <a:gd name="T92" fmla="*/ 421 w 486"/>
              <a:gd name="T93" fmla="*/ 318 h 364"/>
              <a:gd name="T94" fmla="*/ 408 w 486"/>
              <a:gd name="T95" fmla="*/ 326 h 364"/>
              <a:gd name="T96" fmla="*/ 389 w 486"/>
              <a:gd name="T97" fmla="*/ 334 h 364"/>
              <a:gd name="T98" fmla="*/ 382 w 486"/>
              <a:gd name="T99" fmla="*/ 344 h 364"/>
              <a:gd name="T100" fmla="*/ 370 w 486"/>
              <a:gd name="T101" fmla="*/ 361 h 364"/>
              <a:gd name="T102" fmla="*/ 377 w 486"/>
              <a:gd name="T103" fmla="*/ 364 h 364"/>
              <a:gd name="T104" fmla="*/ 408 w 486"/>
              <a:gd name="T105" fmla="*/ 348 h 364"/>
              <a:gd name="T106" fmla="*/ 431 w 486"/>
              <a:gd name="T107" fmla="*/ 334 h 364"/>
              <a:gd name="T108" fmla="*/ 447 w 486"/>
              <a:gd name="T109" fmla="*/ 327 h 364"/>
              <a:gd name="T110" fmla="*/ 463 w 486"/>
              <a:gd name="T111" fmla="*/ 315 h 364"/>
              <a:gd name="T112" fmla="*/ 486 w 486"/>
              <a:gd name="T113" fmla="*/ 293 h 3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6"/>
              <a:gd name="T172" fmla="*/ 0 h 364"/>
              <a:gd name="T173" fmla="*/ 486 w 486"/>
              <a:gd name="T174" fmla="*/ 364 h 3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6" h="364">
                <a:moveTo>
                  <a:pt x="371" y="349"/>
                </a:moveTo>
                <a:lnTo>
                  <a:pt x="374" y="344"/>
                </a:lnTo>
                <a:lnTo>
                  <a:pt x="379" y="341"/>
                </a:lnTo>
                <a:lnTo>
                  <a:pt x="381" y="335"/>
                </a:lnTo>
                <a:lnTo>
                  <a:pt x="386" y="325"/>
                </a:lnTo>
                <a:lnTo>
                  <a:pt x="381" y="319"/>
                </a:lnTo>
                <a:lnTo>
                  <a:pt x="381" y="316"/>
                </a:lnTo>
                <a:lnTo>
                  <a:pt x="389" y="308"/>
                </a:lnTo>
                <a:lnTo>
                  <a:pt x="389" y="303"/>
                </a:lnTo>
                <a:lnTo>
                  <a:pt x="385" y="297"/>
                </a:lnTo>
                <a:lnTo>
                  <a:pt x="375" y="238"/>
                </a:lnTo>
                <a:lnTo>
                  <a:pt x="373" y="235"/>
                </a:lnTo>
                <a:lnTo>
                  <a:pt x="373" y="185"/>
                </a:lnTo>
                <a:lnTo>
                  <a:pt x="374" y="179"/>
                </a:lnTo>
                <a:lnTo>
                  <a:pt x="371" y="174"/>
                </a:lnTo>
                <a:lnTo>
                  <a:pt x="371" y="170"/>
                </a:lnTo>
                <a:lnTo>
                  <a:pt x="359" y="117"/>
                </a:lnTo>
                <a:lnTo>
                  <a:pt x="351" y="110"/>
                </a:lnTo>
                <a:lnTo>
                  <a:pt x="350" y="116"/>
                </a:lnTo>
                <a:lnTo>
                  <a:pt x="347" y="110"/>
                </a:lnTo>
                <a:lnTo>
                  <a:pt x="347" y="102"/>
                </a:lnTo>
                <a:lnTo>
                  <a:pt x="344" y="91"/>
                </a:lnTo>
                <a:lnTo>
                  <a:pt x="341" y="86"/>
                </a:lnTo>
                <a:lnTo>
                  <a:pt x="337" y="75"/>
                </a:lnTo>
                <a:lnTo>
                  <a:pt x="337" y="64"/>
                </a:lnTo>
                <a:lnTo>
                  <a:pt x="340" y="63"/>
                </a:lnTo>
                <a:lnTo>
                  <a:pt x="339" y="57"/>
                </a:lnTo>
                <a:lnTo>
                  <a:pt x="337" y="52"/>
                </a:lnTo>
                <a:lnTo>
                  <a:pt x="337" y="47"/>
                </a:lnTo>
                <a:lnTo>
                  <a:pt x="336" y="41"/>
                </a:lnTo>
                <a:lnTo>
                  <a:pt x="331" y="36"/>
                </a:lnTo>
                <a:lnTo>
                  <a:pt x="329" y="30"/>
                </a:lnTo>
                <a:lnTo>
                  <a:pt x="329" y="18"/>
                </a:lnTo>
                <a:lnTo>
                  <a:pt x="325" y="13"/>
                </a:lnTo>
                <a:lnTo>
                  <a:pt x="325" y="7"/>
                </a:lnTo>
                <a:lnTo>
                  <a:pt x="324" y="3"/>
                </a:lnTo>
                <a:lnTo>
                  <a:pt x="324" y="0"/>
                </a:lnTo>
                <a:lnTo>
                  <a:pt x="283" y="11"/>
                </a:lnTo>
                <a:lnTo>
                  <a:pt x="246" y="19"/>
                </a:lnTo>
                <a:lnTo>
                  <a:pt x="241" y="19"/>
                </a:lnTo>
                <a:lnTo>
                  <a:pt x="230" y="25"/>
                </a:lnTo>
                <a:lnTo>
                  <a:pt x="213" y="45"/>
                </a:lnTo>
                <a:lnTo>
                  <a:pt x="195" y="74"/>
                </a:lnTo>
                <a:lnTo>
                  <a:pt x="196" y="80"/>
                </a:lnTo>
                <a:lnTo>
                  <a:pt x="188" y="90"/>
                </a:lnTo>
                <a:lnTo>
                  <a:pt x="185" y="94"/>
                </a:lnTo>
                <a:lnTo>
                  <a:pt x="180" y="99"/>
                </a:lnTo>
                <a:lnTo>
                  <a:pt x="170" y="109"/>
                </a:lnTo>
                <a:lnTo>
                  <a:pt x="169" y="114"/>
                </a:lnTo>
                <a:lnTo>
                  <a:pt x="175" y="118"/>
                </a:lnTo>
                <a:lnTo>
                  <a:pt x="176" y="121"/>
                </a:lnTo>
                <a:lnTo>
                  <a:pt x="175" y="116"/>
                </a:lnTo>
                <a:lnTo>
                  <a:pt x="180" y="113"/>
                </a:lnTo>
                <a:lnTo>
                  <a:pt x="180" y="121"/>
                </a:lnTo>
                <a:lnTo>
                  <a:pt x="188" y="117"/>
                </a:lnTo>
                <a:lnTo>
                  <a:pt x="184" y="122"/>
                </a:lnTo>
                <a:lnTo>
                  <a:pt x="184" y="128"/>
                </a:lnTo>
                <a:lnTo>
                  <a:pt x="179" y="129"/>
                </a:lnTo>
                <a:lnTo>
                  <a:pt x="184" y="140"/>
                </a:lnTo>
                <a:lnTo>
                  <a:pt x="184" y="143"/>
                </a:lnTo>
                <a:lnTo>
                  <a:pt x="187" y="148"/>
                </a:lnTo>
                <a:lnTo>
                  <a:pt x="187" y="154"/>
                </a:lnTo>
                <a:lnTo>
                  <a:pt x="183" y="159"/>
                </a:lnTo>
                <a:lnTo>
                  <a:pt x="177" y="159"/>
                </a:lnTo>
                <a:lnTo>
                  <a:pt x="172" y="164"/>
                </a:lnTo>
                <a:lnTo>
                  <a:pt x="165" y="170"/>
                </a:lnTo>
                <a:lnTo>
                  <a:pt x="162" y="175"/>
                </a:lnTo>
                <a:lnTo>
                  <a:pt x="158" y="181"/>
                </a:lnTo>
                <a:lnTo>
                  <a:pt x="153" y="183"/>
                </a:lnTo>
                <a:lnTo>
                  <a:pt x="149" y="189"/>
                </a:lnTo>
                <a:lnTo>
                  <a:pt x="145" y="188"/>
                </a:lnTo>
                <a:lnTo>
                  <a:pt x="135" y="188"/>
                </a:lnTo>
                <a:lnTo>
                  <a:pt x="124" y="190"/>
                </a:lnTo>
                <a:lnTo>
                  <a:pt x="114" y="197"/>
                </a:lnTo>
                <a:lnTo>
                  <a:pt x="100" y="190"/>
                </a:lnTo>
                <a:lnTo>
                  <a:pt x="78" y="192"/>
                </a:lnTo>
                <a:lnTo>
                  <a:pt x="58" y="196"/>
                </a:lnTo>
                <a:lnTo>
                  <a:pt x="47" y="201"/>
                </a:lnTo>
                <a:lnTo>
                  <a:pt x="42" y="204"/>
                </a:lnTo>
                <a:lnTo>
                  <a:pt x="36" y="205"/>
                </a:lnTo>
                <a:lnTo>
                  <a:pt x="32" y="209"/>
                </a:lnTo>
                <a:lnTo>
                  <a:pt x="27" y="211"/>
                </a:lnTo>
                <a:lnTo>
                  <a:pt x="27" y="212"/>
                </a:lnTo>
                <a:lnTo>
                  <a:pt x="29" y="221"/>
                </a:lnTo>
                <a:lnTo>
                  <a:pt x="28" y="226"/>
                </a:lnTo>
                <a:lnTo>
                  <a:pt x="40" y="227"/>
                </a:lnTo>
                <a:lnTo>
                  <a:pt x="40" y="230"/>
                </a:lnTo>
                <a:lnTo>
                  <a:pt x="38" y="232"/>
                </a:lnTo>
                <a:lnTo>
                  <a:pt x="44" y="245"/>
                </a:lnTo>
                <a:lnTo>
                  <a:pt x="44" y="250"/>
                </a:lnTo>
                <a:lnTo>
                  <a:pt x="35" y="261"/>
                </a:lnTo>
                <a:lnTo>
                  <a:pt x="32" y="266"/>
                </a:lnTo>
                <a:lnTo>
                  <a:pt x="28" y="270"/>
                </a:lnTo>
                <a:lnTo>
                  <a:pt x="23" y="277"/>
                </a:lnTo>
                <a:lnTo>
                  <a:pt x="13" y="288"/>
                </a:lnTo>
                <a:lnTo>
                  <a:pt x="2" y="300"/>
                </a:lnTo>
                <a:lnTo>
                  <a:pt x="0" y="301"/>
                </a:lnTo>
                <a:lnTo>
                  <a:pt x="1" y="303"/>
                </a:lnTo>
                <a:lnTo>
                  <a:pt x="4" y="322"/>
                </a:lnTo>
                <a:lnTo>
                  <a:pt x="52" y="314"/>
                </a:lnTo>
                <a:lnTo>
                  <a:pt x="127" y="299"/>
                </a:lnTo>
                <a:lnTo>
                  <a:pt x="210" y="281"/>
                </a:lnTo>
                <a:lnTo>
                  <a:pt x="265" y="269"/>
                </a:lnTo>
                <a:lnTo>
                  <a:pt x="267" y="270"/>
                </a:lnTo>
                <a:lnTo>
                  <a:pt x="272" y="272"/>
                </a:lnTo>
                <a:lnTo>
                  <a:pt x="274" y="277"/>
                </a:lnTo>
                <a:lnTo>
                  <a:pt x="279" y="276"/>
                </a:lnTo>
                <a:lnTo>
                  <a:pt x="284" y="281"/>
                </a:lnTo>
                <a:lnTo>
                  <a:pt x="290" y="292"/>
                </a:lnTo>
                <a:lnTo>
                  <a:pt x="291" y="297"/>
                </a:lnTo>
                <a:lnTo>
                  <a:pt x="295" y="303"/>
                </a:lnTo>
                <a:lnTo>
                  <a:pt x="305" y="307"/>
                </a:lnTo>
                <a:lnTo>
                  <a:pt x="310" y="307"/>
                </a:lnTo>
                <a:lnTo>
                  <a:pt x="316" y="310"/>
                </a:lnTo>
                <a:lnTo>
                  <a:pt x="316" y="312"/>
                </a:lnTo>
                <a:lnTo>
                  <a:pt x="371" y="330"/>
                </a:lnTo>
                <a:lnTo>
                  <a:pt x="367" y="316"/>
                </a:lnTo>
                <a:lnTo>
                  <a:pt x="362" y="312"/>
                </a:lnTo>
                <a:lnTo>
                  <a:pt x="360" y="307"/>
                </a:lnTo>
                <a:lnTo>
                  <a:pt x="362" y="306"/>
                </a:lnTo>
                <a:lnTo>
                  <a:pt x="363" y="310"/>
                </a:lnTo>
                <a:lnTo>
                  <a:pt x="368" y="314"/>
                </a:lnTo>
                <a:lnTo>
                  <a:pt x="371" y="322"/>
                </a:lnTo>
                <a:lnTo>
                  <a:pt x="373" y="338"/>
                </a:lnTo>
                <a:lnTo>
                  <a:pt x="370" y="349"/>
                </a:lnTo>
                <a:lnTo>
                  <a:pt x="371" y="349"/>
                </a:lnTo>
                <a:close/>
                <a:moveTo>
                  <a:pt x="481" y="297"/>
                </a:moveTo>
                <a:lnTo>
                  <a:pt x="476" y="300"/>
                </a:lnTo>
                <a:lnTo>
                  <a:pt x="474" y="299"/>
                </a:lnTo>
                <a:lnTo>
                  <a:pt x="469" y="300"/>
                </a:lnTo>
                <a:lnTo>
                  <a:pt x="463" y="303"/>
                </a:lnTo>
                <a:lnTo>
                  <a:pt x="458" y="314"/>
                </a:lnTo>
                <a:lnTo>
                  <a:pt x="454" y="315"/>
                </a:lnTo>
                <a:lnTo>
                  <a:pt x="449" y="315"/>
                </a:lnTo>
                <a:lnTo>
                  <a:pt x="453" y="311"/>
                </a:lnTo>
                <a:lnTo>
                  <a:pt x="458" y="306"/>
                </a:lnTo>
                <a:lnTo>
                  <a:pt x="458" y="300"/>
                </a:lnTo>
                <a:lnTo>
                  <a:pt x="463" y="292"/>
                </a:lnTo>
                <a:lnTo>
                  <a:pt x="447" y="310"/>
                </a:lnTo>
                <a:lnTo>
                  <a:pt x="436" y="315"/>
                </a:lnTo>
                <a:lnTo>
                  <a:pt x="421" y="318"/>
                </a:lnTo>
                <a:lnTo>
                  <a:pt x="416" y="320"/>
                </a:lnTo>
                <a:lnTo>
                  <a:pt x="413" y="326"/>
                </a:lnTo>
                <a:lnTo>
                  <a:pt x="408" y="326"/>
                </a:lnTo>
                <a:lnTo>
                  <a:pt x="398" y="331"/>
                </a:lnTo>
                <a:lnTo>
                  <a:pt x="393" y="330"/>
                </a:lnTo>
                <a:lnTo>
                  <a:pt x="389" y="334"/>
                </a:lnTo>
                <a:lnTo>
                  <a:pt x="389" y="339"/>
                </a:lnTo>
                <a:lnTo>
                  <a:pt x="383" y="337"/>
                </a:lnTo>
                <a:lnTo>
                  <a:pt x="382" y="344"/>
                </a:lnTo>
                <a:lnTo>
                  <a:pt x="373" y="349"/>
                </a:lnTo>
                <a:lnTo>
                  <a:pt x="371" y="356"/>
                </a:lnTo>
                <a:lnTo>
                  <a:pt x="370" y="361"/>
                </a:lnTo>
                <a:lnTo>
                  <a:pt x="373" y="361"/>
                </a:lnTo>
                <a:lnTo>
                  <a:pt x="382" y="360"/>
                </a:lnTo>
                <a:lnTo>
                  <a:pt x="377" y="364"/>
                </a:lnTo>
                <a:lnTo>
                  <a:pt x="387" y="358"/>
                </a:lnTo>
                <a:lnTo>
                  <a:pt x="406" y="348"/>
                </a:lnTo>
                <a:lnTo>
                  <a:pt x="408" y="348"/>
                </a:lnTo>
                <a:lnTo>
                  <a:pt x="415" y="344"/>
                </a:lnTo>
                <a:lnTo>
                  <a:pt x="420" y="341"/>
                </a:lnTo>
                <a:lnTo>
                  <a:pt x="431" y="334"/>
                </a:lnTo>
                <a:lnTo>
                  <a:pt x="436" y="333"/>
                </a:lnTo>
                <a:lnTo>
                  <a:pt x="442" y="329"/>
                </a:lnTo>
                <a:lnTo>
                  <a:pt x="447" y="327"/>
                </a:lnTo>
                <a:lnTo>
                  <a:pt x="458" y="320"/>
                </a:lnTo>
                <a:lnTo>
                  <a:pt x="458" y="316"/>
                </a:lnTo>
                <a:lnTo>
                  <a:pt x="463" y="315"/>
                </a:lnTo>
                <a:lnTo>
                  <a:pt x="474" y="306"/>
                </a:lnTo>
                <a:lnTo>
                  <a:pt x="480" y="303"/>
                </a:lnTo>
                <a:lnTo>
                  <a:pt x="486" y="293"/>
                </a:lnTo>
                <a:lnTo>
                  <a:pt x="481" y="297"/>
                </a:lnTo>
                <a:close/>
              </a:path>
            </a:pathLst>
          </a:custGeom>
          <a:solidFill>
            <a:srgbClr val="BFBFBF"/>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91" name="Freeform 182"/>
          <p:cNvSpPr>
            <a:spLocks noEditPoints="1"/>
          </p:cNvSpPr>
          <p:nvPr/>
        </p:nvSpPr>
        <p:spPr bwMode="auto">
          <a:xfrm>
            <a:off x="8413689" y="2590464"/>
            <a:ext cx="368572" cy="199413"/>
          </a:xfrm>
          <a:custGeom>
            <a:avLst/>
            <a:gdLst>
              <a:gd name="T0" fmla="*/ 214 w 226"/>
              <a:gd name="T1" fmla="*/ 66 h 122"/>
              <a:gd name="T2" fmla="*/ 202 w 226"/>
              <a:gd name="T3" fmla="*/ 53 h 122"/>
              <a:gd name="T4" fmla="*/ 191 w 226"/>
              <a:gd name="T5" fmla="*/ 53 h 122"/>
              <a:gd name="T6" fmla="*/ 202 w 226"/>
              <a:gd name="T7" fmla="*/ 57 h 122"/>
              <a:gd name="T8" fmla="*/ 208 w 226"/>
              <a:gd name="T9" fmla="*/ 62 h 122"/>
              <a:gd name="T10" fmla="*/ 206 w 226"/>
              <a:gd name="T11" fmla="*/ 76 h 122"/>
              <a:gd name="T12" fmla="*/ 191 w 226"/>
              <a:gd name="T13" fmla="*/ 83 h 122"/>
              <a:gd name="T14" fmla="*/ 181 w 226"/>
              <a:gd name="T15" fmla="*/ 81 h 122"/>
              <a:gd name="T16" fmla="*/ 172 w 226"/>
              <a:gd name="T17" fmla="*/ 69 h 122"/>
              <a:gd name="T18" fmla="*/ 166 w 226"/>
              <a:gd name="T19" fmla="*/ 62 h 122"/>
              <a:gd name="T20" fmla="*/ 168 w 226"/>
              <a:gd name="T21" fmla="*/ 58 h 122"/>
              <a:gd name="T22" fmla="*/ 151 w 226"/>
              <a:gd name="T23" fmla="*/ 49 h 122"/>
              <a:gd name="T24" fmla="*/ 141 w 226"/>
              <a:gd name="T25" fmla="*/ 49 h 122"/>
              <a:gd name="T26" fmla="*/ 143 w 226"/>
              <a:gd name="T27" fmla="*/ 43 h 122"/>
              <a:gd name="T28" fmla="*/ 145 w 226"/>
              <a:gd name="T29" fmla="*/ 32 h 122"/>
              <a:gd name="T30" fmla="*/ 146 w 226"/>
              <a:gd name="T31" fmla="*/ 26 h 122"/>
              <a:gd name="T32" fmla="*/ 158 w 226"/>
              <a:gd name="T33" fmla="*/ 14 h 122"/>
              <a:gd name="T34" fmla="*/ 154 w 226"/>
              <a:gd name="T35" fmla="*/ 15 h 122"/>
              <a:gd name="T36" fmla="*/ 143 w 226"/>
              <a:gd name="T37" fmla="*/ 12 h 122"/>
              <a:gd name="T38" fmla="*/ 138 w 226"/>
              <a:gd name="T39" fmla="*/ 4 h 122"/>
              <a:gd name="T40" fmla="*/ 137 w 226"/>
              <a:gd name="T41" fmla="*/ 0 h 122"/>
              <a:gd name="T42" fmla="*/ 128 w 226"/>
              <a:gd name="T43" fmla="*/ 4 h 122"/>
              <a:gd name="T44" fmla="*/ 124 w 226"/>
              <a:gd name="T45" fmla="*/ 8 h 122"/>
              <a:gd name="T46" fmla="*/ 115 w 226"/>
              <a:gd name="T47" fmla="*/ 22 h 122"/>
              <a:gd name="T48" fmla="*/ 1 w 226"/>
              <a:gd name="T49" fmla="*/ 47 h 122"/>
              <a:gd name="T50" fmla="*/ 0 w 226"/>
              <a:gd name="T51" fmla="*/ 103 h 122"/>
              <a:gd name="T52" fmla="*/ 36 w 226"/>
              <a:gd name="T53" fmla="*/ 99 h 122"/>
              <a:gd name="T54" fmla="*/ 51 w 226"/>
              <a:gd name="T55" fmla="*/ 95 h 122"/>
              <a:gd name="T56" fmla="*/ 61 w 226"/>
              <a:gd name="T57" fmla="*/ 92 h 122"/>
              <a:gd name="T58" fmla="*/ 97 w 226"/>
              <a:gd name="T59" fmla="*/ 84 h 122"/>
              <a:gd name="T60" fmla="*/ 122 w 226"/>
              <a:gd name="T61" fmla="*/ 79 h 122"/>
              <a:gd name="T62" fmla="*/ 128 w 226"/>
              <a:gd name="T63" fmla="*/ 87 h 122"/>
              <a:gd name="T64" fmla="*/ 132 w 226"/>
              <a:gd name="T65" fmla="*/ 92 h 122"/>
              <a:gd name="T66" fmla="*/ 137 w 226"/>
              <a:gd name="T67" fmla="*/ 96 h 122"/>
              <a:gd name="T68" fmla="*/ 143 w 226"/>
              <a:gd name="T69" fmla="*/ 102 h 122"/>
              <a:gd name="T70" fmla="*/ 150 w 226"/>
              <a:gd name="T71" fmla="*/ 110 h 122"/>
              <a:gd name="T72" fmla="*/ 154 w 226"/>
              <a:gd name="T73" fmla="*/ 108 h 122"/>
              <a:gd name="T74" fmla="*/ 162 w 226"/>
              <a:gd name="T75" fmla="*/ 100 h 122"/>
              <a:gd name="T76" fmla="*/ 170 w 226"/>
              <a:gd name="T77" fmla="*/ 91 h 122"/>
              <a:gd name="T78" fmla="*/ 176 w 226"/>
              <a:gd name="T79" fmla="*/ 92 h 122"/>
              <a:gd name="T80" fmla="*/ 184 w 226"/>
              <a:gd name="T81" fmla="*/ 100 h 122"/>
              <a:gd name="T82" fmla="*/ 189 w 226"/>
              <a:gd name="T83" fmla="*/ 92 h 122"/>
              <a:gd name="T84" fmla="*/ 207 w 226"/>
              <a:gd name="T85" fmla="*/ 84 h 122"/>
              <a:gd name="T86" fmla="*/ 217 w 226"/>
              <a:gd name="T87" fmla="*/ 77 h 122"/>
              <a:gd name="T88" fmla="*/ 218 w 226"/>
              <a:gd name="T89" fmla="*/ 106 h 122"/>
              <a:gd name="T90" fmla="*/ 218 w 226"/>
              <a:gd name="T91" fmla="*/ 113 h 122"/>
              <a:gd name="T92" fmla="*/ 223 w 226"/>
              <a:gd name="T93" fmla="*/ 115 h 122"/>
              <a:gd name="T94" fmla="*/ 222 w 226"/>
              <a:gd name="T95" fmla="*/ 108 h 122"/>
              <a:gd name="T96" fmla="*/ 179 w 226"/>
              <a:gd name="T97" fmla="*/ 113 h 122"/>
              <a:gd name="T98" fmla="*/ 184 w 226"/>
              <a:gd name="T99" fmla="*/ 117 h 122"/>
              <a:gd name="T100" fmla="*/ 185 w 226"/>
              <a:gd name="T101" fmla="*/ 107 h 1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6"/>
              <a:gd name="T154" fmla="*/ 0 h 122"/>
              <a:gd name="T155" fmla="*/ 226 w 226"/>
              <a:gd name="T156" fmla="*/ 122 h 12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6" h="122">
                <a:moveTo>
                  <a:pt x="217" y="77"/>
                </a:moveTo>
                <a:lnTo>
                  <a:pt x="214" y="66"/>
                </a:lnTo>
                <a:lnTo>
                  <a:pt x="207" y="57"/>
                </a:lnTo>
                <a:lnTo>
                  <a:pt x="202" y="53"/>
                </a:lnTo>
                <a:lnTo>
                  <a:pt x="196" y="51"/>
                </a:lnTo>
                <a:lnTo>
                  <a:pt x="191" y="53"/>
                </a:lnTo>
                <a:lnTo>
                  <a:pt x="196" y="53"/>
                </a:lnTo>
                <a:lnTo>
                  <a:pt x="202" y="57"/>
                </a:lnTo>
                <a:lnTo>
                  <a:pt x="203" y="62"/>
                </a:lnTo>
                <a:lnTo>
                  <a:pt x="208" y="62"/>
                </a:lnTo>
                <a:lnTo>
                  <a:pt x="211" y="70"/>
                </a:lnTo>
                <a:lnTo>
                  <a:pt x="206" y="76"/>
                </a:lnTo>
                <a:lnTo>
                  <a:pt x="196" y="84"/>
                </a:lnTo>
                <a:lnTo>
                  <a:pt x="191" y="83"/>
                </a:lnTo>
                <a:lnTo>
                  <a:pt x="185" y="83"/>
                </a:lnTo>
                <a:lnTo>
                  <a:pt x="181" y="81"/>
                </a:lnTo>
                <a:lnTo>
                  <a:pt x="177" y="70"/>
                </a:lnTo>
                <a:lnTo>
                  <a:pt x="172" y="69"/>
                </a:lnTo>
                <a:lnTo>
                  <a:pt x="166" y="66"/>
                </a:lnTo>
                <a:lnTo>
                  <a:pt x="166" y="62"/>
                </a:lnTo>
                <a:lnTo>
                  <a:pt x="172" y="65"/>
                </a:lnTo>
                <a:lnTo>
                  <a:pt x="168" y="58"/>
                </a:lnTo>
                <a:lnTo>
                  <a:pt x="157" y="49"/>
                </a:lnTo>
                <a:lnTo>
                  <a:pt x="151" y="49"/>
                </a:lnTo>
                <a:lnTo>
                  <a:pt x="146" y="51"/>
                </a:lnTo>
                <a:lnTo>
                  <a:pt x="141" y="49"/>
                </a:lnTo>
                <a:lnTo>
                  <a:pt x="138" y="43"/>
                </a:lnTo>
                <a:lnTo>
                  <a:pt x="143" y="43"/>
                </a:lnTo>
                <a:lnTo>
                  <a:pt x="141" y="38"/>
                </a:lnTo>
                <a:lnTo>
                  <a:pt x="145" y="32"/>
                </a:lnTo>
                <a:lnTo>
                  <a:pt x="145" y="31"/>
                </a:lnTo>
                <a:lnTo>
                  <a:pt x="146" y="26"/>
                </a:lnTo>
                <a:lnTo>
                  <a:pt x="157" y="19"/>
                </a:lnTo>
                <a:lnTo>
                  <a:pt x="158" y="14"/>
                </a:lnTo>
                <a:lnTo>
                  <a:pt x="153" y="14"/>
                </a:lnTo>
                <a:lnTo>
                  <a:pt x="154" y="15"/>
                </a:lnTo>
                <a:lnTo>
                  <a:pt x="149" y="16"/>
                </a:lnTo>
                <a:lnTo>
                  <a:pt x="143" y="12"/>
                </a:lnTo>
                <a:lnTo>
                  <a:pt x="142" y="7"/>
                </a:lnTo>
                <a:lnTo>
                  <a:pt x="138" y="4"/>
                </a:lnTo>
                <a:lnTo>
                  <a:pt x="139" y="0"/>
                </a:lnTo>
                <a:lnTo>
                  <a:pt x="137" y="0"/>
                </a:lnTo>
                <a:lnTo>
                  <a:pt x="134" y="0"/>
                </a:lnTo>
                <a:lnTo>
                  <a:pt x="128" y="4"/>
                </a:lnTo>
                <a:lnTo>
                  <a:pt x="126" y="9"/>
                </a:lnTo>
                <a:lnTo>
                  <a:pt x="124" y="8"/>
                </a:lnTo>
                <a:lnTo>
                  <a:pt x="120" y="14"/>
                </a:lnTo>
                <a:lnTo>
                  <a:pt x="115" y="22"/>
                </a:lnTo>
                <a:lnTo>
                  <a:pt x="47" y="37"/>
                </a:lnTo>
                <a:lnTo>
                  <a:pt x="1" y="47"/>
                </a:lnTo>
                <a:lnTo>
                  <a:pt x="0" y="53"/>
                </a:lnTo>
                <a:lnTo>
                  <a:pt x="0" y="103"/>
                </a:lnTo>
                <a:lnTo>
                  <a:pt x="2" y="106"/>
                </a:lnTo>
                <a:lnTo>
                  <a:pt x="36" y="99"/>
                </a:lnTo>
                <a:lnTo>
                  <a:pt x="42" y="99"/>
                </a:lnTo>
                <a:lnTo>
                  <a:pt x="51" y="95"/>
                </a:lnTo>
                <a:lnTo>
                  <a:pt x="55" y="95"/>
                </a:lnTo>
                <a:lnTo>
                  <a:pt x="61" y="92"/>
                </a:lnTo>
                <a:lnTo>
                  <a:pt x="90" y="85"/>
                </a:lnTo>
                <a:lnTo>
                  <a:pt x="97" y="84"/>
                </a:lnTo>
                <a:lnTo>
                  <a:pt x="101" y="84"/>
                </a:lnTo>
                <a:lnTo>
                  <a:pt x="122" y="79"/>
                </a:lnTo>
                <a:lnTo>
                  <a:pt x="126" y="81"/>
                </a:lnTo>
                <a:lnTo>
                  <a:pt x="128" y="87"/>
                </a:lnTo>
                <a:lnTo>
                  <a:pt x="131" y="88"/>
                </a:lnTo>
                <a:lnTo>
                  <a:pt x="132" y="92"/>
                </a:lnTo>
                <a:lnTo>
                  <a:pt x="135" y="96"/>
                </a:lnTo>
                <a:lnTo>
                  <a:pt x="137" y="96"/>
                </a:lnTo>
                <a:lnTo>
                  <a:pt x="141" y="99"/>
                </a:lnTo>
                <a:lnTo>
                  <a:pt x="143" y="102"/>
                </a:lnTo>
                <a:lnTo>
                  <a:pt x="149" y="103"/>
                </a:lnTo>
                <a:lnTo>
                  <a:pt x="150" y="110"/>
                </a:lnTo>
                <a:lnTo>
                  <a:pt x="151" y="114"/>
                </a:lnTo>
                <a:lnTo>
                  <a:pt x="154" y="108"/>
                </a:lnTo>
                <a:lnTo>
                  <a:pt x="160" y="108"/>
                </a:lnTo>
                <a:lnTo>
                  <a:pt x="162" y="100"/>
                </a:lnTo>
                <a:lnTo>
                  <a:pt x="168" y="96"/>
                </a:lnTo>
                <a:lnTo>
                  <a:pt x="170" y="91"/>
                </a:lnTo>
                <a:lnTo>
                  <a:pt x="176" y="87"/>
                </a:lnTo>
                <a:lnTo>
                  <a:pt x="176" y="92"/>
                </a:lnTo>
                <a:lnTo>
                  <a:pt x="177" y="103"/>
                </a:lnTo>
                <a:lnTo>
                  <a:pt x="184" y="100"/>
                </a:lnTo>
                <a:lnTo>
                  <a:pt x="188" y="98"/>
                </a:lnTo>
                <a:lnTo>
                  <a:pt x="189" y="92"/>
                </a:lnTo>
                <a:lnTo>
                  <a:pt x="192" y="92"/>
                </a:lnTo>
                <a:lnTo>
                  <a:pt x="207" y="84"/>
                </a:lnTo>
                <a:lnTo>
                  <a:pt x="214" y="83"/>
                </a:lnTo>
                <a:lnTo>
                  <a:pt x="217" y="77"/>
                </a:lnTo>
                <a:close/>
                <a:moveTo>
                  <a:pt x="222" y="108"/>
                </a:moveTo>
                <a:lnTo>
                  <a:pt x="218" y="106"/>
                </a:lnTo>
                <a:lnTo>
                  <a:pt x="219" y="107"/>
                </a:lnTo>
                <a:lnTo>
                  <a:pt x="218" y="113"/>
                </a:lnTo>
                <a:lnTo>
                  <a:pt x="214" y="117"/>
                </a:lnTo>
                <a:lnTo>
                  <a:pt x="223" y="115"/>
                </a:lnTo>
                <a:lnTo>
                  <a:pt x="226" y="114"/>
                </a:lnTo>
                <a:lnTo>
                  <a:pt x="222" y="108"/>
                </a:lnTo>
                <a:close/>
                <a:moveTo>
                  <a:pt x="181" y="108"/>
                </a:moveTo>
                <a:lnTo>
                  <a:pt x="179" y="113"/>
                </a:lnTo>
                <a:lnTo>
                  <a:pt x="175" y="122"/>
                </a:lnTo>
                <a:lnTo>
                  <a:pt x="184" y="117"/>
                </a:lnTo>
                <a:lnTo>
                  <a:pt x="189" y="113"/>
                </a:lnTo>
                <a:lnTo>
                  <a:pt x="185" y="107"/>
                </a:lnTo>
                <a:lnTo>
                  <a:pt x="181" y="108"/>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sp>
        <p:nvSpPr>
          <p:cNvPr id="92" name="Freeform 183"/>
          <p:cNvSpPr>
            <a:spLocks noEditPoints="1"/>
          </p:cNvSpPr>
          <p:nvPr/>
        </p:nvSpPr>
        <p:spPr bwMode="auto">
          <a:xfrm>
            <a:off x="8529213" y="1948218"/>
            <a:ext cx="415331" cy="613369"/>
          </a:xfrm>
          <a:custGeom>
            <a:avLst/>
            <a:gdLst>
              <a:gd name="T0" fmla="*/ 226 w 255"/>
              <a:gd name="T1" fmla="*/ 173 h 377"/>
              <a:gd name="T2" fmla="*/ 222 w 255"/>
              <a:gd name="T3" fmla="*/ 154 h 377"/>
              <a:gd name="T4" fmla="*/ 213 w 255"/>
              <a:gd name="T5" fmla="*/ 152 h 377"/>
              <a:gd name="T6" fmla="*/ 201 w 255"/>
              <a:gd name="T7" fmla="*/ 147 h 377"/>
              <a:gd name="T8" fmla="*/ 196 w 255"/>
              <a:gd name="T9" fmla="*/ 130 h 377"/>
              <a:gd name="T10" fmla="*/ 188 w 255"/>
              <a:gd name="T11" fmla="*/ 125 h 377"/>
              <a:gd name="T12" fmla="*/ 173 w 255"/>
              <a:gd name="T13" fmla="*/ 122 h 377"/>
              <a:gd name="T14" fmla="*/ 169 w 255"/>
              <a:gd name="T15" fmla="*/ 107 h 377"/>
              <a:gd name="T16" fmla="*/ 139 w 255"/>
              <a:gd name="T17" fmla="*/ 15 h 377"/>
              <a:gd name="T18" fmla="*/ 113 w 255"/>
              <a:gd name="T19" fmla="*/ 3 h 377"/>
              <a:gd name="T20" fmla="*/ 97 w 255"/>
              <a:gd name="T21" fmla="*/ 8 h 377"/>
              <a:gd name="T22" fmla="*/ 83 w 255"/>
              <a:gd name="T23" fmla="*/ 19 h 377"/>
              <a:gd name="T24" fmla="*/ 66 w 255"/>
              <a:gd name="T25" fmla="*/ 18 h 377"/>
              <a:gd name="T26" fmla="*/ 52 w 255"/>
              <a:gd name="T27" fmla="*/ 8 h 377"/>
              <a:gd name="T28" fmla="*/ 28 w 255"/>
              <a:gd name="T29" fmla="*/ 109 h 377"/>
              <a:gd name="T30" fmla="*/ 28 w 255"/>
              <a:gd name="T31" fmla="*/ 140 h 377"/>
              <a:gd name="T32" fmla="*/ 29 w 255"/>
              <a:gd name="T33" fmla="*/ 160 h 377"/>
              <a:gd name="T34" fmla="*/ 15 w 255"/>
              <a:gd name="T35" fmla="*/ 182 h 377"/>
              <a:gd name="T36" fmla="*/ 15 w 255"/>
              <a:gd name="T37" fmla="*/ 192 h 377"/>
              <a:gd name="T38" fmla="*/ 14 w 255"/>
              <a:gd name="T39" fmla="*/ 202 h 377"/>
              <a:gd name="T40" fmla="*/ 0 w 255"/>
              <a:gd name="T41" fmla="*/ 206 h 377"/>
              <a:gd name="T42" fmla="*/ 45 w 255"/>
              <a:gd name="T43" fmla="*/ 343 h 377"/>
              <a:gd name="T44" fmla="*/ 49 w 255"/>
              <a:gd name="T45" fmla="*/ 358 h 377"/>
              <a:gd name="T46" fmla="*/ 61 w 255"/>
              <a:gd name="T47" fmla="*/ 371 h 377"/>
              <a:gd name="T48" fmla="*/ 74 w 255"/>
              <a:gd name="T49" fmla="*/ 372 h 377"/>
              <a:gd name="T50" fmla="*/ 74 w 255"/>
              <a:gd name="T51" fmla="*/ 356 h 377"/>
              <a:gd name="T52" fmla="*/ 80 w 255"/>
              <a:gd name="T53" fmla="*/ 337 h 377"/>
              <a:gd name="T54" fmla="*/ 83 w 255"/>
              <a:gd name="T55" fmla="*/ 319 h 377"/>
              <a:gd name="T56" fmla="*/ 95 w 255"/>
              <a:gd name="T57" fmla="*/ 312 h 377"/>
              <a:gd name="T58" fmla="*/ 99 w 255"/>
              <a:gd name="T59" fmla="*/ 307 h 377"/>
              <a:gd name="T60" fmla="*/ 106 w 255"/>
              <a:gd name="T61" fmla="*/ 312 h 377"/>
              <a:gd name="T62" fmla="*/ 98 w 255"/>
              <a:gd name="T63" fmla="*/ 293 h 377"/>
              <a:gd name="T64" fmla="*/ 101 w 255"/>
              <a:gd name="T65" fmla="*/ 288 h 377"/>
              <a:gd name="T66" fmla="*/ 106 w 255"/>
              <a:gd name="T67" fmla="*/ 295 h 377"/>
              <a:gd name="T68" fmla="*/ 113 w 255"/>
              <a:gd name="T69" fmla="*/ 292 h 377"/>
              <a:gd name="T70" fmla="*/ 114 w 255"/>
              <a:gd name="T71" fmla="*/ 289 h 377"/>
              <a:gd name="T72" fmla="*/ 116 w 255"/>
              <a:gd name="T73" fmla="*/ 288 h 377"/>
              <a:gd name="T74" fmla="*/ 123 w 255"/>
              <a:gd name="T75" fmla="*/ 292 h 377"/>
              <a:gd name="T76" fmla="*/ 129 w 255"/>
              <a:gd name="T77" fmla="*/ 281 h 377"/>
              <a:gd name="T78" fmla="*/ 140 w 255"/>
              <a:gd name="T79" fmla="*/ 272 h 377"/>
              <a:gd name="T80" fmla="*/ 139 w 255"/>
              <a:gd name="T81" fmla="*/ 255 h 377"/>
              <a:gd name="T82" fmla="*/ 137 w 255"/>
              <a:gd name="T83" fmla="*/ 240 h 377"/>
              <a:gd name="T84" fmla="*/ 148 w 255"/>
              <a:gd name="T85" fmla="*/ 232 h 377"/>
              <a:gd name="T86" fmla="*/ 151 w 255"/>
              <a:gd name="T87" fmla="*/ 242 h 377"/>
              <a:gd name="T88" fmla="*/ 167 w 255"/>
              <a:gd name="T89" fmla="*/ 248 h 377"/>
              <a:gd name="T90" fmla="*/ 165 w 255"/>
              <a:gd name="T91" fmla="*/ 232 h 377"/>
              <a:gd name="T92" fmla="*/ 174 w 255"/>
              <a:gd name="T93" fmla="*/ 228 h 377"/>
              <a:gd name="T94" fmla="*/ 190 w 255"/>
              <a:gd name="T95" fmla="*/ 232 h 377"/>
              <a:gd name="T96" fmla="*/ 193 w 255"/>
              <a:gd name="T97" fmla="*/ 219 h 377"/>
              <a:gd name="T98" fmla="*/ 197 w 255"/>
              <a:gd name="T99" fmla="*/ 224 h 377"/>
              <a:gd name="T100" fmla="*/ 200 w 255"/>
              <a:gd name="T101" fmla="*/ 208 h 377"/>
              <a:gd name="T102" fmla="*/ 208 w 255"/>
              <a:gd name="T103" fmla="*/ 208 h 377"/>
              <a:gd name="T104" fmla="*/ 217 w 255"/>
              <a:gd name="T105" fmla="*/ 201 h 377"/>
              <a:gd name="T106" fmla="*/ 223 w 255"/>
              <a:gd name="T107" fmla="*/ 198 h 377"/>
              <a:gd name="T108" fmla="*/ 232 w 255"/>
              <a:gd name="T109" fmla="*/ 190 h 377"/>
              <a:gd name="T110" fmla="*/ 232 w 255"/>
              <a:gd name="T111" fmla="*/ 171 h 377"/>
              <a:gd name="T112" fmla="*/ 170 w 255"/>
              <a:gd name="T113" fmla="*/ 238 h 377"/>
              <a:gd name="T114" fmla="*/ 184 w 255"/>
              <a:gd name="T115" fmla="*/ 232 h 377"/>
              <a:gd name="T116" fmla="*/ 251 w 255"/>
              <a:gd name="T117" fmla="*/ 174 h 377"/>
              <a:gd name="T118" fmla="*/ 247 w 255"/>
              <a:gd name="T119" fmla="*/ 185 h 377"/>
              <a:gd name="T120" fmla="*/ 255 w 255"/>
              <a:gd name="T121" fmla="*/ 179 h 3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5"/>
              <a:gd name="T184" fmla="*/ 0 h 377"/>
              <a:gd name="T185" fmla="*/ 255 w 255"/>
              <a:gd name="T186" fmla="*/ 377 h 3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5" h="377">
                <a:moveTo>
                  <a:pt x="234" y="173"/>
                </a:moveTo>
                <a:lnTo>
                  <a:pt x="230" y="178"/>
                </a:lnTo>
                <a:lnTo>
                  <a:pt x="226" y="173"/>
                </a:lnTo>
                <a:lnTo>
                  <a:pt x="231" y="164"/>
                </a:lnTo>
                <a:lnTo>
                  <a:pt x="222" y="155"/>
                </a:lnTo>
                <a:lnTo>
                  <a:pt x="222" y="154"/>
                </a:lnTo>
                <a:lnTo>
                  <a:pt x="217" y="152"/>
                </a:lnTo>
                <a:lnTo>
                  <a:pt x="213" y="152"/>
                </a:lnTo>
                <a:lnTo>
                  <a:pt x="209" y="156"/>
                </a:lnTo>
                <a:lnTo>
                  <a:pt x="204" y="152"/>
                </a:lnTo>
                <a:lnTo>
                  <a:pt x="201" y="147"/>
                </a:lnTo>
                <a:lnTo>
                  <a:pt x="201" y="141"/>
                </a:lnTo>
                <a:lnTo>
                  <a:pt x="197" y="136"/>
                </a:lnTo>
                <a:lnTo>
                  <a:pt x="196" y="130"/>
                </a:lnTo>
                <a:lnTo>
                  <a:pt x="197" y="125"/>
                </a:lnTo>
                <a:lnTo>
                  <a:pt x="193" y="124"/>
                </a:lnTo>
                <a:lnTo>
                  <a:pt x="188" y="125"/>
                </a:lnTo>
                <a:lnTo>
                  <a:pt x="182" y="125"/>
                </a:lnTo>
                <a:lnTo>
                  <a:pt x="177" y="121"/>
                </a:lnTo>
                <a:lnTo>
                  <a:pt x="173" y="122"/>
                </a:lnTo>
                <a:lnTo>
                  <a:pt x="170" y="117"/>
                </a:lnTo>
                <a:lnTo>
                  <a:pt x="171" y="113"/>
                </a:lnTo>
                <a:lnTo>
                  <a:pt x="169" y="107"/>
                </a:lnTo>
                <a:lnTo>
                  <a:pt x="169" y="102"/>
                </a:lnTo>
                <a:lnTo>
                  <a:pt x="162" y="84"/>
                </a:lnTo>
                <a:lnTo>
                  <a:pt x="139" y="15"/>
                </a:lnTo>
                <a:lnTo>
                  <a:pt x="135" y="14"/>
                </a:lnTo>
                <a:lnTo>
                  <a:pt x="124" y="7"/>
                </a:lnTo>
                <a:lnTo>
                  <a:pt x="113" y="3"/>
                </a:lnTo>
                <a:lnTo>
                  <a:pt x="108" y="0"/>
                </a:lnTo>
                <a:lnTo>
                  <a:pt x="101" y="3"/>
                </a:lnTo>
                <a:lnTo>
                  <a:pt x="97" y="8"/>
                </a:lnTo>
                <a:lnTo>
                  <a:pt x="93" y="11"/>
                </a:lnTo>
                <a:lnTo>
                  <a:pt x="87" y="17"/>
                </a:lnTo>
                <a:lnTo>
                  <a:pt x="83" y="19"/>
                </a:lnTo>
                <a:lnTo>
                  <a:pt x="78" y="25"/>
                </a:lnTo>
                <a:lnTo>
                  <a:pt x="71" y="22"/>
                </a:lnTo>
                <a:lnTo>
                  <a:pt x="66" y="18"/>
                </a:lnTo>
                <a:lnTo>
                  <a:pt x="63" y="7"/>
                </a:lnTo>
                <a:lnTo>
                  <a:pt x="57" y="7"/>
                </a:lnTo>
                <a:lnTo>
                  <a:pt x="52" y="8"/>
                </a:lnTo>
                <a:lnTo>
                  <a:pt x="28" y="79"/>
                </a:lnTo>
                <a:lnTo>
                  <a:pt x="32" y="102"/>
                </a:lnTo>
                <a:lnTo>
                  <a:pt x="28" y="109"/>
                </a:lnTo>
                <a:lnTo>
                  <a:pt x="25" y="125"/>
                </a:lnTo>
                <a:lnTo>
                  <a:pt x="28" y="129"/>
                </a:lnTo>
                <a:lnTo>
                  <a:pt x="28" y="140"/>
                </a:lnTo>
                <a:lnTo>
                  <a:pt x="32" y="145"/>
                </a:lnTo>
                <a:lnTo>
                  <a:pt x="26" y="156"/>
                </a:lnTo>
                <a:lnTo>
                  <a:pt x="29" y="160"/>
                </a:lnTo>
                <a:lnTo>
                  <a:pt x="19" y="171"/>
                </a:lnTo>
                <a:lnTo>
                  <a:pt x="17" y="177"/>
                </a:lnTo>
                <a:lnTo>
                  <a:pt x="15" y="182"/>
                </a:lnTo>
                <a:lnTo>
                  <a:pt x="21" y="193"/>
                </a:lnTo>
                <a:lnTo>
                  <a:pt x="15" y="192"/>
                </a:lnTo>
                <a:lnTo>
                  <a:pt x="14" y="192"/>
                </a:lnTo>
                <a:lnTo>
                  <a:pt x="13" y="197"/>
                </a:lnTo>
                <a:lnTo>
                  <a:pt x="14" y="202"/>
                </a:lnTo>
                <a:lnTo>
                  <a:pt x="9" y="204"/>
                </a:lnTo>
                <a:lnTo>
                  <a:pt x="5" y="201"/>
                </a:lnTo>
                <a:lnTo>
                  <a:pt x="0" y="206"/>
                </a:lnTo>
                <a:lnTo>
                  <a:pt x="0" y="209"/>
                </a:lnTo>
                <a:lnTo>
                  <a:pt x="40" y="327"/>
                </a:lnTo>
                <a:lnTo>
                  <a:pt x="45" y="343"/>
                </a:lnTo>
                <a:lnTo>
                  <a:pt x="45" y="349"/>
                </a:lnTo>
                <a:lnTo>
                  <a:pt x="48" y="353"/>
                </a:lnTo>
                <a:lnTo>
                  <a:pt x="49" y="358"/>
                </a:lnTo>
                <a:lnTo>
                  <a:pt x="55" y="362"/>
                </a:lnTo>
                <a:lnTo>
                  <a:pt x="60" y="365"/>
                </a:lnTo>
                <a:lnTo>
                  <a:pt x="61" y="371"/>
                </a:lnTo>
                <a:lnTo>
                  <a:pt x="66" y="376"/>
                </a:lnTo>
                <a:lnTo>
                  <a:pt x="68" y="377"/>
                </a:lnTo>
                <a:lnTo>
                  <a:pt x="74" y="372"/>
                </a:lnTo>
                <a:lnTo>
                  <a:pt x="75" y="366"/>
                </a:lnTo>
                <a:lnTo>
                  <a:pt x="74" y="361"/>
                </a:lnTo>
                <a:lnTo>
                  <a:pt x="74" y="356"/>
                </a:lnTo>
                <a:lnTo>
                  <a:pt x="79" y="352"/>
                </a:lnTo>
                <a:lnTo>
                  <a:pt x="83" y="341"/>
                </a:lnTo>
                <a:lnTo>
                  <a:pt x="80" y="337"/>
                </a:lnTo>
                <a:lnTo>
                  <a:pt x="87" y="326"/>
                </a:lnTo>
                <a:lnTo>
                  <a:pt x="83" y="324"/>
                </a:lnTo>
                <a:lnTo>
                  <a:pt x="83" y="319"/>
                </a:lnTo>
                <a:lnTo>
                  <a:pt x="85" y="314"/>
                </a:lnTo>
                <a:lnTo>
                  <a:pt x="93" y="303"/>
                </a:lnTo>
                <a:lnTo>
                  <a:pt x="95" y="312"/>
                </a:lnTo>
                <a:lnTo>
                  <a:pt x="95" y="307"/>
                </a:lnTo>
                <a:lnTo>
                  <a:pt x="97" y="312"/>
                </a:lnTo>
                <a:lnTo>
                  <a:pt x="99" y="307"/>
                </a:lnTo>
                <a:lnTo>
                  <a:pt x="101" y="301"/>
                </a:lnTo>
                <a:lnTo>
                  <a:pt x="102" y="301"/>
                </a:lnTo>
                <a:lnTo>
                  <a:pt x="106" y="312"/>
                </a:lnTo>
                <a:lnTo>
                  <a:pt x="108" y="307"/>
                </a:lnTo>
                <a:lnTo>
                  <a:pt x="101" y="291"/>
                </a:lnTo>
                <a:lnTo>
                  <a:pt x="98" y="293"/>
                </a:lnTo>
                <a:lnTo>
                  <a:pt x="99" y="288"/>
                </a:lnTo>
                <a:lnTo>
                  <a:pt x="101" y="282"/>
                </a:lnTo>
                <a:lnTo>
                  <a:pt x="101" y="288"/>
                </a:lnTo>
                <a:lnTo>
                  <a:pt x="109" y="305"/>
                </a:lnTo>
                <a:lnTo>
                  <a:pt x="110" y="300"/>
                </a:lnTo>
                <a:lnTo>
                  <a:pt x="106" y="295"/>
                </a:lnTo>
                <a:lnTo>
                  <a:pt x="108" y="288"/>
                </a:lnTo>
                <a:lnTo>
                  <a:pt x="110" y="286"/>
                </a:lnTo>
                <a:lnTo>
                  <a:pt x="113" y="292"/>
                </a:lnTo>
                <a:lnTo>
                  <a:pt x="112" y="297"/>
                </a:lnTo>
                <a:lnTo>
                  <a:pt x="117" y="300"/>
                </a:lnTo>
                <a:lnTo>
                  <a:pt x="114" y="289"/>
                </a:lnTo>
                <a:lnTo>
                  <a:pt x="114" y="284"/>
                </a:lnTo>
                <a:lnTo>
                  <a:pt x="116" y="282"/>
                </a:lnTo>
                <a:lnTo>
                  <a:pt x="116" y="288"/>
                </a:lnTo>
                <a:lnTo>
                  <a:pt x="117" y="293"/>
                </a:lnTo>
                <a:lnTo>
                  <a:pt x="121" y="296"/>
                </a:lnTo>
                <a:lnTo>
                  <a:pt x="123" y="292"/>
                </a:lnTo>
                <a:lnTo>
                  <a:pt x="121" y="285"/>
                </a:lnTo>
                <a:lnTo>
                  <a:pt x="124" y="281"/>
                </a:lnTo>
                <a:lnTo>
                  <a:pt x="129" y="281"/>
                </a:lnTo>
                <a:lnTo>
                  <a:pt x="135" y="284"/>
                </a:lnTo>
                <a:lnTo>
                  <a:pt x="136" y="278"/>
                </a:lnTo>
                <a:lnTo>
                  <a:pt x="140" y="272"/>
                </a:lnTo>
                <a:lnTo>
                  <a:pt x="139" y="267"/>
                </a:lnTo>
                <a:lnTo>
                  <a:pt x="139" y="262"/>
                </a:lnTo>
                <a:lnTo>
                  <a:pt x="139" y="255"/>
                </a:lnTo>
                <a:lnTo>
                  <a:pt x="140" y="251"/>
                </a:lnTo>
                <a:lnTo>
                  <a:pt x="140" y="246"/>
                </a:lnTo>
                <a:lnTo>
                  <a:pt x="137" y="240"/>
                </a:lnTo>
                <a:lnTo>
                  <a:pt x="146" y="236"/>
                </a:lnTo>
                <a:lnTo>
                  <a:pt x="144" y="227"/>
                </a:lnTo>
                <a:lnTo>
                  <a:pt x="148" y="232"/>
                </a:lnTo>
                <a:lnTo>
                  <a:pt x="147" y="238"/>
                </a:lnTo>
                <a:lnTo>
                  <a:pt x="152" y="236"/>
                </a:lnTo>
                <a:lnTo>
                  <a:pt x="151" y="242"/>
                </a:lnTo>
                <a:lnTo>
                  <a:pt x="148" y="246"/>
                </a:lnTo>
                <a:lnTo>
                  <a:pt x="159" y="246"/>
                </a:lnTo>
                <a:lnTo>
                  <a:pt x="167" y="248"/>
                </a:lnTo>
                <a:lnTo>
                  <a:pt x="165" y="243"/>
                </a:lnTo>
                <a:lnTo>
                  <a:pt x="163" y="238"/>
                </a:lnTo>
                <a:lnTo>
                  <a:pt x="165" y="232"/>
                </a:lnTo>
                <a:lnTo>
                  <a:pt x="165" y="227"/>
                </a:lnTo>
                <a:lnTo>
                  <a:pt x="169" y="232"/>
                </a:lnTo>
                <a:lnTo>
                  <a:pt x="174" y="228"/>
                </a:lnTo>
                <a:lnTo>
                  <a:pt x="173" y="223"/>
                </a:lnTo>
                <a:lnTo>
                  <a:pt x="186" y="227"/>
                </a:lnTo>
                <a:lnTo>
                  <a:pt x="190" y="232"/>
                </a:lnTo>
                <a:lnTo>
                  <a:pt x="192" y="227"/>
                </a:lnTo>
                <a:lnTo>
                  <a:pt x="190" y="221"/>
                </a:lnTo>
                <a:lnTo>
                  <a:pt x="193" y="219"/>
                </a:lnTo>
                <a:lnTo>
                  <a:pt x="194" y="224"/>
                </a:lnTo>
                <a:lnTo>
                  <a:pt x="196" y="219"/>
                </a:lnTo>
                <a:lnTo>
                  <a:pt x="197" y="224"/>
                </a:lnTo>
                <a:lnTo>
                  <a:pt x="198" y="219"/>
                </a:lnTo>
                <a:lnTo>
                  <a:pt x="196" y="213"/>
                </a:lnTo>
                <a:lnTo>
                  <a:pt x="200" y="208"/>
                </a:lnTo>
                <a:lnTo>
                  <a:pt x="204" y="213"/>
                </a:lnTo>
                <a:lnTo>
                  <a:pt x="207" y="213"/>
                </a:lnTo>
                <a:lnTo>
                  <a:pt x="208" y="208"/>
                </a:lnTo>
                <a:lnTo>
                  <a:pt x="212" y="208"/>
                </a:lnTo>
                <a:lnTo>
                  <a:pt x="212" y="204"/>
                </a:lnTo>
                <a:lnTo>
                  <a:pt x="217" y="201"/>
                </a:lnTo>
                <a:lnTo>
                  <a:pt x="217" y="197"/>
                </a:lnTo>
                <a:lnTo>
                  <a:pt x="223" y="198"/>
                </a:lnTo>
                <a:lnTo>
                  <a:pt x="219" y="193"/>
                </a:lnTo>
                <a:lnTo>
                  <a:pt x="227" y="194"/>
                </a:lnTo>
                <a:lnTo>
                  <a:pt x="232" y="190"/>
                </a:lnTo>
                <a:lnTo>
                  <a:pt x="238" y="181"/>
                </a:lnTo>
                <a:lnTo>
                  <a:pt x="238" y="175"/>
                </a:lnTo>
                <a:lnTo>
                  <a:pt x="232" y="171"/>
                </a:lnTo>
                <a:lnTo>
                  <a:pt x="234" y="173"/>
                </a:lnTo>
                <a:close/>
                <a:moveTo>
                  <a:pt x="177" y="228"/>
                </a:moveTo>
                <a:lnTo>
                  <a:pt x="170" y="238"/>
                </a:lnTo>
                <a:lnTo>
                  <a:pt x="173" y="243"/>
                </a:lnTo>
                <a:lnTo>
                  <a:pt x="182" y="238"/>
                </a:lnTo>
                <a:lnTo>
                  <a:pt x="184" y="232"/>
                </a:lnTo>
                <a:lnTo>
                  <a:pt x="178" y="228"/>
                </a:lnTo>
                <a:lnTo>
                  <a:pt x="177" y="228"/>
                </a:lnTo>
                <a:close/>
                <a:moveTo>
                  <a:pt x="251" y="174"/>
                </a:moveTo>
                <a:lnTo>
                  <a:pt x="251" y="174"/>
                </a:lnTo>
                <a:lnTo>
                  <a:pt x="249" y="178"/>
                </a:lnTo>
                <a:lnTo>
                  <a:pt x="247" y="185"/>
                </a:lnTo>
                <a:lnTo>
                  <a:pt x="250" y="190"/>
                </a:lnTo>
                <a:lnTo>
                  <a:pt x="255" y="185"/>
                </a:lnTo>
                <a:lnTo>
                  <a:pt x="255" y="179"/>
                </a:lnTo>
                <a:lnTo>
                  <a:pt x="251" y="174"/>
                </a:lnTo>
                <a:close/>
              </a:path>
            </a:pathLst>
          </a:custGeom>
          <a:solidFill>
            <a:schemeClr val="accent1"/>
          </a:solidFill>
          <a:ln w="4763">
            <a:solidFill>
              <a:srgbClr val="FFFFFF"/>
            </a:solidFill>
            <a:round/>
            <a:headEnd/>
            <a:tailEnd/>
          </a:ln>
        </p:spPr>
        <p:txBody>
          <a:bodyPr lIns="91425" tIns="45713" rIns="91425" bIns="45713">
            <a:prstTxWarp prst="textNoShape">
              <a:avLst/>
            </a:prstTxWarp>
          </a:bodyPr>
          <a:lstStyle/>
          <a:p>
            <a:pPr defTabSz="457189">
              <a:defRPr/>
            </a:pPr>
            <a:endParaRPr lang="en-US" sz="1867">
              <a:solidFill>
                <a:prstClr val="black"/>
              </a:solidFill>
              <a:latin typeface="Calibri"/>
            </a:endParaRPr>
          </a:p>
        </p:txBody>
      </p:sp>
      <p:cxnSp>
        <p:nvCxnSpPr>
          <p:cNvPr id="93" name="Straight Connector 92"/>
          <p:cNvCxnSpPr/>
          <p:nvPr/>
        </p:nvCxnSpPr>
        <p:spPr>
          <a:xfrm>
            <a:off x="8201766" y="3257834"/>
            <a:ext cx="334149" cy="33007"/>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8484074" y="3133879"/>
            <a:ext cx="593084" cy="318086"/>
          </a:xfrm>
          <a:prstGeom prst="rect">
            <a:avLst/>
          </a:prstGeom>
          <a:noFill/>
        </p:spPr>
        <p:txBody>
          <a:bodyPr wrap="square" lIns="91425" tIns="45713" rIns="91425" bIns="45713" rtlCol="0">
            <a:spAutoFit/>
          </a:bodyPr>
          <a:lstStyle/>
          <a:p>
            <a:pPr defTabSz="457189">
              <a:defRPr/>
            </a:pPr>
            <a:r>
              <a:rPr lang="en-US" sz="1467" b="1" dirty="0">
                <a:solidFill>
                  <a:prstClr val="white"/>
                </a:solidFill>
                <a:latin typeface="Korolev Medium Italic" panose="02000606000000020004" pitchFamily="2" charset="77"/>
                <a:cs typeface="Arial"/>
              </a:rPr>
              <a:t>DC</a:t>
            </a:r>
          </a:p>
        </p:txBody>
      </p:sp>
      <p:sp>
        <p:nvSpPr>
          <p:cNvPr id="98" name="Rectangle 97"/>
          <p:cNvSpPr/>
          <p:nvPr/>
        </p:nvSpPr>
        <p:spPr>
          <a:xfrm>
            <a:off x="7327224" y="5487410"/>
            <a:ext cx="4557280" cy="1255588"/>
          </a:xfrm>
          <a:prstGeom prst="rect">
            <a:avLst/>
          </a:prstGeom>
          <a:noFill/>
          <a:ln w="6350" cmpd="sng">
            <a:solidFill>
              <a:srgbClr val="FFFFFF"/>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189">
              <a:defRPr/>
            </a:pPr>
            <a:endParaRPr lang="en-US" sz="1867">
              <a:solidFill>
                <a:prstClr val="white"/>
              </a:solidFill>
              <a:latin typeface="Rockwell"/>
            </a:endParaRPr>
          </a:p>
        </p:txBody>
      </p:sp>
      <p:sp>
        <p:nvSpPr>
          <p:cNvPr id="99" name="TextBox 98"/>
          <p:cNvSpPr txBox="1"/>
          <p:nvPr/>
        </p:nvSpPr>
        <p:spPr>
          <a:xfrm>
            <a:off x="7691673" y="5587563"/>
            <a:ext cx="4442172" cy="318086"/>
          </a:xfrm>
          <a:prstGeom prst="rect">
            <a:avLst/>
          </a:prstGeom>
          <a:noFill/>
        </p:spPr>
        <p:txBody>
          <a:bodyPr wrap="square" lIns="91425" tIns="45713" rIns="91425" bIns="45713" rtlCol="0">
            <a:spAutoFit/>
          </a:bodyPr>
          <a:lstStyle/>
          <a:p>
            <a:pPr defTabSz="457119">
              <a:defRPr/>
            </a:pPr>
            <a:r>
              <a:rPr lang="en-US" sz="1467" b="1" dirty="0">
                <a:solidFill>
                  <a:srgbClr val="FFFFFF"/>
                </a:solidFill>
                <a:latin typeface="Korolev Medium Italic" panose="02000606000000020004" pitchFamily="2" charset="77"/>
                <a:cs typeface="Arial"/>
              </a:rPr>
              <a:t>Commonwealth of Northern Mariana Islands</a:t>
            </a:r>
          </a:p>
        </p:txBody>
      </p:sp>
      <p:sp>
        <p:nvSpPr>
          <p:cNvPr id="100" name="TextBox 99"/>
          <p:cNvSpPr txBox="1"/>
          <p:nvPr/>
        </p:nvSpPr>
        <p:spPr>
          <a:xfrm>
            <a:off x="7719181" y="5935347"/>
            <a:ext cx="2409831" cy="318086"/>
          </a:xfrm>
          <a:prstGeom prst="rect">
            <a:avLst/>
          </a:prstGeom>
          <a:noFill/>
        </p:spPr>
        <p:txBody>
          <a:bodyPr wrap="square" lIns="91425" tIns="45713" rIns="91425" bIns="45713" rtlCol="0">
            <a:spAutoFit/>
          </a:bodyPr>
          <a:lstStyle/>
          <a:p>
            <a:pPr defTabSz="457119">
              <a:defRPr/>
            </a:pPr>
            <a:r>
              <a:rPr lang="en-US" sz="1467" b="1" dirty="0">
                <a:solidFill>
                  <a:srgbClr val="FFFFFF"/>
                </a:solidFill>
                <a:latin typeface="Korolev Medium Italic" panose="02000606000000020004" pitchFamily="2" charset="77"/>
                <a:cs typeface="Arial"/>
              </a:rPr>
              <a:t>Puerto Rico</a:t>
            </a:r>
          </a:p>
        </p:txBody>
      </p:sp>
      <p:sp>
        <p:nvSpPr>
          <p:cNvPr id="101" name="Oval 100"/>
          <p:cNvSpPr/>
          <p:nvPr/>
        </p:nvSpPr>
        <p:spPr>
          <a:xfrm>
            <a:off x="8155138" y="3230486"/>
            <a:ext cx="45719" cy="45719"/>
          </a:xfrm>
          <a:prstGeom prst="ellipse">
            <a:avLst/>
          </a:prstGeom>
          <a:solidFill>
            <a:srgbClr val="AE241C"/>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189">
              <a:defRPr/>
            </a:pPr>
            <a:endParaRPr lang="en-US" sz="1867">
              <a:solidFill>
                <a:prstClr val="white"/>
              </a:solidFill>
              <a:latin typeface="Rockwell"/>
            </a:endParaRPr>
          </a:p>
        </p:txBody>
      </p:sp>
      <p:sp>
        <p:nvSpPr>
          <p:cNvPr id="102" name="Rectangle 101"/>
          <p:cNvSpPr/>
          <p:nvPr/>
        </p:nvSpPr>
        <p:spPr>
          <a:xfrm>
            <a:off x="7505219" y="5657267"/>
            <a:ext cx="170533" cy="166407"/>
          </a:xfrm>
          <a:prstGeom prst="rect">
            <a:avLst/>
          </a:prstGeom>
          <a:solidFill>
            <a:srgbClr val="279B9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defTabSz="457119">
              <a:defRPr/>
            </a:pPr>
            <a:endParaRPr lang="en-US" sz="1867">
              <a:solidFill>
                <a:srgbClr val="000000"/>
              </a:solidFill>
              <a:latin typeface="Calibri"/>
            </a:endParaRPr>
          </a:p>
        </p:txBody>
      </p:sp>
      <p:sp>
        <p:nvSpPr>
          <p:cNvPr id="103" name="Rectangle 102"/>
          <p:cNvSpPr/>
          <p:nvPr/>
        </p:nvSpPr>
        <p:spPr>
          <a:xfrm>
            <a:off x="7505219" y="6008919"/>
            <a:ext cx="170533" cy="166407"/>
          </a:xfrm>
          <a:prstGeom prst="rect">
            <a:avLst/>
          </a:prstGeom>
          <a:solidFill>
            <a:srgbClr val="279B9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defTabSz="457119">
              <a:defRPr/>
            </a:pPr>
            <a:endParaRPr lang="en-US" sz="1867">
              <a:solidFill>
                <a:srgbClr val="000000"/>
              </a:solidFill>
              <a:latin typeface="Calibri"/>
            </a:endParaRPr>
          </a:p>
        </p:txBody>
      </p:sp>
      <p:sp>
        <p:nvSpPr>
          <p:cNvPr id="104" name="Oval 103"/>
          <p:cNvSpPr/>
          <p:nvPr/>
        </p:nvSpPr>
        <p:spPr>
          <a:xfrm>
            <a:off x="6320986" y="4647093"/>
            <a:ext cx="45719" cy="45719"/>
          </a:xfrm>
          <a:prstGeom prst="ellipse">
            <a:avLst/>
          </a:prstGeom>
          <a:solidFill>
            <a:srgbClr val="AE241C"/>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189">
              <a:defRPr/>
            </a:pPr>
            <a:endParaRPr lang="en-US" sz="1867">
              <a:solidFill>
                <a:prstClr val="white"/>
              </a:solidFill>
              <a:latin typeface="Rockwell"/>
            </a:endParaRPr>
          </a:p>
        </p:txBody>
      </p:sp>
      <p:cxnSp>
        <p:nvCxnSpPr>
          <p:cNvPr id="105" name="Straight Connector 104"/>
          <p:cNvCxnSpPr>
            <a:stCxn id="104" idx="5"/>
          </p:cNvCxnSpPr>
          <p:nvPr/>
        </p:nvCxnSpPr>
        <p:spPr>
          <a:xfrm>
            <a:off x="6360010" y="4686116"/>
            <a:ext cx="276295" cy="206237"/>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6584463" y="4811890"/>
            <a:ext cx="1026068" cy="318086"/>
          </a:xfrm>
          <a:prstGeom prst="rect">
            <a:avLst/>
          </a:prstGeom>
          <a:noFill/>
        </p:spPr>
        <p:txBody>
          <a:bodyPr wrap="square" lIns="91425" tIns="45713" rIns="91425" bIns="45713" rtlCol="0">
            <a:spAutoFit/>
          </a:bodyPr>
          <a:lstStyle/>
          <a:p>
            <a:pPr defTabSz="457189">
              <a:defRPr/>
            </a:pPr>
            <a:r>
              <a:rPr lang="en-US" sz="1467" b="1" dirty="0">
                <a:solidFill>
                  <a:prstClr val="white"/>
                </a:solidFill>
                <a:latin typeface="Korolev Medium Italic" panose="02000606000000020004" pitchFamily="2" charset="77"/>
                <a:cs typeface="Arial"/>
              </a:rPr>
              <a:t>Houston</a:t>
            </a:r>
          </a:p>
        </p:txBody>
      </p:sp>
      <p:sp>
        <p:nvSpPr>
          <p:cNvPr id="107" name="TextBox 106"/>
          <p:cNvSpPr txBox="1"/>
          <p:nvPr/>
        </p:nvSpPr>
        <p:spPr>
          <a:xfrm>
            <a:off x="7712764" y="6299470"/>
            <a:ext cx="4421081" cy="318086"/>
          </a:xfrm>
          <a:prstGeom prst="rect">
            <a:avLst/>
          </a:prstGeom>
          <a:noFill/>
        </p:spPr>
        <p:txBody>
          <a:bodyPr wrap="square" lIns="91425" tIns="45713" rIns="91425" bIns="45713" rtlCol="0">
            <a:spAutoFit/>
          </a:bodyPr>
          <a:lstStyle/>
          <a:p>
            <a:pPr defTabSz="457119">
              <a:defRPr/>
            </a:pPr>
            <a:r>
              <a:rPr lang="en-US" sz="1467" b="1" dirty="0">
                <a:solidFill>
                  <a:srgbClr val="FFFFFF"/>
                </a:solidFill>
                <a:latin typeface="Korolev Medium Italic" panose="02000606000000020004" pitchFamily="2" charset="77"/>
                <a:cs typeface="Arial"/>
              </a:rPr>
              <a:t>Thurgood Marshall College Fund Consortium</a:t>
            </a:r>
          </a:p>
        </p:txBody>
      </p:sp>
      <p:sp>
        <p:nvSpPr>
          <p:cNvPr id="108" name="Rectangle 107"/>
          <p:cNvSpPr/>
          <p:nvPr/>
        </p:nvSpPr>
        <p:spPr>
          <a:xfrm>
            <a:off x="7498803" y="6373042"/>
            <a:ext cx="170533" cy="166407"/>
          </a:xfrm>
          <a:prstGeom prst="rect">
            <a:avLst/>
          </a:prstGeom>
          <a:solidFill>
            <a:srgbClr val="279B9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defTabSz="457119">
              <a:defRPr/>
            </a:pPr>
            <a:endParaRPr lang="en-US" sz="1867">
              <a:solidFill>
                <a:srgbClr val="000000"/>
              </a:solidFill>
              <a:latin typeface="Calibri"/>
            </a:endParaRPr>
          </a:p>
        </p:txBody>
      </p:sp>
      <p:cxnSp>
        <p:nvCxnSpPr>
          <p:cNvPr id="109" name="Straight Connector 108"/>
          <p:cNvCxnSpPr/>
          <p:nvPr/>
        </p:nvCxnSpPr>
        <p:spPr>
          <a:xfrm>
            <a:off x="8413690" y="2885097"/>
            <a:ext cx="334149" cy="33007"/>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8695997" y="2761141"/>
            <a:ext cx="743955" cy="318086"/>
          </a:xfrm>
          <a:prstGeom prst="rect">
            <a:avLst/>
          </a:prstGeom>
          <a:noFill/>
        </p:spPr>
        <p:txBody>
          <a:bodyPr wrap="square" lIns="91425" tIns="45713" rIns="91425" bIns="45713" rtlCol="0">
            <a:spAutoFit/>
          </a:bodyPr>
          <a:lstStyle/>
          <a:p>
            <a:pPr defTabSz="457189">
              <a:defRPr/>
            </a:pPr>
            <a:r>
              <a:rPr lang="en-US" sz="1467" b="1" dirty="0">
                <a:solidFill>
                  <a:prstClr val="white"/>
                </a:solidFill>
                <a:latin typeface="Korolev Medium Italic" panose="02000606000000020004" pitchFamily="2" charset="77"/>
                <a:cs typeface="Arial"/>
              </a:rPr>
              <a:t>CUNY</a:t>
            </a:r>
          </a:p>
        </p:txBody>
      </p:sp>
      <p:sp>
        <p:nvSpPr>
          <p:cNvPr id="111" name="TextBox 110"/>
          <p:cNvSpPr txBox="1"/>
          <p:nvPr/>
        </p:nvSpPr>
        <p:spPr>
          <a:xfrm>
            <a:off x="2054507" y="4119758"/>
            <a:ext cx="1870023" cy="543853"/>
          </a:xfrm>
          <a:prstGeom prst="rect">
            <a:avLst/>
          </a:prstGeom>
          <a:noFill/>
        </p:spPr>
        <p:txBody>
          <a:bodyPr wrap="square" lIns="91425" tIns="45713" rIns="91425" bIns="45713" rtlCol="0">
            <a:spAutoFit/>
          </a:bodyPr>
          <a:lstStyle/>
          <a:p>
            <a:pPr defTabSz="457119">
              <a:defRPr/>
            </a:pPr>
            <a:r>
              <a:rPr lang="en-US" sz="1467" b="1" dirty="0">
                <a:solidFill>
                  <a:srgbClr val="FFFFFF"/>
                </a:solidFill>
                <a:latin typeface="Korolev Medium Italic" panose="02000606000000020004" pitchFamily="2" charset="77"/>
                <a:cs typeface="Arial"/>
              </a:rPr>
              <a:t>Complete College Arizona Consortium</a:t>
            </a:r>
          </a:p>
        </p:txBody>
      </p:sp>
      <p:cxnSp>
        <p:nvCxnSpPr>
          <p:cNvPr id="112" name="Straight Connector 111"/>
          <p:cNvCxnSpPr/>
          <p:nvPr/>
        </p:nvCxnSpPr>
        <p:spPr>
          <a:xfrm flipH="1">
            <a:off x="3824801" y="4119376"/>
            <a:ext cx="483473" cy="330449"/>
          </a:xfrm>
          <a:prstGeom prst="line">
            <a:avLst/>
          </a:prstGeom>
          <a:ln w="635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442481" y="301935"/>
            <a:ext cx="7598307" cy="420564"/>
          </a:xfrm>
          <a:prstGeom prst="rect">
            <a:avLst/>
          </a:prstGeom>
          <a:noFill/>
        </p:spPr>
        <p:txBody>
          <a:bodyPr wrap="square" rtlCol="0">
            <a:spAutoFit/>
          </a:bodyPr>
          <a:lstStyle/>
          <a:p>
            <a:pPr defTabSz="609585"/>
            <a:r>
              <a:rPr lang="en-US" sz="2133" dirty="0">
                <a:solidFill>
                  <a:srgbClr val="FFFFFF"/>
                </a:solidFill>
                <a:latin typeface="Rockwell"/>
                <a:cs typeface="Rockwell"/>
              </a:rPr>
              <a:t>COMPLETE COLLEGE </a:t>
            </a:r>
            <a:r>
              <a:rPr lang="en-US" sz="2133" dirty="0">
                <a:solidFill>
                  <a:srgbClr val="FFFFFF"/>
                </a:solidFill>
                <a:latin typeface="Times New Roman"/>
                <a:cs typeface="Times New Roman"/>
              </a:rPr>
              <a:t>AMERICA</a:t>
            </a:r>
          </a:p>
        </p:txBody>
      </p:sp>
      <p:sp>
        <p:nvSpPr>
          <p:cNvPr id="115" name="TextBox 114"/>
          <p:cNvSpPr txBox="1"/>
          <p:nvPr/>
        </p:nvSpPr>
        <p:spPr>
          <a:xfrm>
            <a:off x="442485" y="631209"/>
            <a:ext cx="8109908" cy="913007"/>
          </a:xfrm>
          <a:prstGeom prst="rect">
            <a:avLst/>
          </a:prstGeom>
          <a:noFill/>
        </p:spPr>
        <p:txBody>
          <a:bodyPr wrap="square" rtlCol="0">
            <a:spAutoFit/>
          </a:bodyPr>
          <a:lstStyle/>
          <a:p>
            <a:pPr defTabSz="609585"/>
            <a:r>
              <a:rPr lang="en-US" sz="5333" b="1" dirty="0">
                <a:solidFill>
                  <a:srgbClr val="FFFFFF"/>
                </a:solidFill>
                <a:latin typeface="Korolev Bold" panose="02000606000000020004" pitchFamily="2" charset="77"/>
                <a:cs typeface="Arial Black"/>
              </a:rPr>
              <a:t>THE ALLIANCE</a:t>
            </a:r>
          </a:p>
        </p:txBody>
      </p:sp>
      <p:sp>
        <p:nvSpPr>
          <p:cNvPr id="116" name="TextBox 115"/>
          <p:cNvSpPr txBox="1"/>
          <p:nvPr/>
        </p:nvSpPr>
        <p:spPr>
          <a:xfrm>
            <a:off x="8706623" y="115004"/>
            <a:ext cx="4553031" cy="2144113"/>
          </a:xfrm>
          <a:prstGeom prst="rect">
            <a:avLst/>
          </a:prstGeom>
          <a:noFill/>
          <a:effectLst/>
        </p:spPr>
        <p:txBody>
          <a:bodyPr wrap="square" rtlCol="0">
            <a:spAutoFit/>
          </a:bodyPr>
          <a:lstStyle/>
          <a:p>
            <a:pPr defTabSz="609585"/>
            <a:r>
              <a:rPr lang="en-US" sz="13333" b="1" spc="400" dirty="0">
                <a:ln w="11430" cmpd="sng">
                  <a:solidFill>
                    <a:srgbClr val="AE241C">
                      <a:tint val="10000"/>
                    </a:srgbClr>
                  </a:solidFill>
                  <a:prstDash val="solid"/>
                  <a:miter lim="800000"/>
                </a:ln>
                <a:solidFill>
                  <a:schemeClr val="bg1"/>
                </a:solidFill>
                <a:effectLst>
                  <a:glow rad="63500">
                    <a:schemeClr val="accent5">
                      <a:satMod val="175000"/>
                      <a:alpha val="40000"/>
                    </a:schemeClr>
                  </a:glow>
                </a:effectLst>
                <a:latin typeface="Korolev Medium Italic" panose="02000606000000020004" pitchFamily="2" charset="77"/>
                <a:cs typeface="Arial"/>
              </a:rPr>
              <a:t>48</a:t>
            </a:r>
          </a:p>
        </p:txBody>
      </p:sp>
      <p:sp>
        <p:nvSpPr>
          <p:cNvPr id="2" name="Oval 1">
            <a:extLst>
              <a:ext uri="{FF2B5EF4-FFF2-40B4-BE49-F238E27FC236}">
                <a16:creationId xmlns:a16="http://schemas.microsoft.com/office/drawing/2014/main" id="{383B8268-E2DE-4164-9CA8-904AEEB88BA9}"/>
              </a:ext>
            </a:extLst>
          </p:cNvPr>
          <p:cNvSpPr/>
          <p:nvPr/>
        </p:nvSpPr>
        <p:spPr>
          <a:xfrm>
            <a:off x="3508299" y="2954948"/>
            <a:ext cx="151084" cy="1567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Oval 2">
            <a:extLst>
              <a:ext uri="{FF2B5EF4-FFF2-40B4-BE49-F238E27FC236}">
                <a16:creationId xmlns:a16="http://schemas.microsoft.com/office/drawing/2014/main" id="{A42B0186-90CF-41AD-A22E-DB4F2064DA3B}"/>
              </a:ext>
            </a:extLst>
          </p:cNvPr>
          <p:cNvSpPr/>
          <p:nvPr/>
        </p:nvSpPr>
        <p:spPr>
          <a:xfrm>
            <a:off x="3628162" y="3434960"/>
            <a:ext cx="151084" cy="1567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9" name="Straight Connector 118">
            <a:extLst>
              <a:ext uri="{FF2B5EF4-FFF2-40B4-BE49-F238E27FC236}">
                <a16:creationId xmlns:a16="http://schemas.microsoft.com/office/drawing/2014/main" id="{2F92EBDE-594C-4806-A98B-9467E64FE80A}"/>
              </a:ext>
            </a:extLst>
          </p:cNvPr>
          <p:cNvCxnSpPr>
            <a:stCxn id="3" idx="5"/>
          </p:cNvCxnSpPr>
          <p:nvPr/>
        </p:nvCxnSpPr>
        <p:spPr>
          <a:xfrm flipH="1">
            <a:off x="3695696" y="3568745"/>
            <a:ext cx="61424" cy="122771"/>
          </a:xfrm>
          <a:prstGeom prst="line">
            <a:avLst/>
          </a:prstGeom>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B559D330-9452-4810-BC47-9EB212F34229}"/>
              </a:ext>
            </a:extLst>
          </p:cNvPr>
          <p:cNvSpPr/>
          <p:nvPr/>
        </p:nvSpPr>
        <p:spPr>
          <a:xfrm>
            <a:off x="3851866" y="3767696"/>
            <a:ext cx="151084" cy="1567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9339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F9F80-658E-5771-11F4-82F54B050330}"/>
              </a:ext>
            </a:extLst>
          </p:cNvPr>
          <p:cNvPicPr>
            <a:picLocks noChangeAspect="1"/>
          </p:cNvPicPr>
          <p:nvPr/>
        </p:nvPicPr>
        <p:blipFill>
          <a:blip r:embed="rId2"/>
          <a:stretch>
            <a:fillRect/>
          </a:stretch>
        </p:blipFill>
        <p:spPr>
          <a:xfrm>
            <a:off x="70307" y="0"/>
            <a:ext cx="12051386" cy="6858000"/>
          </a:xfrm>
          <a:prstGeom prst="rect">
            <a:avLst/>
          </a:prstGeom>
        </p:spPr>
      </p:pic>
    </p:spTree>
    <p:extLst>
      <p:ext uri="{BB962C8B-B14F-4D97-AF65-F5344CB8AC3E}">
        <p14:creationId xmlns:p14="http://schemas.microsoft.com/office/powerpoint/2010/main" val="372238889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A51578-A86B-FF86-3638-F3241C22A38B}"/>
              </a:ext>
            </a:extLst>
          </p:cNvPr>
          <p:cNvSpPr>
            <a:spLocks noGrp="1"/>
          </p:cNvSpPr>
          <p:nvPr>
            <p:ph type="body" sz="quarter" idx="37"/>
          </p:nvPr>
        </p:nvSpPr>
        <p:spPr>
          <a:xfrm>
            <a:off x="-121077" y="490083"/>
            <a:ext cx="3412857" cy="1046440"/>
          </a:xfrm>
        </p:spPr>
        <p:txBody>
          <a:bodyPr/>
          <a:lstStyle/>
          <a:p>
            <a:r>
              <a:rPr lang="en-US" dirty="0"/>
              <a:t>VALUES</a:t>
            </a:r>
          </a:p>
        </p:txBody>
      </p:sp>
      <p:sp>
        <p:nvSpPr>
          <p:cNvPr id="5" name="Rectangle">
            <a:extLst>
              <a:ext uri="{FF2B5EF4-FFF2-40B4-BE49-F238E27FC236}">
                <a16:creationId xmlns:a16="http://schemas.microsoft.com/office/drawing/2014/main" id="{5CA4253B-13C8-3E0B-F13B-205A4618B7AD}"/>
              </a:ext>
            </a:extLst>
          </p:cNvPr>
          <p:cNvSpPr/>
          <p:nvPr/>
        </p:nvSpPr>
        <p:spPr>
          <a:xfrm>
            <a:off x="-590561" y="1707836"/>
            <a:ext cx="13141894" cy="4660081"/>
          </a:xfrm>
          <a:prstGeom prst="rect">
            <a:avLst/>
          </a:prstGeom>
          <a:solidFill>
            <a:srgbClr val="FCFFFF"/>
          </a:solidFill>
          <a:ln w="12700">
            <a:miter lim="400000"/>
          </a:ln>
        </p:spPr>
        <p:txBody>
          <a:bodyPr lIns="0" tIns="0" rIns="0" bIns="0" anchor="ctr"/>
          <a:lstStyle/>
          <a:p>
            <a:pPr>
              <a:defRPr sz="3200" b="0">
                <a:solidFill>
                  <a:srgbClr val="F8F8FA"/>
                </a:solidFill>
                <a:latin typeface="+mn-lt"/>
                <a:ea typeface="+mn-ea"/>
                <a:cs typeface="+mn-cs"/>
                <a:sym typeface="Helvetica Neue Medium"/>
              </a:defRPr>
            </a:pPr>
            <a:endParaRPr sz="1600"/>
          </a:p>
        </p:txBody>
      </p:sp>
      <p:sp>
        <p:nvSpPr>
          <p:cNvPr id="6" name="Circle">
            <a:extLst>
              <a:ext uri="{FF2B5EF4-FFF2-40B4-BE49-F238E27FC236}">
                <a16:creationId xmlns:a16="http://schemas.microsoft.com/office/drawing/2014/main" id="{6FE12719-D647-05BC-AF8D-F51577A4A536}"/>
              </a:ext>
            </a:extLst>
          </p:cNvPr>
          <p:cNvSpPr/>
          <p:nvPr/>
        </p:nvSpPr>
        <p:spPr>
          <a:xfrm>
            <a:off x="2190148" y="2078382"/>
            <a:ext cx="929231" cy="929231"/>
          </a:xfrm>
          <a:prstGeom prst="ellipse">
            <a:avLst/>
          </a:prstGeom>
          <a:blipFill>
            <a:blip r:embed="rId2"/>
            <a:srcRect/>
            <a:stretch>
              <a:fillRect l="-362459" t="-166476" r="-317985" b="-121971"/>
            </a:stretch>
          </a:blip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p>
        </p:txBody>
      </p:sp>
      <p:sp>
        <p:nvSpPr>
          <p:cNvPr id="7" name="Circle">
            <a:extLst>
              <a:ext uri="{FF2B5EF4-FFF2-40B4-BE49-F238E27FC236}">
                <a16:creationId xmlns:a16="http://schemas.microsoft.com/office/drawing/2014/main" id="{24349D64-7805-EEA7-5AA0-52F1024D34AB}"/>
              </a:ext>
            </a:extLst>
          </p:cNvPr>
          <p:cNvSpPr/>
          <p:nvPr/>
        </p:nvSpPr>
        <p:spPr>
          <a:xfrm>
            <a:off x="5763291" y="2078382"/>
            <a:ext cx="929231" cy="929231"/>
          </a:xfrm>
          <a:prstGeom prst="ellipse">
            <a:avLst/>
          </a:prstGeom>
          <a:blipFill>
            <a:blip r:embed="rId2"/>
            <a:srcRect/>
            <a:stretch>
              <a:fillRect l="-362459" t="-166476" r="-317985" b="-121971"/>
            </a:stretch>
          </a:blip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p>
        </p:txBody>
      </p:sp>
      <p:sp>
        <p:nvSpPr>
          <p:cNvPr id="8" name="Circle">
            <a:extLst>
              <a:ext uri="{FF2B5EF4-FFF2-40B4-BE49-F238E27FC236}">
                <a16:creationId xmlns:a16="http://schemas.microsoft.com/office/drawing/2014/main" id="{9D9AD6E9-A360-B7A7-92C2-F5708F562B10}"/>
              </a:ext>
            </a:extLst>
          </p:cNvPr>
          <p:cNvSpPr/>
          <p:nvPr/>
        </p:nvSpPr>
        <p:spPr>
          <a:xfrm>
            <a:off x="9252922" y="2078382"/>
            <a:ext cx="929231" cy="929231"/>
          </a:xfrm>
          <a:prstGeom prst="ellipse">
            <a:avLst/>
          </a:prstGeom>
          <a:blipFill>
            <a:blip r:embed="rId2"/>
            <a:srcRect/>
            <a:stretch>
              <a:fillRect l="-362459" t="-166476" r="-317985" b="-121971"/>
            </a:stretch>
          </a:blip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p>
        </p:txBody>
      </p:sp>
      <p:sp>
        <p:nvSpPr>
          <p:cNvPr id="9" name="Circle">
            <a:extLst>
              <a:ext uri="{FF2B5EF4-FFF2-40B4-BE49-F238E27FC236}">
                <a16:creationId xmlns:a16="http://schemas.microsoft.com/office/drawing/2014/main" id="{5501A390-9DAE-2455-4015-F4817B1AE7CF}"/>
              </a:ext>
            </a:extLst>
          </p:cNvPr>
          <p:cNvSpPr/>
          <p:nvPr/>
        </p:nvSpPr>
        <p:spPr>
          <a:xfrm>
            <a:off x="3901764" y="4426166"/>
            <a:ext cx="929231" cy="929231"/>
          </a:xfrm>
          <a:prstGeom prst="ellipse">
            <a:avLst/>
          </a:prstGeom>
          <a:blipFill>
            <a:blip r:embed="rId2"/>
            <a:srcRect/>
            <a:stretch>
              <a:fillRect l="-362459" t="-166476" r="-317985" b="-121971"/>
            </a:stretch>
          </a:blip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p>
        </p:txBody>
      </p:sp>
      <p:sp>
        <p:nvSpPr>
          <p:cNvPr id="10" name="Circle">
            <a:extLst>
              <a:ext uri="{FF2B5EF4-FFF2-40B4-BE49-F238E27FC236}">
                <a16:creationId xmlns:a16="http://schemas.microsoft.com/office/drawing/2014/main" id="{81C3DCE3-B4CE-8060-7E99-71D76E14642C}"/>
              </a:ext>
            </a:extLst>
          </p:cNvPr>
          <p:cNvSpPr/>
          <p:nvPr/>
        </p:nvSpPr>
        <p:spPr>
          <a:xfrm>
            <a:off x="7596435" y="4444057"/>
            <a:ext cx="929231" cy="929231"/>
          </a:xfrm>
          <a:prstGeom prst="ellipse">
            <a:avLst/>
          </a:prstGeom>
          <a:blipFill>
            <a:blip r:embed="rId2"/>
            <a:srcRect/>
            <a:stretch>
              <a:fillRect l="-362459" t="-166476" r="-317985" b="-121971"/>
            </a:stretch>
          </a:blip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dirty="0"/>
          </a:p>
        </p:txBody>
      </p:sp>
      <p:sp>
        <p:nvSpPr>
          <p:cNvPr id="11" name="student-centered institutions">
            <a:extLst>
              <a:ext uri="{FF2B5EF4-FFF2-40B4-BE49-F238E27FC236}">
                <a16:creationId xmlns:a16="http://schemas.microsoft.com/office/drawing/2014/main" id="{EBE390B1-06F7-9E26-92ED-09E9F9682D72}"/>
              </a:ext>
            </a:extLst>
          </p:cNvPr>
          <p:cNvSpPr txBox="1"/>
          <p:nvPr/>
        </p:nvSpPr>
        <p:spPr>
          <a:xfrm>
            <a:off x="1403025" y="2995391"/>
            <a:ext cx="2503476"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defTabSz="2438338">
              <a:defRPr sz="5000" b="0">
                <a:latin typeface="Korolev Condensed Bold"/>
                <a:ea typeface="Korolev Condensed Bold"/>
                <a:cs typeface="Korolev Condensed Bold"/>
                <a:sym typeface="Korolev Condensed Bold"/>
              </a:defRPr>
            </a:lvl1pPr>
          </a:lstStyle>
          <a:p>
            <a:r>
              <a:rPr lang="en-US" sz="2500" dirty="0"/>
              <a:t>S</a:t>
            </a:r>
            <a:r>
              <a:rPr sz="2500" dirty="0"/>
              <a:t>tudent-centered institutions</a:t>
            </a:r>
          </a:p>
        </p:txBody>
      </p:sp>
      <p:sp>
        <p:nvSpPr>
          <p:cNvPr id="12" name="data-informed decision making">
            <a:extLst>
              <a:ext uri="{FF2B5EF4-FFF2-40B4-BE49-F238E27FC236}">
                <a16:creationId xmlns:a16="http://schemas.microsoft.com/office/drawing/2014/main" id="{CD854EBD-CBD1-0E3A-DC8C-E3B2B28858B1}"/>
              </a:ext>
            </a:extLst>
          </p:cNvPr>
          <p:cNvSpPr txBox="1"/>
          <p:nvPr/>
        </p:nvSpPr>
        <p:spPr>
          <a:xfrm>
            <a:off x="8678734" y="2995391"/>
            <a:ext cx="2077608" cy="120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defTabSz="1219169">
              <a:defRPr sz="5000" b="0">
                <a:latin typeface="Korolev Condensed Bold"/>
                <a:ea typeface="Korolev Condensed Bold"/>
                <a:cs typeface="Korolev Condensed Bold"/>
                <a:sym typeface="Korolev Condensed Bold"/>
              </a:defRPr>
            </a:pPr>
            <a:r>
              <a:rPr lang="en-US" sz="2500" dirty="0"/>
              <a:t>D</a:t>
            </a:r>
            <a:r>
              <a:rPr sz="2500" dirty="0"/>
              <a:t>ata-informed</a:t>
            </a:r>
            <a:br>
              <a:rPr sz="2500" dirty="0"/>
            </a:br>
            <a:r>
              <a:rPr sz="2500" dirty="0"/>
              <a:t>decision making</a:t>
            </a:r>
          </a:p>
        </p:txBody>
      </p:sp>
      <p:sp>
        <p:nvSpPr>
          <p:cNvPr id="13" name="equitable structures  &amp; outcomes">
            <a:extLst>
              <a:ext uri="{FF2B5EF4-FFF2-40B4-BE49-F238E27FC236}">
                <a16:creationId xmlns:a16="http://schemas.microsoft.com/office/drawing/2014/main" id="{338A2C8C-4059-B5C6-761C-2DC07E682D41}"/>
              </a:ext>
            </a:extLst>
          </p:cNvPr>
          <p:cNvSpPr txBox="1"/>
          <p:nvPr/>
        </p:nvSpPr>
        <p:spPr>
          <a:xfrm>
            <a:off x="4607625" y="2995391"/>
            <a:ext cx="3240563"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defTabSz="1219169">
              <a:defRPr sz="5000" b="0">
                <a:latin typeface="Korolev Condensed Bold"/>
                <a:ea typeface="Korolev Condensed Bold"/>
                <a:cs typeface="Korolev Condensed Bold"/>
                <a:sym typeface="Korolev Condensed Bold"/>
              </a:defRPr>
            </a:pPr>
            <a:r>
              <a:rPr lang="en-US" sz="2500" dirty="0"/>
              <a:t>E</a:t>
            </a:r>
            <a:r>
              <a:rPr sz="2500" dirty="0"/>
              <a:t>quitable structures </a:t>
            </a:r>
            <a:br>
              <a:rPr sz="2500" dirty="0"/>
            </a:br>
            <a:r>
              <a:rPr sz="2500" dirty="0"/>
              <a:t>&amp; outcomes</a:t>
            </a:r>
          </a:p>
        </p:txBody>
      </p:sp>
      <p:sp>
        <p:nvSpPr>
          <p:cNvPr id="14" name="implementation  at scale">
            <a:extLst>
              <a:ext uri="{FF2B5EF4-FFF2-40B4-BE49-F238E27FC236}">
                <a16:creationId xmlns:a16="http://schemas.microsoft.com/office/drawing/2014/main" id="{D574FB76-0EF9-A9BC-0F00-6B24AA7268FB}"/>
              </a:ext>
            </a:extLst>
          </p:cNvPr>
          <p:cNvSpPr txBox="1"/>
          <p:nvPr/>
        </p:nvSpPr>
        <p:spPr>
          <a:xfrm>
            <a:off x="6855633" y="5344984"/>
            <a:ext cx="2430145"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defTabSz="1219169">
              <a:defRPr sz="5000" b="0">
                <a:latin typeface="Korolev Condensed Bold"/>
                <a:ea typeface="Korolev Condensed Bold"/>
                <a:cs typeface="Korolev Condensed Bold"/>
                <a:sym typeface="Korolev Condensed Bold"/>
              </a:defRPr>
            </a:pPr>
            <a:r>
              <a:rPr lang="en-US" sz="2500" dirty="0"/>
              <a:t>I</a:t>
            </a:r>
            <a:r>
              <a:rPr sz="2500" dirty="0"/>
              <a:t>mplementation </a:t>
            </a:r>
            <a:br>
              <a:rPr sz="2500" dirty="0"/>
            </a:br>
            <a:r>
              <a:rPr sz="2500" dirty="0"/>
              <a:t>at scale</a:t>
            </a:r>
          </a:p>
        </p:txBody>
      </p:sp>
      <p:sp>
        <p:nvSpPr>
          <p:cNvPr id="15" name="System-wide collaboration">
            <a:extLst>
              <a:ext uri="{FF2B5EF4-FFF2-40B4-BE49-F238E27FC236}">
                <a16:creationId xmlns:a16="http://schemas.microsoft.com/office/drawing/2014/main" id="{7E516EF5-3B6F-1833-93B1-D64BCEC322C4}"/>
              </a:ext>
            </a:extLst>
          </p:cNvPr>
          <p:cNvSpPr txBox="1"/>
          <p:nvPr/>
        </p:nvSpPr>
        <p:spPr>
          <a:xfrm>
            <a:off x="3038520" y="5344984"/>
            <a:ext cx="2655719"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defTabSz="2438338">
              <a:defRPr sz="5000" b="0">
                <a:latin typeface="Korolev Condensed Bold"/>
                <a:ea typeface="Korolev Condensed Bold"/>
                <a:cs typeface="Korolev Condensed Bold"/>
                <a:sym typeface="Korolev Condensed Bold"/>
              </a:defRPr>
            </a:lvl1pPr>
          </a:lstStyle>
          <a:p>
            <a:r>
              <a:rPr sz="2500"/>
              <a:t>System-wide collaboration</a:t>
            </a:r>
          </a:p>
        </p:txBody>
      </p:sp>
      <p:sp>
        <p:nvSpPr>
          <p:cNvPr id="16" name="Graduation Cap">
            <a:extLst>
              <a:ext uri="{FF2B5EF4-FFF2-40B4-BE49-F238E27FC236}">
                <a16:creationId xmlns:a16="http://schemas.microsoft.com/office/drawing/2014/main" id="{0A432748-28FF-925F-37CF-95E26239E38B}"/>
              </a:ext>
            </a:extLst>
          </p:cNvPr>
          <p:cNvSpPr/>
          <p:nvPr/>
        </p:nvSpPr>
        <p:spPr>
          <a:xfrm>
            <a:off x="2027488" y="2134954"/>
            <a:ext cx="1254551" cy="6867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6520"/>
                </a:lnTo>
                <a:lnTo>
                  <a:pt x="10800" y="13043"/>
                </a:lnTo>
                <a:lnTo>
                  <a:pt x="18745" y="8243"/>
                </a:lnTo>
                <a:lnTo>
                  <a:pt x="18745" y="10509"/>
                </a:lnTo>
                <a:cubicBezTo>
                  <a:pt x="18606" y="10673"/>
                  <a:pt x="18515" y="10958"/>
                  <a:pt x="18515" y="11282"/>
                </a:cubicBezTo>
                <a:cubicBezTo>
                  <a:pt x="18515" y="11519"/>
                  <a:pt x="18563" y="11733"/>
                  <a:pt x="18643" y="11896"/>
                </a:cubicBezTo>
                <a:cubicBezTo>
                  <a:pt x="18499" y="12008"/>
                  <a:pt x="18399" y="12270"/>
                  <a:pt x="18399" y="12574"/>
                </a:cubicBezTo>
                <a:lnTo>
                  <a:pt x="18399" y="21301"/>
                </a:lnTo>
                <a:cubicBezTo>
                  <a:pt x="18553" y="21484"/>
                  <a:pt x="18772" y="21600"/>
                  <a:pt x="19018" y="21600"/>
                </a:cubicBezTo>
                <a:cubicBezTo>
                  <a:pt x="19264" y="21600"/>
                  <a:pt x="19483" y="21484"/>
                  <a:pt x="19637" y="21301"/>
                </a:cubicBezTo>
                <a:lnTo>
                  <a:pt x="19637" y="12556"/>
                </a:lnTo>
                <a:cubicBezTo>
                  <a:pt x="19637" y="12255"/>
                  <a:pt x="19538" y="11998"/>
                  <a:pt x="19396" y="11887"/>
                </a:cubicBezTo>
                <a:cubicBezTo>
                  <a:pt x="19474" y="11725"/>
                  <a:pt x="19523" y="11515"/>
                  <a:pt x="19523" y="11282"/>
                </a:cubicBezTo>
                <a:cubicBezTo>
                  <a:pt x="19523" y="10958"/>
                  <a:pt x="19430" y="10673"/>
                  <a:pt x="19291" y="10509"/>
                </a:cubicBezTo>
                <a:lnTo>
                  <a:pt x="19291" y="7913"/>
                </a:lnTo>
                <a:lnTo>
                  <a:pt x="21600" y="6520"/>
                </a:lnTo>
                <a:lnTo>
                  <a:pt x="10800" y="0"/>
                </a:lnTo>
                <a:close/>
                <a:moveTo>
                  <a:pt x="10819" y="5598"/>
                </a:moveTo>
                <a:cubicBezTo>
                  <a:pt x="11223" y="5598"/>
                  <a:pt x="11551" y="5819"/>
                  <a:pt x="11551" y="6091"/>
                </a:cubicBezTo>
                <a:cubicBezTo>
                  <a:pt x="11551" y="6364"/>
                  <a:pt x="11223" y="6584"/>
                  <a:pt x="10819" y="6584"/>
                </a:cubicBezTo>
                <a:cubicBezTo>
                  <a:pt x="10414" y="6584"/>
                  <a:pt x="10084" y="6364"/>
                  <a:pt x="10085" y="6091"/>
                </a:cubicBezTo>
                <a:cubicBezTo>
                  <a:pt x="10085" y="5819"/>
                  <a:pt x="10414" y="5598"/>
                  <a:pt x="10819" y="5598"/>
                </a:cubicBezTo>
                <a:close/>
                <a:moveTo>
                  <a:pt x="16068" y="10691"/>
                </a:moveTo>
                <a:lnTo>
                  <a:pt x="10800" y="13872"/>
                </a:lnTo>
                <a:lnTo>
                  <a:pt x="5535" y="10694"/>
                </a:lnTo>
                <a:cubicBezTo>
                  <a:pt x="4861" y="12240"/>
                  <a:pt x="4431" y="14116"/>
                  <a:pt x="4188" y="16122"/>
                </a:cubicBezTo>
                <a:cubicBezTo>
                  <a:pt x="6908" y="16652"/>
                  <a:pt x="9240" y="18095"/>
                  <a:pt x="10748" y="20074"/>
                </a:cubicBezTo>
                <a:cubicBezTo>
                  <a:pt x="12275" y="18069"/>
                  <a:pt x="14648" y="16613"/>
                  <a:pt x="17413" y="16101"/>
                </a:cubicBezTo>
                <a:cubicBezTo>
                  <a:pt x="17170" y="14102"/>
                  <a:pt x="16740" y="12232"/>
                  <a:pt x="16068" y="10691"/>
                </a:cubicBezTo>
                <a:close/>
              </a:path>
            </a:pathLst>
          </a:custGeom>
          <a:solidFill>
            <a:srgbClr val="5948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sp>
        <p:nvSpPr>
          <p:cNvPr id="17" name="Bar Chart">
            <a:extLst>
              <a:ext uri="{FF2B5EF4-FFF2-40B4-BE49-F238E27FC236}">
                <a16:creationId xmlns:a16="http://schemas.microsoft.com/office/drawing/2014/main" id="{34D6E854-9336-11C2-96FE-69751D497F71}"/>
              </a:ext>
            </a:extLst>
          </p:cNvPr>
          <p:cNvSpPr/>
          <p:nvPr/>
        </p:nvSpPr>
        <p:spPr>
          <a:xfrm>
            <a:off x="9336434" y="1958122"/>
            <a:ext cx="814960" cy="812801"/>
          </a:xfrm>
          <a:custGeom>
            <a:avLst/>
            <a:gdLst/>
            <a:ahLst/>
            <a:cxnLst>
              <a:cxn ang="0">
                <a:pos x="wd2" y="hd2"/>
              </a:cxn>
              <a:cxn ang="5400000">
                <a:pos x="wd2" y="hd2"/>
              </a:cxn>
              <a:cxn ang="10800000">
                <a:pos x="wd2" y="hd2"/>
              </a:cxn>
              <a:cxn ang="16200000">
                <a:pos x="wd2" y="hd2"/>
              </a:cxn>
            </a:cxnLst>
            <a:rect l="0" t="0" r="r" b="b"/>
            <a:pathLst>
              <a:path w="21600" h="21600"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7" y="20628"/>
                  <a:pt x="970" y="20539"/>
                  <a:pt x="970" y="20432"/>
                </a:cubicBezTo>
                <a:lnTo>
                  <a:pt x="970" y="194"/>
                </a:lnTo>
                <a:cubicBezTo>
                  <a:pt x="970" y="87"/>
                  <a:pt x="883" y="0"/>
                  <a:pt x="776" y="0"/>
                </a:cubicBezTo>
                <a:lnTo>
                  <a:pt x="194" y="0"/>
                </a:lnTo>
                <a:close/>
                <a:moveTo>
                  <a:pt x="16860" y="3004"/>
                </a:moveTo>
                <a:lnTo>
                  <a:pt x="16860" y="19065"/>
                </a:lnTo>
                <a:lnTo>
                  <a:pt x="19553" y="19065"/>
                </a:lnTo>
                <a:lnTo>
                  <a:pt x="19553" y="3004"/>
                </a:lnTo>
                <a:lnTo>
                  <a:pt x="16860" y="3004"/>
                </a:lnTo>
                <a:close/>
                <a:moveTo>
                  <a:pt x="7272" y="6922"/>
                </a:moveTo>
                <a:lnTo>
                  <a:pt x="7272" y="19065"/>
                </a:lnTo>
                <a:lnTo>
                  <a:pt x="9965" y="19065"/>
                </a:lnTo>
                <a:lnTo>
                  <a:pt x="9965" y="6922"/>
                </a:lnTo>
                <a:lnTo>
                  <a:pt x="7272" y="6922"/>
                </a:lnTo>
                <a:close/>
                <a:moveTo>
                  <a:pt x="12066" y="10127"/>
                </a:moveTo>
                <a:lnTo>
                  <a:pt x="12066" y="19065"/>
                </a:lnTo>
                <a:lnTo>
                  <a:pt x="14759" y="19065"/>
                </a:lnTo>
                <a:lnTo>
                  <a:pt x="14759" y="10127"/>
                </a:lnTo>
                <a:lnTo>
                  <a:pt x="12066" y="10127"/>
                </a:lnTo>
                <a:close/>
                <a:moveTo>
                  <a:pt x="2478" y="15151"/>
                </a:moveTo>
                <a:lnTo>
                  <a:pt x="2478" y="19065"/>
                </a:lnTo>
                <a:lnTo>
                  <a:pt x="5171" y="19065"/>
                </a:lnTo>
                <a:lnTo>
                  <a:pt x="5171" y="15151"/>
                </a:lnTo>
                <a:lnTo>
                  <a:pt x="2478" y="15151"/>
                </a:lnTo>
                <a:close/>
              </a:path>
            </a:pathLst>
          </a:custGeom>
          <a:solidFill>
            <a:srgbClr val="5948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sp>
        <p:nvSpPr>
          <p:cNvPr id="18" name="United States">
            <a:extLst>
              <a:ext uri="{FF2B5EF4-FFF2-40B4-BE49-F238E27FC236}">
                <a16:creationId xmlns:a16="http://schemas.microsoft.com/office/drawing/2014/main" id="{65060482-FBC7-EA4B-F33E-A5504F093DE7}"/>
              </a:ext>
            </a:extLst>
          </p:cNvPr>
          <p:cNvSpPr/>
          <p:nvPr/>
        </p:nvSpPr>
        <p:spPr>
          <a:xfrm>
            <a:off x="7443430" y="4429293"/>
            <a:ext cx="1254551" cy="929231"/>
          </a:xfrm>
          <a:custGeom>
            <a:avLst/>
            <a:gdLst/>
            <a:ahLst/>
            <a:cxnLst>
              <a:cxn ang="0">
                <a:pos x="wd2" y="hd2"/>
              </a:cxn>
              <a:cxn ang="5400000">
                <a:pos x="wd2" y="hd2"/>
              </a:cxn>
              <a:cxn ang="10800000">
                <a:pos x="wd2" y="hd2"/>
              </a:cxn>
              <a:cxn ang="16200000">
                <a:pos x="wd2" y="hd2"/>
              </a:cxn>
            </a:cxnLst>
            <a:rect l="0" t="0" r="r" b="b"/>
            <a:pathLst>
              <a:path w="21600" h="21600" extrusionOk="0">
                <a:moveTo>
                  <a:pt x="11090" y="0"/>
                </a:moveTo>
                <a:lnTo>
                  <a:pt x="11090" y="288"/>
                </a:lnTo>
                <a:lnTo>
                  <a:pt x="10319" y="288"/>
                </a:lnTo>
                <a:lnTo>
                  <a:pt x="10347" y="486"/>
                </a:lnTo>
                <a:lnTo>
                  <a:pt x="10347" y="552"/>
                </a:lnTo>
                <a:lnTo>
                  <a:pt x="10341" y="596"/>
                </a:lnTo>
                <a:lnTo>
                  <a:pt x="10347" y="670"/>
                </a:lnTo>
                <a:lnTo>
                  <a:pt x="10347" y="730"/>
                </a:lnTo>
                <a:lnTo>
                  <a:pt x="10353" y="787"/>
                </a:lnTo>
                <a:lnTo>
                  <a:pt x="10353" y="870"/>
                </a:lnTo>
                <a:lnTo>
                  <a:pt x="10369" y="964"/>
                </a:lnTo>
                <a:lnTo>
                  <a:pt x="10396" y="1054"/>
                </a:lnTo>
                <a:lnTo>
                  <a:pt x="10396" y="1082"/>
                </a:lnTo>
                <a:lnTo>
                  <a:pt x="10401" y="1128"/>
                </a:lnTo>
                <a:lnTo>
                  <a:pt x="10413" y="1171"/>
                </a:lnTo>
                <a:lnTo>
                  <a:pt x="10451" y="1312"/>
                </a:lnTo>
                <a:lnTo>
                  <a:pt x="10451" y="1436"/>
                </a:lnTo>
                <a:lnTo>
                  <a:pt x="10456" y="1466"/>
                </a:lnTo>
                <a:lnTo>
                  <a:pt x="10468" y="1760"/>
                </a:lnTo>
                <a:lnTo>
                  <a:pt x="10483" y="1804"/>
                </a:lnTo>
                <a:lnTo>
                  <a:pt x="10473" y="1878"/>
                </a:lnTo>
                <a:lnTo>
                  <a:pt x="10473" y="1908"/>
                </a:lnTo>
                <a:lnTo>
                  <a:pt x="10478" y="2002"/>
                </a:lnTo>
                <a:lnTo>
                  <a:pt x="10490" y="2048"/>
                </a:lnTo>
                <a:lnTo>
                  <a:pt x="10495" y="2129"/>
                </a:lnTo>
                <a:lnTo>
                  <a:pt x="10537" y="2239"/>
                </a:lnTo>
                <a:lnTo>
                  <a:pt x="10549" y="2283"/>
                </a:lnTo>
                <a:lnTo>
                  <a:pt x="10549" y="2320"/>
                </a:lnTo>
                <a:lnTo>
                  <a:pt x="10560" y="2386"/>
                </a:lnTo>
                <a:lnTo>
                  <a:pt x="10560" y="2474"/>
                </a:lnTo>
                <a:lnTo>
                  <a:pt x="10560" y="2490"/>
                </a:lnTo>
                <a:lnTo>
                  <a:pt x="10565" y="2534"/>
                </a:lnTo>
                <a:lnTo>
                  <a:pt x="10560" y="2564"/>
                </a:lnTo>
                <a:lnTo>
                  <a:pt x="10549" y="2607"/>
                </a:lnTo>
                <a:lnTo>
                  <a:pt x="10537" y="2651"/>
                </a:lnTo>
                <a:lnTo>
                  <a:pt x="10517" y="2688"/>
                </a:lnTo>
                <a:lnTo>
                  <a:pt x="10456" y="2768"/>
                </a:lnTo>
                <a:lnTo>
                  <a:pt x="10495" y="2849"/>
                </a:lnTo>
                <a:lnTo>
                  <a:pt x="10500" y="2872"/>
                </a:lnTo>
                <a:lnTo>
                  <a:pt x="10565" y="2916"/>
                </a:lnTo>
                <a:lnTo>
                  <a:pt x="10604" y="2982"/>
                </a:lnTo>
                <a:lnTo>
                  <a:pt x="10604" y="4227"/>
                </a:lnTo>
                <a:lnTo>
                  <a:pt x="10904" y="4227"/>
                </a:lnTo>
                <a:lnTo>
                  <a:pt x="12501" y="4227"/>
                </a:lnTo>
                <a:lnTo>
                  <a:pt x="12491" y="4057"/>
                </a:lnTo>
                <a:lnTo>
                  <a:pt x="12474" y="3977"/>
                </a:lnTo>
                <a:lnTo>
                  <a:pt x="12459" y="3947"/>
                </a:lnTo>
                <a:lnTo>
                  <a:pt x="12414" y="3910"/>
                </a:lnTo>
                <a:lnTo>
                  <a:pt x="12344" y="3859"/>
                </a:lnTo>
                <a:lnTo>
                  <a:pt x="12283" y="3799"/>
                </a:lnTo>
                <a:lnTo>
                  <a:pt x="12256" y="3733"/>
                </a:lnTo>
                <a:lnTo>
                  <a:pt x="12208" y="3659"/>
                </a:lnTo>
                <a:lnTo>
                  <a:pt x="12181" y="3638"/>
                </a:lnTo>
                <a:lnTo>
                  <a:pt x="12141" y="3622"/>
                </a:lnTo>
                <a:lnTo>
                  <a:pt x="12109" y="3585"/>
                </a:lnTo>
                <a:lnTo>
                  <a:pt x="12087" y="3558"/>
                </a:lnTo>
                <a:lnTo>
                  <a:pt x="12072" y="3535"/>
                </a:lnTo>
                <a:lnTo>
                  <a:pt x="12032" y="3528"/>
                </a:lnTo>
                <a:lnTo>
                  <a:pt x="11990" y="3491"/>
                </a:lnTo>
                <a:lnTo>
                  <a:pt x="11935" y="3424"/>
                </a:lnTo>
                <a:lnTo>
                  <a:pt x="11918" y="3358"/>
                </a:lnTo>
                <a:lnTo>
                  <a:pt x="11923" y="3321"/>
                </a:lnTo>
                <a:lnTo>
                  <a:pt x="11935" y="3247"/>
                </a:lnTo>
                <a:lnTo>
                  <a:pt x="11935" y="3233"/>
                </a:lnTo>
                <a:lnTo>
                  <a:pt x="11918" y="3153"/>
                </a:lnTo>
                <a:lnTo>
                  <a:pt x="11935" y="3123"/>
                </a:lnTo>
                <a:lnTo>
                  <a:pt x="11935" y="3033"/>
                </a:lnTo>
                <a:lnTo>
                  <a:pt x="11940" y="2996"/>
                </a:lnTo>
                <a:lnTo>
                  <a:pt x="11963" y="2923"/>
                </a:lnTo>
                <a:lnTo>
                  <a:pt x="11963" y="2902"/>
                </a:lnTo>
                <a:lnTo>
                  <a:pt x="11956" y="2872"/>
                </a:lnTo>
                <a:lnTo>
                  <a:pt x="11945" y="2849"/>
                </a:lnTo>
                <a:lnTo>
                  <a:pt x="11886" y="2805"/>
                </a:lnTo>
                <a:lnTo>
                  <a:pt x="11886" y="2732"/>
                </a:lnTo>
                <a:lnTo>
                  <a:pt x="11896" y="2681"/>
                </a:lnTo>
                <a:lnTo>
                  <a:pt x="11928" y="2614"/>
                </a:lnTo>
                <a:lnTo>
                  <a:pt x="11951" y="2554"/>
                </a:lnTo>
                <a:lnTo>
                  <a:pt x="11973" y="2527"/>
                </a:lnTo>
                <a:lnTo>
                  <a:pt x="12082" y="2430"/>
                </a:lnTo>
                <a:lnTo>
                  <a:pt x="12092" y="2430"/>
                </a:lnTo>
                <a:lnTo>
                  <a:pt x="12109" y="2407"/>
                </a:lnTo>
                <a:lnTo>
                  <a:pt x="12109" y="1975"/>
                </a:lnTo>
                <a:lnTo>
                  <a:pt x="12147" y="1965"/>
                </a:lnTo>
                <a:lnTo>
                  <a:pt x="12153" y="1952"/>
                </a:lnTo>
                <a:lnTo>
                  <a:pt x="12181" y="1901"/>
                </a:lnTo>
                <a:lnTo>
                  <a:pt x="12181" y="1892"/>
                </a:lnTo>
                <a:lnTo>
                  <a:pt x="12201" y="1864"/>
                </a:lnTo>
                <a:lnTo>
                  <a:pt x="12365" y="1687"/>
                </a:lnTo>
                <a:lnTo>
                  <a:pt x="12459" y="1569"/>
                </a:lnTo>
                <a:lnTo>
                  <a:pt x="12617" y="1339"/>
                </a:lnTo>
                <a:lnTo>
                  <a:pt x="12660" y="1289"/>
                </a:lnTo>
                <a:lnTo>
                  <a:pt x="12759" y="1208"/>
                </a:lnTo>
                <a:lnTo>
                  <a:pt x="12917" y="1135"/>
                </a:lnTo>
                <a:lnTo>
                  <a:pt x="12987" y="1091"/>
                </a:lnTo>
                <a:lnTo>
                  <a:pt x="13059" y="1038"/>
                </a:lnTo>
                <a:lnTo>
                  <a:pt x="13036" y="1045"/>
                </a:lnTo>
                <a:lnTo>
                  <a:pt x="12982" y="1024"/>
                </a:lnTo>
                <a:lnTo>
                  <a:pt x="12960" y="964"/>
                </a:lnTo>
                <a:lnTo>
                  <a:pt x="12955" y="957"/>
                </a:lnTo>
                <a:lnTo>
                  <a:pt x="12878" y="964"/>
                </a:lnTo>
                <a:lnTo>
                  <a:pt x="12769" y="957"/>
                </a:lnTo>
                <a:lnTo>
                  <a:pt x="12709" y="964"/>
                </a:lnTo>
                <a:lnTo>
                  <a:pt x="12677" y="927"/>
                </a:lnTo>
                <a:lnTo>
                  <a:pt x="12665" y="884"/>
                </a:lnTo>
                <a:lnTo>
                  <a:pt x="12655" y="884"/>
                </a:lnTo>
                <a:lnTo>
                  <a:pt x="12617" y="891"/>
                </a:lnTo>
                <a:lnTo>
                  <a:pt x="12551" y="957"/>
                </a:lnTo>
                <a:lnTo>
                  <a:pt x="12474" y="1001"/>
                </a:lnTo>
                <a:lnTo>
                  <a:pt x="12419" y="1001"/>
                </a:lnTo>
                <a:lnTo>
                  <a:pt x="12365" y="957"/>
                </a:lnTo>
                <a:lnTo>
                  <a:pt x="12278" y="884"/>
                </a:lnTo>
                <a:lnTo>
                  <a:pt x="12228" y="810"/>
                </a:lnTo>
                <a:lnTo>
                  <a:pt x="12181" y="787"/>
                </a:lnTo>
                <a:lnTo>
                  <a:pt x="12153" y="787"/>
                </a:lnTo>
                <a:lnTo>
                  <a:pt x="12131" y="833"/>
                </a:lnTo>
                <a:lnTo>
                  <a:pt x="12072" y="833"/>
                </a:lnTo>
                <a:lnTo>
                  <a:pt x="12038" y="700"/>
                </a:lnTo>
                <a:lnTo>
                  <a:pt x="12017" y="686"/>
                </a:lnTo>
                <a:lnTo>
                  <a:pt x="11956" y="633"/>
                </a:lnTo>
                <a:lnTo>
                  <a:pt x="11918" y="603"/>
                </a:lnTo>
                <a:lnTo>
                  <a:pt x="11864" y="575"/>
                </a:lnTo>
                <a:lnTo>
                  <a:pt x="11847" y="566"/>
                </a:lnTo>
                <a:lnTo>
                  <a:pt x="11777" y="566"/>
                </a:lnTo>
                <a:lnTo>
                  <a:pt x="11744" y="575"/>
                </a:lnTo>
                <a:lnTo>
                  <a:pt x="11705" y="612"/>
                </a:lnTo>
                <a:lnTo>
                  <a:pt x="11663" y="633"/>
                </a:lnTo>
                <a:lnTo>
                  <a:pt x="11601" y="640"/>
                </a:lnTo>
                <a:lnTo>
                  <a:pt x="11553" y="619"/>
                </a:lnTo>
                <a:lnTo>
                  <a:pt x="11531" y="575"/>
                </a:lnTo>
                <a:lnTo>
                  <a:pt x="11465" y="539"/>
                </a:lnTo>
                <a:lnTo>
                  <a:pt x="11335" y="509"/>
                </a:lnTo>
                <a:lnTo>
                  <a:pt x="11247" y="472"/>
                </a:lnTo>
                <a:lnTo>
                  <a:pt x="11219" y="435"/>
                </a:lnTo>
                <a:lnTo>
                  <a:pt x="11204" y="391"/>
                </a:lnTo>
                <a:lnTo>
                  <a:pt x="11204" y="361"/>
                </a:lnTo>
                <a:lnTo>
                  <a:pt x="11172" y="258"/>
                </a:lnTo>
                <a:lnTo>
                  <a:pt x="11155" y="161"/>
                </a:lnTo>
                <a:lnTo>
                  <a:pt x="11144" y="44"/>
                </a:lnTo>
                <a:lnTo>
                  <a:pt x="11149" y="23"/>
                </a:lnTo>
                <a:lnTo>
                  <a:pt x="11132" y="7"/>
                </a:lnTo>
                <a:lnTo>
                  <a:pt x="11090" y="0"/>
                </a:lnTo>
                <a:close/>
                <a:moveTo>
                  <a:pt x="535" y="214"/>
                </a:moveTo>
                <a:lnTo>
                  <a:pt x="562" y="288"/>
                </a:lnTo>
                <a:lnTo>
                  <a:pt x="600" y="301"/>
                </a:lnTo>
                <a:lnTo>
                  <a:pt x="637" y="214"/>
                </a:lnTo>
                <a:lnTo>
                  <a:pt x="535" y="214"/>
                </a:lnTo>
                <a:close/>
                <a:moveTo>
                  <a:pt x="726" y="288"/>
                </a:moveTo>
                <a:lnTo>
                  <a:pt x="753" y="382"/>
                </a:lnTo>
                <a:lnTo>
                  <a:pt x="759" y="375"/>
                </a:lnTo>
                <a:lnTo>
                  <a:pt x="791" y="375"/>
                </a:lnTo>
                <a:lnTo>
                  <a:pt x="808" y="419"/>
                </a:lnTo>
                <a:lnTo>
                  <a:pt x="818" y="492"/>
                </a:lnTo>
                <a:lnTo>
                  <a:pt x="818" y="575"/>
                </a:lnTo>
                <a:lnTo>
                  <a:pt x="823" y="596"/>
                </a:lnTo>
                <a:lnTo>
                  <a:pt x="828" y="640"/>
                </a:lnTo>
                <a:lnTo>
                  <a:pt x="796" y="663"/>
                </a:lnTo>
                <a:lnTo>
                  <a:pt x="801" y="670"/>
                </a:lnTo>
                <a:lnTo>
                  <a:pt x="823" y="700"/>
                </a:lnTo>
                <a:lnTo>
                  <a:pt x="862" y="780"/>
                </a:lnTo>
                <a:lnTo>
                  <a:pt x="862" y="833"/>
                </a:lnTo>
                <a:lnTo>
                  <a:pt x="845" y="840"/>
                </a:lnTo>
                <a:lnTo>
                  <a:pt x="862" y="861"/>
                </a:lnTo>
                <a:lnTo>
                  <a:pt x="878" y="907"/>
                </a:lnTo>
                <a:lnTo>
                  <a:pt x="890" y="921"/>
                </a:lnTo>
                <a:lnTo>
                  <a:pt x="910" y="957"/>
                </a:lnTo>
                <a:lnTo>
                  <a:pt x="927" y="1001"/>
                </a:lnTo>
                <a:lnTo>
                  <a:pt x="890" y="1068"/>
                </a:lnTo>
                <a:lnTo>
                  <a:pt x="883" y="1098"/>
                </a:lnTo>
                <a:lnTo>
                  <a:pt x="862" y="1164"/>
                </a:lnTo>
                <a:lnTo>
                  <a:pt x="868" y="1185"/>
                </a:lnTo>
                <a:lnTo>
                  <a:pt x="868" y="1229"/>
                </a:lnTo>
                <a:lnTo>
                  <a:pt x="862" y="1259"/>
                </a:lnTo>
                <a:lnTo>
                  <a:pt x="868" y="1275"/>
                </a:lnTo>
                <a:lnTo>
                  <a:pt x="873" y="1296"/>
                </a:lnTo>
                <a:lnTo>
                  <a:pt x="873" y="1362"/>
                </a:lnTo>
                <a:lnTo>
                  <a:pt x="878" y="1459"/>
                </a:lnTo>
                <a:lnTo>
                  <a:pt x="878" y="1487"/>
                </a:lnTo>
                <a:lnTo>
                  <a:pt x="840" y="1553"/>
                </a:lnTo>
                <a:lnTo>
                  <a:pt x="818" y="1569"/>
                </a:lnTo>
                <a:lnTo>
                  <a:pt x="808" y="1569"/>
                </a:lnTo>
                <a:lnTo>
                  <a:pt x="781" y="1650"/>
                </a:lnTo>
                <a:lnTo>
                  <a:pt x="764" y="1680"/>
                </a:lnTo>
                <a:lnTo>
                  <a:pt x="731" y="1708"/>
                </a:lnTo>
                <a:lnTo>
                  <a:pt x="704" y="1708"/>
                </a:lnTo>
                <a:lnTo>
                  <a:pt x="677" y="1687"/>
                </a:lnTo>
                <a:lnTo>
                  <a:pt x="644" y="1694"/>
                </a:lnTo>
                <a:lnTo>
                  <a:pt x="545" y="1680"/>
                </a:lnTo>
                <a:lnTo>
                  <a:pt x="590" y="1606"/>
                </a:lnTo>
                <a:lnTo>
                  <a:pt x="600" y="1553"/>
                </a:lnTo>
                <a:lnTo>
                  <a:pt x="622" y="1512"/>
                </a:lnTo>
                <a:lnTo>
                  <a:pt x="605" y="1523"/>
                </a:lnTo>
                <a:lnTo>
                  <a:pt x="568" y="1533"/>
                </a:lnTo>
                <a:lnTo>
                  <a:pt x="535" y="1517"/>
                </a:lnTo>
                <a:lnTo>
                  <a:pt x="528" y="1466"/>
                </a:lnTo>
                <a:lnTo>
                  <a:pt x="535" y="1413"/>
                </a:lnTo>
                <a:lnTo>
                  <a:pt x="568" y="1326"/>
                </a:lnTo>
                <a:lnTo>
                  <a:pt x="672" y="1105"/>
                </a:lnTo>
                <a:lnTo>
                  <a:pt x="692" y="1135"/>
                </a:lnTo>
                <a:lnTo>
                  <a:pt x="709" y="1091"/>
                </a:lnTo>
                <a:lnTo>
                  <a:pt x="704" y="1068"/>
                </a:lnTo>
                <a:lnTo>
                  <a:pt x="682" y="1008"/>
                </a:lnTo>
                <a:lnTo>
                  <a:pt x="672" y="971"/>
                </a:lnTo>
                <a:lnTo>
                  <a:pt x="649" y="987"/>
                </a:lnTo>
                <a:lnTo>
                  <a:pt x="617" y="987"/>
                </a:lnTo>
                <a:lnTo>
                  <a:pt x="590" y="980"/>
                </a:lnTo>
                <a:lnTo>
                  <a:pt x="551" y="927"/>
                </a:lnTo>
                <a:lnTo>
                  <a:pt x="518" y="950"/>
                </a:lnTo>
                <a:lnTo>
                  <a:pt x="501" y="950"/>
                </a:lnTo>
                <a:lnTo>
                  <a:pt x="235" y="914"/>
                </a:lnTo>
                <a:lnTo>
                  <a:pt x="181" y="884"/>
                </a:lnTo>
                <a:lnTo>
                  <a:pt x="153" y="854"/>
                </a:lnTo>
                <a:lnTo>
                  <a:pt x="65" y="810"/>
                </a:lnTo>
                <a:lnTo>
                  <a:pt x="5" y="766"/>
                </a:lnTo>
                <a:lnTo>
                  <a:pt x="5" y="787"/>
                </a:lnTo>
                <a:lnTo>
                  <a:pt x="0" y="891"/>
                </a:lnTo>
                <a:lnTo>
                  <a:pt x="10" y="1017"/>
                </a:lnTo>
                <a:lnTo>
                  <a:pt x="27" y="1061"/>
                </a:lnTo>
                <a:lnTo>
                  <a:pt x="87" y="1155"/>
                </a:lnTo>
                <a:lnTo>
                  <a:pt x="119" y="1259"/>
                </a:lnTo>
                <a:lnTo>
                  <a:pt x="147" y="1443"/>
                </a:lnTo>
                <a:lnTo>
                  <a:pt x="186" y="1590"/>
                </a:lnTo>
                <a:lnTo>
                  <a:pt x="196" y="1694"/>
                </a:lnTo>
                <a:lnTo>
                  <a:pt x="235" y="1694"/>
                </a:lnTo>
                <a:lnTo>
                  <a:pt x="256" y="1731"/>
                </a:lnTo>
                <a:lnTo>
                  <a:pt x="372" y="1767"/>
                </a:lnTo>
                <a:lnTo>
                  <a:pt x="223" y="1871"/>
                </a:lnTo>
                <a:lnTo>
                  <a:pt x="228" y="1915"/>
                </a:lnTo>
                <a:lnTo>
                  <a:pt x="273" y="1945"/>
                </a:lnTo>
                <a:lnTo>
                  <a:pt x="305" y="1988"/>
                </a:lnTo>
                <a:lnTo>
                  <a:pt x="295" y="2099"/>
                </a:lnTo>
                <a:lnTo>
                  <a:pt x="273" y="2246"/>
                </a:lnTo>
                <a:lnTo>
                  <a:pt x="278" y="2253"/>
                </a:lnTo>
                <a:lnTo>
                  <a:pt x="360" y="2232"/>
                </a:lnTo>
                <a:lnTo>
                  <a:pt x="377" y="2253"/>
                </a:lnTo>
                <a:lnTo>
                  <a:pt x="447" y="2253"/>
                </a:lnTo>
                <a:lnTo>
                  <a:pt x="474" y="2297"/>
                </a:lnTo>
                <a:lnTo>
                  <a:pt x="508" y="2327"/>
                </a:lnTo>
                <a:lnTo>
                  <a:pt x="523" y="2327"/>
                </a:lnTo>
                <a:lnTo>
                  <a:pt x="528" y="2334"/>
                </a:lnTo>
                <a:lnTo>
                  <a:pt x="562" y="2320"/>
                </a:lnTo>
                <a:lnTo>
                  <a:pt x="610" y="2343"/>
                </a:lnTo>
                <a:lnTo>
                  <a:pt x="655" y="2380"/>
                </a:lnTo>
                <a:lnTo>
                  <a:pt x="692" y="2490"/>
                </a:lnTo>
                <a:lnTo>
                  <a:pt x="731" y="2658"/>
                </a:lnTo>
                <a:lnTo>
                  <a:pt x="736" y="2702"/>
                </a:lnTo>
                <a:lnTo>
                  <a:pt x="753" y="2725"/>
                </a:lnTo>
                <a:lnTo>
                  <a:pt x="774" y="2725"/>
                </a:lnTo>
                <a:lnTo>
                  <a:pt x="910" y="2748"/>
                </a:lnTo>
                <a:lnTo>
                  <a:pt x="944" y="2739"/>
                </a:lnTo>
                <a:lnTo>
                  <a:pt x="1026" y="2674"/>
                </a:lnTo>
                <a:lnTo>
                  <a:pt x="1113" y="2658"/>
                </a:lnTo>
                <a:lnTo>
                  <a:pt x="1210" y="2658"/>
                </a:lnTo>
                <a:lnTo>
                  <a:pt x="1282" y="2681"/>
                </a:lnTo>
                <a:lnTo>
                  <a:pt x="1304" y="2711"/>
                </a:lnTo>
                <a:lnTo>
                  <a:pt x="1341" y="2711"/>
                </a:lnTo>
                <a:lnTo>
                  <a:pt x="1462" y="2674"/>
                </a:lnTo>
                <a:lnTo>
                  <a:pt x="1599" y="2651"/>
                </a:lnTo>
                <a:lnTo>
                  <a:pt x="1669" y="2621"/>
                </a:lnTo>
                <a:lnTo>
                  <a:pt x="1751" y="2571"/>
                </a:lnTo>
                <a:lnTo>
                  <a:pt x="1947" y="2497"/>
                </a:lnTo>
                <a:lnTo>
                  <a:pt x="2040" y="2490"/>
                </a:lnTo>
                <a:lnTo>
                  <a:pt x="2078" y="2467"/>
                </a:lnTo>
                <a:lnTo>
                  <a:pt x="2095" y="2453"/>
                </a:lnTo>
                <a:lnTo>
                  <a:pt x="2809" y="2453"/>
                </a:lnTo>
                <a:lnTo>
                  <a:pt x="2864" y="2453"/>
                </a:lnTo>
                <a:lnTo>
                  <a:pt x="2853" y="2393"/>
                </a:lnTo>
                <a:lnTo>
                  <a:pt x="2864" y="2363"/>
                </a:lnTo>
                <a:lnTo>
                  <a:pt x="2859" y="2327"/>
                </a:lnTo>
                <a:lnTo>
                  <a:pt x="2836" y="2260"/>
                </a:lnTo>
                <a:lnTo>
                  <a:pt x="2819" y="2202"/>
                </a:lnTo>
                <a:lnTo>
                  <a:pt x="2826" y="2166"/>
                </a:lnTo>
                <a:lnTo>
                  <a:pt x="2819" y="288"/>
                </a:lnTo>
                <a:lnTo>
                  <a:pt x="726" y="288"/>
                </a:lnTo>
                <a:close/>
                <a:moveTo>
                  <a:pt x="2874" y="288"/>
                </a:moveTo>
                <a:lnTo>
                  <a:pt x="2881" y="2179"/>
                </a:lnTo>
                <a:lnTo>
                  <a:pt x="2874" y="2195"/>
                </a:lnTo>
                <a:lnTo>
                  <a:pt x="2886" y="2239"/>
                </a:lnTo>
                <a:lnTo>
                  <a:pt x="2913" y="2313"/>
                </a:lnTo>
                <a:lnTo>
                  <a:pt x="2918" y="2370"/>
                </a:lnTo>
                <a:lnTo>
                  <a:pt x="2913" y="2400"/>
                </a:lnTo>
                <a:lnTo>
                  <a:pt x="2913" y="2437"/>
                </a:lnTo>
                <a:lnTo>
                  <a:pt x="2918" y="2453"/>
                </a:lnTo>
                <a:lnTo>
                  <a:pt x="2920" y="2455"/>
                </a:lnTo>
                <a:lnTo>
                  <a:pt x="2935" y="2497"/>
                </a:lnTo>
                <a:lnTo>
                  <a:pt x="2968" y="2554"/>
                </a:lnTo>
                <a:lnTo>
                  <a:pt x="3027" y="2607"/>
                </a:lnTo>
                <a:lnTo>
                  <a:pt x="3065" y="2674"/>
                </a:lnTo>
                <a:lnTo>
                  <a:pt x="3087" y="2748"/>
                </a:lnTo>
                <a:lnTo>
                  <a:pt x="3060" y="2886"/>
                </a:lnTo>
                <a:lnTo>
                  <a:pt x="2983" y="3100"/>
                </a:lnTo>
                <a:lnTo>
                  <a:pt x="2951" y="3226"/>
                </a:lnTo>
                <a:lnTo>
                  <a:pt x="2940" y="3291"/>
                </a:lnTo>
                <a:lnTo>
                  <a:pt x="2908" y="3388"/>
                </a:lnTo>
                <a:lnTo>
                  <a:pt x="2841" y="3528"/>
                </a:lnTo>
                <a:lnTo>
                  <a:pt x="2814" y="3615"/>
                </a:lnTo>
                <a:lnTo>
                  <a:pt x="2814" y="3659"/>
                </a:lnTo>
                <a:lnTo>
                  <a:pt x="2826" y="3675"/>
                </a:lnTo>
                <a:lnTo>
                  <a:pt x="2864" y="3689"/>
                </a:lnTo>
                <a:lnTo>
                  <a:pt x="2901" y="3719"/>
                </a:lnTo>
                <a:lnTo>
                  <a:pt x="2923" y="3763"/>
                </a:lnTo>
                <a:lnTo>
                  <a:pt x="2923" y="3816"/>
                </a:lnTo>
                <a:lnTo>
                  <a:pt x="2908" y="3843"/>
                </a:lnTo>
                <a:lnTo>
                  <a:pt x="2908" y="3859"/>
                </a:lnTo>
                <a:lnTo>
                  <a:pt x="2913" y="3889"/>
                </a:lnTo>
                <a:lnTo>
                  <a:pt x="2908" y="3947"/>
                </a:lnTo>
                <a:lnTo>
                  <a:pt x="2881" y="4050"/>
                </a:lnTo>
                <a:lnTo>
                  <a:pt x="2886" y="5258"/>
                </a:lnTo>
                <a:lnTo>
                  <a:pt x="3944" y="5258"/>
                </a:lnTo>
                <a:lnTo>
                  <a:pt x="3977" y="5258"/>
                </a:lnTo>
                <a:lnTo>
                  <a:pt x="3999" y="5258"/>
                </a:lnTo>
                <a:lnTo>
                  <a:pt x="4064" y="5258"/>
                </a:lnTo>
                <a:lnTo>
                  <a:pt x="4113" y="5258"/>
                </a:lnTo>
                <a:lnTo>
                  <a:pt x="4832" y="5258"/>
                </a:lnTo>
                <a:lnTo>
                  <a:pt x="5068" y="5258"/>
                </a:lnTo>
                <a:lnTo>
                  <a:pt x="5068" y="3585"/>
                </a:lnTo>
                <a:lnTo>
                  <a:pt x="5051" y="3572"/>
                </a:lnTo>
                <a:lnTo>
                  <a:pt x="5035" y="3549"/>
                </a:lnTo>
                <a:lnTo>
                  <a:pt x="5018" y="3521"/>
                </a:lnTo>
                <a:lnTo>
                  <a:pt x="4991" y="3447"/>
                </a:lnTo>
                <a:lnTo>
                  <a:pt x="4981" y="3424"/>
                </a:lnTo>
                <a:lnTo>
                  <a:pt x="4969" y="3431"/>
                </a:lnTo>
                <a:lnTo>
                  <a:pt x="4969" y="3461"/>
                </a:lnTo>
                <a:lnTo>
                  <a:pt x="4959" y="3484"/>
                </a:lnTo>
                <a:lnTo>
                  <a:pt x="4959" y="3498"/>
                </a:lnTo>
                <a:lnTo>
                  <a:pt x="4964" y="3512"/>
                </a:lnTo>
                <a:lnTo>
                  <a:pt x="4959" y="3549"/>
                </a:lnTo>
                <a:lnTo>
                  <a:pt x="4931" y="3572"/>
                </a:lnTo>
                <a:lnTo>
                  <a:pt x="4865" y="3558"/>
                </a:lnTo>
                <a:lnTo>
                  <a:pt x="4817" y="3572"/>
                </a:lnTo>
                <a:lnTo>
                  <a:pt x="4778" y="3565"/>
                </a:lnTo>
                <a:lnTo>
                  <a:pt x="4713" y="3565"/>
                </a:lnTo>
                <a:lnTo>
                  <a:pt x="4653" y="3558"/>
                </a:lnTo>
                <a:lnTo>
                  <a:pt x="4641" y="3565"/>
                </a:lnTo>
                <a:lnTo>
                  <a:pt x="4614" y="3615"/>
                </a:lnTo>
                <a:lnTo>
                  <a:pt x="4592" y="3622"/>
                </a:lnTo>
                <a:lnTo>
                  <a:pt x="4478" y="3602"/>
                </a:lnTo>
                <a:lnTo>
                  <a:pt x="4462" y="3622"/>
                </a:lnTo>
                <a:lnTo>
                  <a:pt x="4456" y="3652"/>
                </a:lnTo>
                <a:lnTo>
                  <a:pt x="4435" y="3675"/>
                </a:lnTo>
                <a:lnTo>
                  <a:pt x="4408" y="3668"/>
                </a:lnTo>
                <a:lnTo>
                  <a:pt x="4381" y="3652"/>
                </a:lnTo>
                <a:lnTo>
                  <a:pt x="4359" y="3622"/>
                </a:lnTo>
                <a:lnTo>
                  <a:pt x="4336" y="3595"/>
                </a:lnTo>
                <a:lnTo>
                  <a:pt x="4336" y="3549"/>
                </a:lnTo>
                <a:lnTo>
                  <a:pt x="4314" y="3491"/>
                </a:lnTo>
                <a:lnTo>
                  <a:pt x="4314" y="3454"/>
                </a:lnTo>
                <a:lnTo>
                  <a:pt x="4304" y="3424"/>
                </a:lnTo>
                <a:lnTo>
                  <a:pt x="4282" y="3388"/>
                </a:lnTo>
                <a:lnTo>
                  <a:pt x="4272" y="3381"/>
                </a:lnTo>
                <a:lnTo>
                  <a:pt x="4237" y="3388"/>
                </a:lnTo>
                <a:lnTo>
                  <a:pt x="4217" y="3374"/>
                </a:lnTo>
                <a:lnTo>
                  <a:pt x="4183" y="3321"/>
                </a:lnTo>
                <a:lnTo>
                  <a:pt x="4162" y="3284"/>
                </a:lnTo>
                <a:lnTo>
                  <a:pt x="4162" y="3254"/>
                </a:lnTo>
                <a:lnTo>
                  <a:pt x="4173" y="3210"/>
                </a:lnTo>
                <a:lnTo>
                  <a:pt x="4168" y="3197"/>
                </a:lnTo>
                <a:lnTo>
                  <a:pt x="4156" y="3153"/>
                </a:lnTo>
                <a:lnTo>
                  <a:pt x="4128" y="3123"/>
                </a:lnTo>
                <a:lnTo>
                  <a:pt x="4113" y="3079"/>
                </a:lnTo>
                <a:lnTo>
                  <a:pt x="4074" y="2996"/>
                </a:lnTo>
                <a:lnTo>
                  <a:pt x="4064" y="2946"/>
                </a:lnTo>
                <a:lnTo>
                  <a:pt x="4053" y="2895"/>
                </a:lnTo>
                <a:lnTo>
                  <a:pt x="4047" y="2858"/>
                </a:lnTo>
                <a:lnTo>
                  <a:pt x="4036" y="2828"/>
                </a:lnTo>
                <a:lnTo>
                  <a:pt x="4036" y="2798"/>
                </a:lnTo>
                <a:lnTo>
                  <a:pt x="4014" y="2775"/>
                </a:lnTo>
                <a:lnTo>
                  <a:pt x="4004" y="2762"/>
                </a:lnTo>
                <a:lnTo>
                  <a:pt x="3960" y="2828"/>
                </a:lnTo>
                <a:lnTo>
                  <a:pt x="3927" y="2849"/>
                </a:lnTo>
                <a:lnTo>
                  <a:pt x="3905" y="2879"/>
                </a:lnTo>
                <a:lnTo>
                  <a:pt x="3878" y="2895"/>
                </a:lnTo>
                <a:lnTo>
                  <a:pt x="3862" y="2895"/>
                </a:lnTo>
                <a:lnTo>
                  <a:pt x="3845" y="2886"/>
                </a:lnTo>
                <a:lnTo>
                  <a:pt x="3808" y="2842"/>
                </a:lnTo>
                <a:lnTo>
                  <a:pt x="3769" y="2821"/>
                </a:lnTo>
                <a:lnTo>
                  <a:pt x="3759" y="2791"/>
                </a:lnTo>
                <a:lnTo>
                  <a:pt x="3764" y="2739"/>
                </a:lnTo>
                <a:lnTo>
                  <a:pt x="3774" y="2711"/>
                </a:lnTo>
                <a:lnTo>
                  <a:pt x="3759" y="2644"/>
                </a:lnTo>
                <a:lnTo>
                  <a:pt x="3769" y="2607"/>
                </a:lnTo>
                <a:lnTo>
                  <a:pt x="3791" y="2571"/>
                </a:lnTo>
                <a:lnTo>
                  <a:pt x="3813" y="2554"/>
                </a:lnTo>
                <a:lnTo>
                  <a:pt x="3808" y="2518"/>
                </a:lnTo>
                <a:lnTo>
                  <a:pt x="3791" y="2490"/>
                </a:lnTo>
                <a:lnTo>
                  <a:pt x="3781" y="2467"/>
                </a:lnTo>
                <a:lnTo>
                  <a:pt x="3786" y="2407"/>
                </a:lnTo>
                <a:lnTo>
                  <a:pt x="3774" y="2363"/>
                </a:lnTo>
                <a:lnTo>
                  <a:pt x="3796" y="2327"/>
                </a:lnTo>
                <a:lnTo>
                  <a:pt x="3796" y="2283"/>
                </a:lnTo>
                <a:lnTo>
                  <a:pt x="3808" y="2223"/>
                </a:lnTo>
                <a:lnTo>
                  <a:pt x="3818" y="2159"/>
                </a:lnTo>
                <a:lnTo>
                  <a:pt x="3813" y="2113"/>
                </a:lnTo>
                <a:lnTo>
                  <a:pt x="3835" y="2069"/>
                </a:lnTo>
                <a:lnTo>
                  <a:pt x="3835" y="2039"/>
                </a:lnTo>
                <a:lnTo>
                  <a:pt x="3796" y="2048"/>
                </a:lnTo>
                <a:lnTo>
                  <a:pt x="3769" y="2048"/>
                </a:lnTo>
                <a:lnTo>
                  <a:pt x="3747" y="2032"/>
                </a:lnTo>
                <a:lnTo>
                  <a:pt x="3726" y="2011"/>
                </a:lnTo>
                <a:lnTo>
                  <a:pt x="3726" y="1981"/>
                </a:lnTo>
                <a:lnTo>
                  <a:pt x="3714" y="1988"/>
                </a:lnTo>
                <a:lnTo>
                  <a:pt x="3692" y="1988"/>
                </a:lnTo>
                <a:lnTo>
                  <a:pt x="3677" y="1958"/>
                </a:lnTo>
                <a:lnTo>
                  <a:pt x="3672" y="1938"/>
                </a:lnTo>
                <a:lnTo>
                  <a:pt x="3632" y="1885"/>
                </a:lnTo>
                <a:lnTo>
                  <a:pt x="3617" y="1834"/>
                </a:lnTo>
                <a:lnTo>
                  <a:pt x="3583" y="1790"/>
                </a:lnTo>
                <a:lnTo>
                  <a:pt x="3545" y="1708"/>
                </a:lnTo>
                <a:lnTo>
                  <a:pt x="3464" y="1590"/>
                </a:lnTo>
                <a:lnTo>
                  <a:pt x="3409" y="1546"/>
                </a:lnTo>
                <a:lnTo>
                  <a:pt x="3372" y="1496"/>
                </a:lnTo>
                <a:lnTo>
                  <a:pt x="3322" y="1436"/>
                </a:lnTo>
                <a:lnTo>
                  <a:pt x="3317" y="1406"/>
                </a:lnTo>
                <a:lnTo>
                  <a:pt x="3332" y="1385"/>
                </a:lnTo>
                <a:lnTo>
                  <a:pt x="3317" y="1349"/>
                </a:lnTo>
                <a:lnTo>
                  <a:pt x="3327" y="1303"/>
                </a:lnTo>
                <a:lnTo>
                  <a:pt x="3317" y="1245"/>
                </a:lnTo>
                <a:lnTo>
                  <a:pt x="3290" y="1192"/>
                </a:lnTo>
                <a:lnTo>
                  <a:pt x="3268" y="1148"/>
                </a:lnTo>
                <a:lnTo>
                  <a:pt x="3240" y="1105"/>
                </a:lnTo>
                <a:lnTo>
                  <a:pt x="3191" y="1017"/>
                </a:lnTo>
                <a:lnTo>
                  <a:pt x="3191" y="288"/>
                </a:lnTo>
                <a:lnTo>
                  <a:pt x="2874" y="288"/>
                </a:lnTo>
                <a:close/>
                <a:moveTo>
                  <a:pt x="3245" y="288"/>
                </a:moveTo>
                <a:lnTo>
                  <a:pt x="3245" y="435"/>
                </a:lnTo>
                <a:lnTo>
                  <a:pt x="3245" y="987"/>
                </a:lnTo>
                <a:lnTo>
                  <a:pt x="3283" y="1054"/>
                </a:lnTo>
                <a:lnTo>
                  <a:pt x="3317" y="1105"/>
                </a:lnTo>
                <a:lnTo>
                  <a:pt x="3332" y="1155"/>
                </a:lnTo>
                <a:lnTo>
                  <a:pt x="3365" y="1215"/>
                </a:lnTo>
                <a:lnTo>
                  <a:pt x="3372" y="1229"/>
                </a:lnTo>
                <a:lnTo>
                  <a:pt x="3382" y="1303"/>
                </a:lnTo>
                <a:lnTo>
                  <a:pt x="3377" y="1339"/>
                </a:lnTo>
                <a:lnTo>
                  <a:pt x="3392" y="1376"/>
                </a:lnTo>
                <a:lnTo>
                  <a:pt x="3387" y="1413"/>
                </a:lnTo>
                <a:lnTo>
                  <a:pt x="3404" y="1436"/>
                </a:lnTo>
                <a:lnTo>
                  <a:pt x="3447" y="1496"/>
                </a:lnTo>
                <a:lnTo>
                  <a:pt x="3501" y="1533"/>
                </a:lnTo>
                <a:lnTo>
                  <a:pt x="3518" y="1553"/>
                </a:lnTo>
                <a:lnTo>
                  <a:pt x="3590" y="1664"/>
                </a:lnTo>
                <a:lnTo>
                  <a:pt x="3622" y="1737"/>
                </a:lnTo>
                <a:lnTo>
                  <a:pt x="3660" y="1797"/>
                </a:lnTo>
                <a:lnTo>
                  <a:pt x="3677" y="1848"/>
                </a:lnTo>
                <a:lnTo>
                  <a:pt x="3719" y="1908"/>
                </a:lnTo>
                <a:lnTo>
                  <a:pt x="3736" y="1901"/>
                </a:lnTo>
                <a:lnTo>
                  <a:pt x="3759" y="1915"/>
                </a:lnTo>
                <a:lnTo>
                  <a:pt x="3781" y="1945"/>
                </a:lnTo>
                <a:lnTo>
                  <a:pt x="3781" y="1975"/>
                </a:lnTo>
                <a:lnTo>
                  <a:pt x="3791" y="1975"/>
                </a:lnTo>
                <a:lnTo>
                  <a:pt x="3868" y="1958"/>
                </a:lnTo>
                <a:lnTo>
                  <a:pt x="3890" y="1988"/>
                </a:lnTo>
                <a:lnTo>
                  <a:pt x="3895" y="2018"/>
                </a:lnTo>
                <a:lnTo>
                  <a:pt x="3890" y="2048"/>
                </a:lnTo>
                <a:lnTo>
                  <a:pt x="3883" y="2106"/>
                </a:lnTo>
                <a:lnTo>
                  <a:pt x="3873" y="2129"/>
                </a:lnTo>
                <a:lnTo>
                  <a:pt x="3873" y="2159"/>
                </a:lnTo>
                <a:lnTo>
                  <a:pt x="3862" y="2246"/>
                </a:lnTo>
                <a:lnTo>
                  <a:pt x="3851" y="2297"/>
                </a:lnTo>
                <a:lnTo>
                  <a:pt x="3845" y="2357"/>
                </a:lnTo>
                <a:lnTo>
                  <a:pt x="3835" y="2380"/>
                </a:lnTo>
                <a:lnTo>
                  <a:pt x="3840" y="2400"/>
                </a:lnTo>
                <a:lnTo>
                  <a:pt x="3835" y="2453"/>
                </a:lnTo>
                <a:lnTo>
                  <a:pt x="3856" y="2481"/>
                </a:lnTo>
                <a:lnTo>
                  <a:pt x="3868" y="2571"/>
                </a:lnTo>
                <a:lnTo>
                  <a:pt x="3856" y="2607"/>
                </a:lnTo>
                <a:lnTo>
                  <a:pt x="3818" y="2637"/>
                </a:lnTo>
                <a:lnTo>
                  <a:pt x="3818" y="2644"/>
                </a:lnTo>
                <a:lnTo>
                  <a:pt x="3828" y="2718"/>
                </a:lnTo>
                <a:lnTo>
                  <a:pt x="3813" y="2768"/>
                </a:lnTo>
                <a:lnTo>
                  <a:pt x="3835" y="2785"/>
                </a:lnTo>
                <a:lnTo>
                  <a:pt x="3873" y="2821"/>
                </a:lnTo>
                <a:lnTo>
                  <a:pt x="3895" y="2785"/>
                </a:lnTo>
                <a:lnTo>
                  <a:pt x="3927" y="2762"/>
                </a:lnTo>
                <a:lnTo>
                  <a:pt x="3965" y="2695"/>
                </a:lnTo>
                <a:lnTo>
                  <a:pt x="3977" y="2674"/>
                </a:lnTo>
                <a:lnTo>
                  <a:pt x="4009" y="2674"/>
                </a:lnTo>
                <a:lnTo>
                  <a:pt x="4031" y="2695"/>
                </a:lnTo>
                <a:lnTo>
                  <a:pt x="4053" y="2725"/>
                </a:lnTo>
                <a:lnTo>
                  <a:pt x="4086" y="2755"/>
                </a:lnTo>
                <a:lnTo>
                  <a:pt x="4091" y="2785"/>
                </a:lnTo>
                <a:lnTo>
                  <a:pt x="4091" y="2812"/>
                </a:lnTo>
                <a:lnTo>
                  <a:pt x="4101" y="2842"/>
                </a:lnTo>
                <a:lnTo>
                  <a:pt x="4108" y="2879"/>
                </a:lnTo>
                <a:lnTo>
                  <a:pt x="4118" y="2923"/>
                </a:lnTo>
                <a:lnTo>
                  <a:pt x="4128" y="2976"/>
                </a:lnTo>
                <a:lnTo>
                  <a:pt x="4156" y="3042"/>
                </a:lnTo>
                <a:lnTo>
                  <a:pt x="4178" y="3086"/>
                </a:lnTo>
                <a:lnTo>
                  <a:pt x="4200" y="3107"/>
                </a:lnTo>
                <a:lnTo>
                  <a:pt x="4210" y="3137"/>
                </a:lnTo>
                <a:lnTo>
                  <a:pt x="4222" y="3173"/>
                </a:lnTo>
                <a:lnTo>
                  <a:pt x="4227" y="3217"/>
                </a:lnTo>
                <a:lnTo>
                  <a:pt x="4217" y="3263"/>
                </a:lnTo>
                <a:lnTo>
                  <a:pt x="4222" y="3277"/>
                </a:lnTo>
                <a:lnTo>
                  <a:pt x="4249" y="3314"/>
                </a:lnTo>
                <a:lnTo>
                  <a:pt x="4277" y="3307"/>
                </a:lnTo>
                <a:lnTo>
                  <a:pt x="4309" y="3321"/>
                </a:lnTo>
                <a:lnTo>
                  <a:pt x="4331" y="3351"/>
                </a:lnTo>
                <a:lnTo>
                  <a:pt x="4353" y="3388"/>
                </a:lnTo>
                <a:lnTo>
                  <a:pt x="4369" y="3447"/>
                </a:lnTo>
                <a:lnTo>
                  <a:pt x="4369" y="3475"/>
                </a:lnTo>
                <a:lnTo>
                  <a:pt x="4391" y="3535"/>
                </a:lnTo>
                <a:lnTo>
                  <a:pt x="4391" y="3565"/>
                </a:lnTo>
                <a:lnTo>
                  <a:pt x="4396" y="3572"/>
                </a:lnTo>
                <a:lnTo>
                  <a:pt x="4413" y="3585"/>
                </a:lnTo>
                <a:lnTo>
                  <a:pt x="4428" y="3558"/>
                </a:lnTo>
                <a:lnTo>
                  <a:pt x="4462" y="3528"/>
                </a:lnTo>
                <a:lnTo>
                  <a:pt x="4495" y="3528"/>
                </a:lnTo>
                <a:lnTo>
                  <a:pt x="4587" y="3549"/>
                </a:lnTo>
                <a:lnTo>
                  <a:pt x="4604" y="3512"/>
                </a:lnTo>
                <a:lnTo>
                  <a:pt x="4619" y="3491"/>
                </a:lnTo>
                <a:lnTo>
                  <a:pt x="4653" y="3484"/>
                </a:lnTo>
                <a:lnTo>
                  <a:pt x="4713" y="3491"/>
                </a:lnTo>
                <a:lnTo>
                  <a:pt x="4783" y="3491"/>
                </a:lnTo>
                <a:lnTo>
                  <a:pt x="4817" y="3498"/>
                </a:lnTo>
                <a:lnTo>
                  <a:pt x="4865" y="3484"/>
                </a:lnTo>
                <a:lnTo>
                  <a:pt x="4904" y="3491"/>
                </a:lnTo>
                <a:lnTo>
                  <a:pt x="4904" y="3468"/>
                </a:lnTo>
                <a:lnTo>
                  <a:pt x="4914" y="3431"/>
                </a:lnTo>
                <a:lnTo>
                  <a:pt x="4919" y="3394"/>
                </a:lnTo>
                <a:lnTo>
                  <a:pt x="4947" y="3365"/>
                </a:lnTo>
                <a:lnTo>
                  <a:pt x="4969" y="3351"/>
                </a:lnTo>
                <a:lnTo>
                  <a:pt x="5001" y="3351"/>
                </a:lnTo>
                <a:lnTo>
                  <a:pt x="5018" y="3381"/>
                </a:lnTo>
                <a:lnTo>
                  <a:pt x="5035" y="3411"/>
                </a:lnTo>
                <a:lnTo>
                  <a:pt x="5068" y="3484"/>
                </a:lnTo>
                <a:lnTo>
                  <a:pt x="5068" y="3173"/>
                </a:lnTo>
                <a:lnTo>
                  <a:pt x="7701" y="3173"/>
                </a:lnTo>
                <a:lnTo>
                  <a:pt x="7701" y="3167"/>
                </a:lnTo>
                <a:lnTo>
                  <a:pt x="7713" y="3167"/>
                </a:lnTo>
                <a:lnTo>
                  <a:pt x="7708" y="877"/>
                </a:lnTo>
                <a:lnTo>
                  <a:pt x="7701" y="288"/>
                </a:lnTo>
                <a:lnTo>
                  <a:pt x="3245" y="288"/>
                </a:lnTo>
                <a:close/>
                <a:moveTo>
                  <a:pt x="7756" y="288"/>
                </a:moveTo>
                <a:lnTo>
                  <a:pt x="7768" y="2490"/>
                </a:lnTo>
                <a:lnTo>
                  <a:pt x="9010" y="2490"/>
                </a:lnTo>
                <a:lnTo>
                  <a:pt x="10505" y="2490"/>
                </a:lnTo>
                <a:lnTo>
                  <a:pt x="10505" y="2474"/>
                </a:lnTo>
                <a:lnTo>
                  <a:pt x="10505" y="2393"/>
                </a:lnTo>
                <a:lnTo>
                  <a:pt x="10495" y="2327"/>
                </a:lnTo>
                <a:lnTo>
                  <a:pt x="10495" y="2290"/>
                </a:lnTo>
                <a:lnTo>
                  <a:pt x="10490" y="2260"/>
                </a:lnTo>
                <a:lnTo>
                  <a:pt x="10445" y="2149"/>
                </a:lnTo>
                <a:lnTo>
                  <a:pt x="10435" y="2062"/>
                </a:lnTo>
                <a:lnTo>
                  <a:pt x="10423" y="2018"/>
                </a:lnTo>
                <a:lnTo>
                  <a:pt x="10418" y="1908"/>
                </a:lnTo>
                <a:lnTo>
                  <a:pt x="10418" y="1871"/>
                </a:lnTo>
                <a:lnTo>
                  <a:pt x="10428" y="1818"/>
                </a:lnTo>
                <a:lnTo>
                  <a:pt x="10413" y="1774"/>
                </a:lnTo>
                <a:lnTo>
                  <a:pt x="10408" y="1744"/>
                </a:lnTo>
                <a:lnTo>
                  <a:pt x="10401" y="1480"/>
                </a:lnTo>
                <a:lnTo>
                  <a:pt x="10396" y="1443"/>
                </a:lnTo>
                <a:lnTo>
                  <a:pt x="10396" y="1319"/>
                </a:lnTo>
                <a:lnTo>
                  <a:pt x="10364" y="1201"/>
                </a:lnTo>
                <a:lnTo>
                  <a:pt x="10347" y="1148"/>
                </a:lnTo>
                <a:lnTo>
                  <a:pt x="10341" y="1091"/>
                </a:lnTo>
                <a:lnTo>
                  <a:pt x="10341" y="1068"/>
                </a:lnTo>
                <a:lnTo>
                  <a:pt x="10314" y="987"/>
                </a:lnTo>
                <a:lnTo>
                  <a:pt x="10292" y="877"/>
                </a:lnTo>
                <a:lnTo>
                  <a:pt x="10299" y="787"/>
                </a:lnTo>
                <a:lnTo>
                  <a:pt x="10292" y="730"/>
                </a:lnTo>
                <a:lnTo>
                  <a:pt x="10292" y="670"/>
                </a:lnTo>
                <a:lnTo>
                  <a:pt x="10287" y="596"/>
                </a:lnTo>
                <a:lnTo>
                  <a:pt x="10292" y="545"/>
                </a:lnTo>
                <a:lnTo>
                  <a:pt x="10292" y="492"/>
                </a:lnTo>
                <a:lnTo>
                  <a:pt x="10265" y="288"/>
                </a:lnTo>
                <a:lnTo>
                  <a:pt x="7756" y="288"/>
                </a:lnTo>
                <a:close/>
                <a:moveTo>
                  <a:pt x="726" y="921"/>
                </a:moveTo>
                <a:lnTo>
                  <a:pt x="726" y="944"/>
                </a:lnTo>
                <a:lnTo>
                  <a:pt x="731" y="964"/>
                </a:lnTo>
                <a:lnTo>
                  <a:pt x="731" y="921"/>
                </a:lnTo>
                <a:lnTo>
                  <a:pt x="726" y="921"/>
                </a:lnTo>
                <a:close/>
                <a:moveTo>
                  <a:pt x="741" y="1008"/>
                </a:moveTo>
                <a:lnTo>
                  <a:pt x="747" y="1024"/>
                </a:lnTo>
                <a:lnTo>
                  <a:pt x="741" y="1008"/>
                </a:lnTo>
                <a:close/>
                <a:moveTo>
                  <a:pt x="818" y="1098"/>
                </a:moveTo>
                <a:lnTo>
                  <a:pt x="818" y="1112"/>
                </a:lnTo>
                <a:lnTo>
                  <a:pt x="823" y="1105"/>
                </a:lnTo>
                <a:lnTo>
                  <a:pt x="818" y="1098"/>
                </a:lnTo>
                <a:close/>
                <a:moveTo>
                  <a:pt x="813" y="1201"/>
                </a:moveTo>
                <a:lnTo>
                  <a:pt x="808" y="1208"/>
                </a:lnTo>
                <a:lnTo>
                  <a:pt x="813" y="1215"/>
                </a:lnTo>
                <a:lnTo>
                  <a:pt x="813" y="1201"/>
                </a:lnTo>
                <a:close/>
                <a:moveTo>
                  <a:pt x="726" y="1252"/>
                </a:moveTo>
                <a:lnTo>
                  <a:pt x="709" y="1275"/>
                </a:lnTo>
                <a:lnTo>
                  <a:pt x="726" y="1259"/>
                </a:lnTo>
                <a:lnTo>
                  <a:pt x="726" y="1252"/>
                </a:lnTo>
                <a:close/>
                <a:moveTo>
                  <a:pt x="699" y="1289"/>
                </a:moveTo>
                <a:lnTo>
                  <a:pt x="660" y="1332"/>
                </a:lnTo>
                <a:lnTo>
                  <a:pt x="637" y="1362"/>
                </a:lnTo>
                <a:lnTo>
                  <a:pt x="617" y="1413"/>
                </a:lnTo>
                <a:lnTo>
                  <a:pt x="682" y="1392"/>
                </a:lnTo>
                <a:lnTo>
                  <a:pt x="665" y="1466"/>
                </a:lnTo>
                <a:lnTo>
                  <a:pt x="677" y="1459"/>
                </a:lnTo>
                <a:lnTo>
                  <a:pt x="704" y="1487"/>
                </a:lnTo>
                <a:lnTo>
                  <a:pt x="714" y="1466"/>
                </a:lnTo>
                <a:lnTo>
                  <a:pt x="747" y="1503"/>
                </a:lnTo>
                <a:lnTo>
                  <a:pt x="753" y="1443"/>
                </a:lnTo>
                <a:lnTo>
                  <a:pt x="747" y="1413"/>
                </a:lnTo>
                <a:lnTo>
                  <a:pt x="741" y="1376"/>
                </a:lnTo>
                <a:lnTo>
                  <a:pt x="699" y="1289"/>
                </a:lnTo>
                <a:close/>
                <a:moveTo>
                  <a:pt x="13713" y="1436"/>
                </a:moveTo>
                <a:lnTo>
                  <a:pt x="13641" y="1473"/>
                </a:lnTo>
                <a:lnTo>
                  <a:pt x="13619" y="1496"/>
                </a:lnTo>
                <a:lnTo>
                  <a:pt x="13560" y="1576"/>
                </a:lnTo>
                <a:lnTo>
                  <a:pt x="13544" y="1613"/>
                </a:lnTo>
                <a:lnTo>
                  <a:pt x="13549" y="1613"/>
                </a:lnTo>
                <a:lnTo>
                  <a:pt x="13555" y="1620"/>
                </a:lnTo>
                <a:lnTo>
                  <a:pt x="13592" y="1540"/>
                </a:lnTo>
                <a:lnTo>
                  <a:pt x="13626" y="1613"/>
                </a:lnTo>
                <a:lnTo>
                  <a:pt x="13626" y="1634"/>
                </a:lnTo>
                <a:lnTo>
                  <a:pt x="13631" y="1620"/>
                </a:lnTo>
                <a:lnTo>
                  <a:pt x="13631" y="1613"/>
                </a:lnTo>
                <a:lnTo>
                  <a:pt x="13641" y="1576"/>
                </a:lnTo>
                <a:lnTo>
                  <a:pt x="13718" y="1496"/>
                </a:lnTo>
                <a:lnTo>
                  <a:pt x="13701" y="1480"/>
                </a:lnTo>
                <a:lnTo>
                  <a:pt x="13718" y="1436"/>
                </a:lnTo>
                <a:lnTo>
                  <a:pt x="13713" y="1436"/>
                </a:lnTo>
                <a:close/>
                <a:moveTo>
                  <a:pt x="20804" y="1450"/>
                </a:moveTo>
                <a:lnTo>
                  <a:pt x="20531" y="1981"/>
                </a:lnTo>
                <a:lnTo>
                  <a:pt x="20504" y="2179"/>
                </a:lnTo>
                <a:lnTo>
                  <a:pt x="20460" y="2260"/>
                </a:lnTo>
                <a:lnTo>
                  <a:pt x="20438" y="2320"/>
                </a:lnTo>
                <a:lnTo>
                  <a:pt x="20417" y="2453"/>
                </a:lnTo>
                <a:lnTo>
                  <a:pt x="20417" y="2497"/>
                </a:lnTo>
                <a:lnTo>
                  <a:pt x="20427" y="2527"/>
                </a:lnTo>
                <a:lnTo>
                  <a:pt x="20417" y="2577"/>
                </a:lnTo>
                <a:lnTo>
                  <a:pt x="20378" y="2644"/>
                </a:lnTo>
                <a:lnTo>
                  <a:pt x="20373" y="2695"/>
                </a:lnTo>
                <a:lnTo>
                  <a:pt x="20351" y="2725"/>
                </a:lnTo>
                <a:lnTo>
                  <a:pt x="20301" y="2768"/>
                </a:lnTo>
                <a:lnTo>
                  <a:pt x="20269" y="2828"/>
                </a:lnTo>
                <a:lnTo>
                  <a:pt x="20269" y="2849"/>
                </a:lnTo>
                <a:lnTo>
                  <a:pt x="20274" y="2872"/>
                </a:lnTo>
                <a:lnTo>
                  <a:pt x="20274" y="2916"/>
                </a:lnTo>
                <a:lnTo>
                  <a:pt x="20253" y="2953"/>
                </a:lnTo>
                <a:lnTo>
                  <a:pt x="20226" y="2953"/>
                </a:lnTo>
                <a:lnTo>
                  <a:pt x="20219" y="2953"/>
                </a:lnTo>
                <a:lnTo>
                  <a:pt x="20219" y="2959"/>
                </a:lnTo>
                <a:lnTo>
                  <a:pt x="20219" y="2996"/>
                </a:lnTo>
                <a:lnTo>
                  <a:pt x="20199" y="3042"/>
                </a:lnTo>
                <a:lnTo>
                  <a:pt x="20160" y="3063"/>
                </a:lnTo>
                <a:lnTo>
                  <a:pt x="20132" y="3012"/>
                </a:lnTo>
                <a:lnTo>
                  <a:pt x="20127" y="3012"/>
                </a:lnTo>
                <a:lnTo>
                  <a:pt x="20172" y="4241"/>
                </a:lnTo>
                <a:lnTo>
                  <a:pt x="20172" y="4294"/>
                </a:lnTo>
                <a:lnTo>
                  <a:pt x="20172" y="4331"/>
                </a:lnTo>
                <a:lnTo>
                  <a:pt x="20182" y="4368"/>
                </a:lnTo>
                <a:lnTo>
                  <a:pt x="20219" y="4432"/>
                </a:lnTo>
                <a:lnTo>
                  <a:pt x="20226" y="4485"/>
                </a:lnTo>
                <a:lnTo>
                  <a:pt x="20236" y="4499"/>
                </a:lnTo>
                <a:lnTo>
                  <a:pt x="20241" y="4492"/>
                </a:lnTo>
                <a:lnTo>
                  <a:pt x="20291" y="4345"/>
                </a:lnTo>
                <a:lnTo>
                  <a:pt x="20351" y="4257"/>
                </a:lnTo>
                <a:lnTo>
                  <a:pt x="20395" y="4184"/>
                </a:lnTo>
                <a:lnTo>
                  <a:pt x="20368" y="4154"/>
                </a:lnTo>
                <a:lnTo>
                  <a:pt x="20422" y="4050"/>
                </a:lnTo>
                <a:lnTo>
                  <a:pt x="20477" y="4000"/>
                </a:lnTo>
                <a:lnTo>
                  <a:pt x="20553" y="3970"/>
                </a:lnTo>
                <a:lnTo>
                  <a:pt x="20547" y="4007"/>
                </a:lnTo>
                <a:lnTo>
                  <a:pt x="20553" y="4000"/>
                </a:lnTo>
                <a:lnTo>
                  <a:pt x="20559" y="3910"/>
                </a:lnTo>
                <a:lnTo>
                  <a:pt x="20591" y="3940"/>
                </a:lnTo>
                <a:lnTo>
                  <a:pt x="20591" y="3933"/>
                </a:lnTo>
                <a:lnTo>
                  <a:pt x="20651" y="3843"/>
                </a:lnTo>
                <a:lnTo>
                  <a:pt x="20656" y="3873"/>
                </a:lnTo>
                <a:lnTo>
                  <a:pt x="20663" y="3829"/>
                </a:lnTo>
                <a:lnTo>
                  <a:pt x="20700" y="3917"/>
                </a:lnTo>
                <a:lnTo>
                  <a:pt x="20744" y="3873"/>
                </a:lnTo>
                <a:lnTo>
                  <a:pt x="20787" y="3889"/>
                </a:lnTo>
                <a:lnTo>
                  <a:pt x="20809" y="3866"/>
                </a:lnTo>
                <a:lnTo>
                  <a:pt x="20826" y="3836"/>
                </a:lnTo>
                <a:lnTo>
                  <a:pt x="20831" y="3779"/>
                </a:lnTo>
                <a:lnTo>
                  <a:pt x="20869" y="3668"/>
                </a:lnTo>
                <a:lnTo>
                  <a:pt x="20869" y="3595"/>
                </a:lnTo>
                <a:lnTo>
                  <a:pt x="20918" y="3549"/>
                </a:lnTo>
                <a:lnTo>
                  <a:pt x="20940" y="3498"/>
                </a:lnTo>
                <a:lnTo>
                  <a:pt x="21000" y="3431"/>
                </a:lnTo>
                <a:lnTo>
                  <a:pt x="20995" y="3565"/>
                </a:lnTo>
                <a:lnTo>
                  <a:pt x="21032" y="3602"/>
                </a:lnTo>
                <a:lnTo>
                  <a:pt x="21000" y="3645"/>
                </a:lnTo>
                <a:lnTo>
                  <a:pt x="21032" y="3659"/>
                </a:lnTo>
                <a:lnTo>
                  <a:pt x="21032" y="3638"/>
                </a:lnTo>
                <a:lnTo>
                  <a:pt x="21049" y="3585"/>
                </a:lnTo>
                <a:lnTo>
                  <a:pt x="21082" y="3475"/>
                </a:lnTo>
                <a:lnTo>
                  <a:pt x="21119" y="3558"/>
                </a:lnTo>
                <a:lnTo>
                  <a:pt x="21136" y="3528"/>
                </a:lnTo>
                <a:lnTo>
                  <a:pt x="21164" y="3512"/>
                </a:lnTo>
                <a:lnTo>
                  <a:pt x="21186" y="3512"/>
                </a:lnTo>
                <a:lnTo>
                  <a:pt x="21235" y="3542"/>
                </a:lnTo>
                <a:lnTo>
                  <a:pt x="21245" y="3579"/>
                </a:lnTo>
                <a:lnTo>
                  <a:pt x="21251" y="3542"/>
                </a:lnTo>
                <a:lnTo>
                  <a:pt x="21273" y="3549"/>
                </a:lnTo>
                <a:lnTo>
                  <a:pt x="21295" y="3475"/>
                </a:lnTo>
                <a:lnTo>
                  <a:pt x="21338" y="3461"/>
                </a:lnTo>
                <a:lnTo>
                  <a:pt x="21365" y="3484"/>
                </a:lnTo>
                <a:lnTo>
                  <a:pt x="21382" y="3484"/>
                </a:lnTo>
                <a:lnTo>
                  <a:pt x="21387" y="3484"/>
                </a:lnTo>
                <a:lnTo>
                  <a:pt x="21404" y="3424"/>
                </a:lnTo>
                <a:lnTo>
                  <a:pt x="21447" y="3417"/>
                </a:lnTo>
                <a:lnTo>
                  <a:pt x="21491" y="3388"/>
                </a:lnTo>
                <a:lnTo>
                  <a:pt x="21551" y="3401"/>
                </a:lnTo>
                <a:lnTo>
                  <a:pt x="21600" y="3328"/>
                </a:lnTo>
                <a:lnTo>
                  <a:pt x="21568" y="3321"/>
                </a:lnTo>
                <a:lnTo>
                  <a:pt x="21563" y="3240"/>
                </a:lnTo>
                <a:lnTo>
                  <a:pt x="21573" y="3210"/>
                </a:lnTo>
                <a:lnTo>
                  <a:pt x="21568" y="3153"/>
                </a:lnTo>
                <a:lnTo>
                  <a:pt x="21556" y="3116"/>
                </a:lnTo>
                <a:lnTo>
                  <a:pt x="21556" y="3107"/>
                </a:lnTo>
                <a:lnTo>
                  <a:pt x="21545" y="3107"/>
                </a:lnTo>
                <a:lnTo>
                  <a:pt x="21540" y="3116"/>
                </a:lnTo>
                <a:lnTo>
                  <a:pt x="21518" y="3144"/>
                </a:lnTo>
                <a:lnTo>
                  <a:pt x="21474" y="3116"/>
                </a:lnTo>
                <a:lnTo>
                  <a:pt x="21459" y="3079"/>
                </a:lnTo>
                <a:lnTo>
                  <a:pt x="21436" y="3049"/>
                </a:lnTo>
                <a:lnTo>
                  <a:pt x="21426" y="3012"/>
                </a:lnTo>
                <a:lnTo>
                  <a:pt x="21436" y="2969"/>
                </a:lnTo>
                <a:lnTo>
                  <a:pt x="21441" y="2939"/>
                </a:lnTo>
                <a:lnTo>
                  <a:pt x="21419" y="2872"/>
                </a:lnTo>
                <a:lnTo>
                  <a:pt x="21426" y="2828"/>
                </a:lnTo>
                <a:lnTo>
                  <a:pt x="21431" y="2821"/>
                </a:lnTo>
                <a:lnTo>
                  <a:pt x="21382" y="2805"/>
                </a:lnTo>
                <a:lnTo>
                  <a:pt x="21317" y="2748"/>
                </a:lnTo>
                <a:lnTo>
                  <a:pt x="21263" y="2658"/>
                </a:lnTo>
                <a:lnTo>
                  <a:pt x="21305" y="2637"/>
                </a:lnTo>
                <a:lnTo>
                  <a:pt x="21310" y="2607"/>
                </a:lnTo>
                <a:lnTo>
                  <a:pt x="21310" y="2577"/>
                </a:lnTo>
                <a:lnTo>
                  <a:pt x="21317" y="2548"/>
                </a:lnTo>
                <a:lnTo>
                  <a:pt x="21310" y="2518"/>
                </a:lnTo>
                <a:lnTo>
                  <a:pt x="21300" y="1708"/>
                </a:lnTo>
                <a:lnTo>
                  <a:pt x="21201" y="1576"/>
                </a:lnTo>
                <a:lnTo>
                  <a:pt x="21159" y="1533"/>
                </a:lnTo>
                <a:lnTo>
                  <a:pt x="21141" y="1523"/>
                </a:lnTo>
                <a:lnTo>
                  <a:pt x="21136" y="1546"/>
                </a:lnTo>
                <a:lnTo>
                  <a:pt x="21087" y="1576"/>
                </a:lnTo>
                <a:lnTo>
                  <a:pt x="21010" y="1597"/>
                </a:lnTo>
                <a:lnTo>
                  <a:pt x="20945" y="1643"/>
                </a:lnTo>
                <a:lnTo>
                  <a:pt x="20918" y="1643"/>
                </a:lnTo>
                <a:lnTo>
                  <a:pt x="20891" y="1627"/>
                </a:lnTo>
                <a:lnTo>
                  <a:pt x="20859" y="1597"/>
                </a:lnTo>
                <a:lnTo>
                  <a:pt x="20836" y="1569"/>
                </a:lnTo>
                <a:lnTo>
                  <a:pt x="20831" y="1503"/>
                </a:lnTo>
                <a:lnTo>
                  <a:pt x="20831" y="1466"/>
                </a:lnTo>
                <a:lnTo>
                  <a:pt x="20804" y="1450"/>
                </a:lnTo>
                <a:close/>
                <a:moveTo>
                  <a:pt x="731" y="1576"/>
                </a:moveTo>
                <a:lnTo>
                  <a:pt x="714" y="1627"/>
                </a:lnTo>
                <a:lnTo>
                  <a:pt x="714" y="1634"/>
                </a:lnTo>
                <a:lnTo>
                  <a:pt x="736" y="1613"/>
                </a:lnTo>
                <a:lnTo>
                  <a:pt x="741" y="1583"/>
                </a:lnTo>
                <a:lnTo>
                  <a:pt x="731" y="1576"/>
                </a:lnTo>
                <a:close/>
                <a:moveTo>
                  <a:pt x="13483" y="1643"/>
                </a:moveTo>
                <a:lnTo>
                  <a:pt x="13456" y="1671"/>
                </a:lnTo>
                <a:lnTo>
                  <a:pt x="13428" y="1708"/>
                </a:lnTo>
                <a:lnTo>
                  <a:pt x="13413" y="1744"/>
                </a:lnTo>
                <a:lnTo>
                  <a:pt x="13381" y="1774"/>
                </a:lnTo>
                <a:lnTo>
                  <a:pt x="13347" y="1781"/>
                </a:lnTo>
                <a:lnTo>
                  <a:pt x="13331" y="1790"/>
                </a:lnTo>
                <a:lnTo>
                  <a:pt x="13292" y="1841"/>
                </a:lnTo>
                <a:lnTo>
                  <a:pt x="13249" y="1878"/>
                </a:lnTo>
                <a:lnTo>
                  <a:pt x="13195" y="1892"/>
                </a:lnTo>
                <a:lnTo>
                  <a:pt x="13118" y="1908"/>
                </a:lnTo>
                <a:lnTo>
                  <a:pt x="13064" y="1938"/>
                </a:lnTo>
                <a:lnTo>
                  <a:pt x="13019" y="1988"/>
                </a:lnTo>
                <a:lnTo>
                  <a:pt x="12955" y="2039"/>
                </a:lnTo>
                <a:lnTo>
                  <a:pt x="12900" y="2069"/>
                </a:lnTo>
                <a:lnTo>
                  <a:pt x="12932" y="2085"/>
                </a:lnTo>
                <a:lnTo>
                  <a:pt x="12972" y="2209"/>
                </a:lnTo>
                <a:lnTo>
                  <a:pt x="13341" y="2350"/>
                </a:lnTo>
                <a:lnTo>
                  <a:pt x="13440" y="2423"/>
                </a:lnTo>
                <a:lnTo>
                  <a:pt x="13478" y="2430"/>
                </a:lnTo>
                <a:lnTo>
                  <a:pt x="13517" y="2437"/>
                </a:lnTo>
                <a:lnTo>
                  <a:pt x="13572" y="2444"/>
                </a:lnTo>
                <a:lnTo>
                  <a:pt x="13619" y="2460"/>
                </a:lnTo>
                <a:lnTo>
                  <a:pt x="13708" y="2497"/>
                </a:lnTo>
                <a:lnTo>
                  <a:pt x="13735" y="2541"/>
                </a:lnTo>
                <a:lnTo>
                  <a:pt x="13740" y="2577"/>
                </a:lnTo>
                <a:lnTo>
                  <a:pt x="13735" y="2600"/>
                </a:lnTo>
                <a:lnTo>
                  <a:pt x="13795" y="2628"/>
                </a:lnTo>
                <a:lnTo>
                  <a:pt x="13832" y="2674"/>
                </a:lnTo>
                <a:lnTo>
                  <a:pt x="13849" y="2702"/>
                </a:lnTo>
                <a:lnTo>
                  <a:pt x="13844" y="2732"/>
                </a:lnTo>
                <a:lnTo>
                  <a:pt x="13855" y="2785"/>
                </a:lnTo>
                <a:lnTo>
                  <a:pt x="13844" y="2812"/>
                </a:lnTo>
                <a:lnTo>
                  <a:pt x="13844" y="2858"/>
                </a:lnTo>
                <a:lnTo>
                  <a:pt x="13822" y="2909"/>
                </a:lnTo>
                <a:lnTo>
                  <a:pt x="13827" y="2909"/>
                </a:lnTo>
                <a:lnTo>
                  <a:pt x="13865" y="2895"/>
                </a:lnTo>
                <a:lnTo>
                  <a:pt x="13892" y="2916"/>
                </a:lnTo>
                <a:lnTo>
                  <a:pt x="13904" y="2946"/>
                </a:lnTo>
                <a:lnTo>
                  <a:pt x="13904" y="2969"/>
                </a:lnTo>
                <a:lnTo>
                  <a:pt x="13882" y="3042"/>
                </a:lnTo>
                <a:lnTo>
                  <a:pt x="13882" y="3056"/>
                </a:lnTo>
                <a:lnTo>
                  <a:pt x="13892" y="3049"/>
                </a:lnTo>
                <a:lnTo>
                  <a:pt x="13909" y="3005"/>
                </a:lnTo>
                <a:lnTo>
                  <a:pt x="13953" y="2923"/>
                </a:lnTo>
                <a:lnTo>
                  <a:pt x="13986" y="2842"/>
                </a:lnTo>
                <a:lnTo>
                  <a:pt x="14018" y="2755"/>
                </a:lnTo>
                <a:lnTo>
                  <a:pt x="14045" y="2695"/>
                </a:lnTo>
                <a:lnTo>
                  <a:pt x="14063" y="2681"/>
                </a:lnTo>
                <a:lnTo>
                  <a:pt x="14068" y="2665"/>
                </a:lnTo>
                <a:lnTo>
                  <a:pt x="14083" y="2591"/>
                </a:lnTo>
                <a:lnTo>
                  <a:pt x="14100" y="2541"/>
                </a:lnTo>
                <a:lnTo>
                  <a:pt x="14132" y="2481"/>
                </a:lnTo>
                <a:lnTo>
                  <a:pt x="14165" y="2548"/>
                </a:lnTo>
                <a:lnTo>
                  <a:pt x="14155" y="2607"/>
                </a:lnTo>
                <a:lnTo>
                  <a:pt x="14155" y="2651"/>
                </a:lnTo>
                <a:lnTo>
                  <a:pt x="14160" y="2637"/>
                </a:lnTo>
                <a:lnTo>
                  <a:pt x="14177" y="2584"/>
                </a:lnTo>
                <a:lnTo>
                  <a:pt x="14209" y="2548"/>
                </a:lnTo>
                <a:lnTo>
                  <a:pt x="14236" y="2564"/>
                </a:lnTo>
                <a:lnTo>
                  <a:pt x="14241" y="2564"/>
                </a:lnTo>
                <a:lnTo>
                  <a:pt x="14253" y="2548"/>
                </a:lnTo>
                <a:lnTo>
                  <a:pt x="14308" y="2527"/>
                </a:lnTo>
                <a:lnTo>
                  <a:pt x="14318" y="2584"/>
                </a:lnTo>
                <a:lnTo>
                  <a:pt x="14318" y="2614"/>
                </a:lnTo>
                <a:lnTo>
                  <a:pt x="14335" y="2600"/>
                </a:lnTo>
                <a:lnTo>
                  <a:pt x="14345" y="2591"/>
                </a:lnTo>
                <a:lnTo>
                  <a:pt x="14351" y="2564"/>
                </a:lnTo>
                <a:lnTo>
                  <a:pt x="14378" y="2504"/>
                </a:lnTo>
                <a:lnTo>
                  <a:pt x="14417" y="2481"/>
                </a:lnTo>
                <a:lnTo>
                  <a:pt x="14455" y="2474"/>
                </a:lnTo>
                <a:lnTo>
                  <a:pt x="14492" y="2481"/>
                </a:lnTo>
                <a:lnTo>
                  <a:pt x="14514" y="2490"/>
                </a:lnTo>
                <a:lnTo>
                  <a:pt x="14514" y="2481"/>
                </a:lnTo>
                <a:lnTo>
                  <a:pt x="14559" y="2467"/>
                </a:lnTo>
                <a:lnTo>
                  <a:pt x="14601" y="2460"/>
                </a:lnTo>
                <a:lnTo>
                  <a:pt x="14623" y="2444"/>
                </a:lnTo>
                <a:lnTo>
                  <a:pt x="14651" y="2400"/>
                </a:lnTo>
                <a:lnTo>
                  <a:pt x="14690" y="2370"/>
                </a:lnTo>
                <a:lnTo>
                  <a:pt x="14732" y="2370"/>
                </a:lnTo>
                <a:lnTo>
                  <a:pt x="14782" y="2386"/>
                </a:lnTo>
                <a:lnTo>
                  <a:pt x="14853" y="2423"/>
                </a:lnTo>
                <a:lnTo>
                  <a:pt x="14901" y="2467"/>
                </a:lnTo>
                <a:lnTo>
                  <a:pt x="14951" y="2534"/>
                </a:lnTo>
                <a:lnTo>
                  <a:pt x="14951" y="2518"/>
                </a:lnTo>
                <a:lnTo>
                  <a:pt x="14973" y="2437"/>
                </a:lnTo>
                <a:lnTo>
                  <a:pt x="15005" y="2407"/>
                </a:lnTo>
                <a:lnTo>
                  <a:pt x="15049" y="2423"/>
                </a:lnTo>
                <a:lnTo>
                  <a:pt x="15065" y="2444"/>
                </a:lnTo>
                <a:lnTo>
                  <a:pt x="15072" y="2444"/>
                </a:lnTo>
                <a:lnTo>
                  <a:pt x="15126" y="2453"/>
                </a:lnTo>
                <a:lnTo>
                  <a:pt x="15228" y="2474"/>
                </a:lnTo>
                <a:lnTo>
                  <a:pt x="15223" y="2467"/>
                </a:lnTo>
                <a:lnTo>
                  <a:pt x="15208" y="2430"/>
                </a:lnTo>
                <a:lnTo>
                  <a:pt x="15201" y="2400"/>
                </a:lnTo>
                <a:lnTo>
                  <a:pt x="15208" y="2393"/>
                </a:lnTo>
                <a:lnTo>
                  <a:pt x="15201" y="2393"/>
                </a:lnTo>
                <a:lnTo>
                  <a:pt x="15153" y="2386"/>
                </a:lnTo>
                <a:lnTo>
                  <a:pt x="15126" y="2350"/>
                </a:lnTo>
                <a:lnTo>
                  <a:pt x="15141" y="2297"/>
                </a:lnTo>
                <a:lnTo>
                  <a:pt x="15147" y="2290"/>
                </a:lnTo>
                <a:lnTo>
                  <a:pt x="15141" y="2276"/>
                </a:lnTo>
                <a:lnTo>
                  <a:pt x="15136" y="2232"/>
                </a:lnTo>
                <a:lnTo>
                  <a:pt x="15131" y="2202"/>
                </a:lnTo>
                <a:lnTo>
                  <a:pt x="15109" y="2159"/>
                </a:lnTo>
                <a:lnTo>
                  <a:pt x="15104" y="2159"/>
                </a:lnTo>
                <a:lnTo>
                  <a:pt x="15092" y="2172"/>
                </a:lnTo>
                <a:lnTo>
                  <a:pt x="15060" y="2209"/>
                </a:lnTo>
                <a:lnTo>
                  <a:pt x="15010" y="2195"/>
                </a:lnTo>
                <a:lnTo>
                  <a:pt x="14995" y="2166"/>
                </a:lnTo>
                <a:lnTo>
                  <a:pt x="14990" y="2166"/>
                </a:lnTo>
                <a:lnTo>
                  <a:pt x="14963" y="2179"/>
                </a:lnTo>
                <a:lnTo>
                  <a:pt x="14923" y="2179"/>
                </a:lnTo>
                <a:lnTo>
                  <a:pt x="14896" y="2166"/>
                </a:lnTo>
                <a:lnTo>
                  <a:pt x="14841" y="2149"/>
                </a:lnTo>
                <a:lnTo>
                  <a:pt x="14831" y="2113"/>
                </a:lnTo>
                <a:lnTo>
                  <a:pt x="14831" y="2076"/>
                </a:lnTo>
                <a:lnTo>
                  <a:pt x="14836" y="2062"/>
                </a:lnTo>
                <a:lnTo>
                  <a:pt x="14841" y="2032"/>
                </a:lnTo>
                <a:lnTo>
                  <a:pt x="14841" y="1981"/>
                </a:lnTo>
                <a:lnTo>
                  <a:pt x="14847" y="1952"/>
                </a:lnTo>
                <a:lnTo>
                  <a:pt x="14826" y="1952"/>
                </a:lnTo>
                <a:lnTo>
                  <a:pt x="14777" y="1975"/>
                </a:lnTo>
                <a:lnTo>
                  <a:pt x="14710" y="2002"/>
                </a:lnTo>
                <a:lnTo>
                  <a:pt x="14645" y="2018"/>
                </a:lnTo>
                <a:lnTo>
                  <a:pt x="14569" y="2011"/>
                </a:lnTo>
                <a:lnTo>
                  <a:pt x="14519" y="2011"/>
                </a:lnTo>
                <a:lnTo>
                  <a:pt x="14460" y="2025"/>
                </a:lnTo>
                <a:lnTo>
                  <a:pt x="14449" y="2025"/>
                </a:lnTo>
                <a:lnTo>
                  <a:pt x="14422" y="2039"/>
                </a:lnTo>
                <a:lnTo>
                  <a:pt x="14363" y="2092"/>
                </a:lnTo>
                <a:lnTo>
                  <a:pt x="14318" y="2136"/>
                </a:lnTo>
                <a:lnTo>
                  <a:pt x="14269" y="2195"/>
                </a:lnTo>
                <a:lnTo>
                  <a:pt x="14241" y="2195"/>
                </a:lnTo>
                <a:lnTo>
                  <a:pt x="14226" y="2172"/>
                </a:lnTo>
                <a:lnTo>
                  <a:pt x="14214" y="2166"/>
                </a:lnTo>
                <a:lnTo>
                  <a:pt x="14209" y="2166"/>
                </a:lnTo>
                <a:lnTo>
                  <a:pt x="14182" y="2179"/>
                </a:lnTo>
                <a:lnTo>
                  <a:pt x="14144" y="2166"/>
                </a:lnTo>
                <a:lnTo>
                  <a:pt x="14117" y="2129"/>
                </a:lnTo>
                <a:lnTo>
                  <a:pt x="14095" y="2143"/>
                </a:lnTo>
                <a:lnTo>
                  <a:pt x="14063" y="2149"/>
                </a:lnTo>
                <a:lnTo>
                  <a:pt x="13974" y="2143"/>
                </a:lnTo>
                <a:lnTo>
                  <a:pt x="13959" y="2113"/>
                </a:lnTo>
                <a:lnTo>
                  <a:pt x="13947" y="2069"/>
                </a:lnTo>
                <a:lnTo>
                  <a:pt x="13931" y="2048"/>
                </a:lnTo>
                <a:lnTo>
                  <a:pt x="13909" y="2011"/>
                </a:lnTo>
                <a:lnTo>
                  <a:pt x="13865" y="1908"/>
                </a:lnTo>
                <a:lnTo>
                  <a:pt x="13822" y="1871"/>
                </a:lnTo>
                <a:lnTo>
                  <a:pt x="13790" y="1855"/>
                </a:lnTo>
                <a:lnTo>
                  <a:pt x="13686" y="1834"/>
                </a:lnTo>
                <a:lnTo>
                  <a:pt x="13674" y="1827"/>
                </a:lnTo>
                <a:lnTo>
                  <a:pt x="13626" y="1871"/>
                </a:lnTo>
                <a:lnTo>
                  <a:pt x="13619" y="1892"/>
                </a:lnTo>
                <a:lnTo>
                  <a:pt x="13604" y="1922"/>
                </a:lnTo>
                <a:lnTo>
                  <a:pt x="13577" y="1952"/>
                </a:lnTo>
                <a:lnTo>
                  <a:pt x="13549" y="1908"/>
                </a:lnTo>
                <a:lnTo>
                  <a:pt x="13544" y="1878"/>
                </a:lnTo>
                <a:lnTo>
                  <a:pt x="13544" y="1834"/>
                </a:lnTo>
                <a:lnTo>
                  <a:pt x="13549" y="1781"/>
                </a:lnTo>
                <a:lnTo>
                  <a:pt x="13549" y="1760"/>
                </a:lnTo>
                <a:lnTo>
                  <a:pt x="13538" y="1754"/>
                </a:lnTo>
                <a:lnTo>
                  <a:pt x="13527" y="1708"/>
                </a:lnTo>
                <a:lnTo>
                  <a:pt x="13527" y="1694"/>
                </a:lnTo>
                <a:lnTo>
                  <a:pt x="13505" y="1680"/>
                </a:lnTo>
                <a:lnTo>
                  <a:pt x="13483" y="1643"/>
                </a:lnTo>
                <a:close/>
                <a:moveTo>
                  <a:pt x="213" y="1781"/>
                </a:moveTo>
                <a:lnTo>
                  <a:pt x="208" y="1804"/>
                </a:lnTo>
                <a:lnTo>
                  <a:pt x="223" y="1790"/>
                </a:lnTo>
                <a:lnTo>
                  <a:pt x="213" y="1781"/>
                </a:lnTo>
                <a:close/>
                <a:moveTo>
                  <a:pt x="12655" y="1818"/>
                </a:moveTo>
                <a:lnTo>
                  <a:pt x="12578" y="1892"/>
                </a:lnTo>
                <a:lnTo>
                  <a:pt x="12551" y="1878"/>
                </a:lnTo>
                <a:lnTo>
                  <a:pt x="12501" y="1928"/>
                </a:lnTo>
                <a:lnTo>
                  <a:pt x="12447" y="1958"/>
                </a:lnTo>
                <a:lnTo>
                  <a:pt x="12317" y="2011"/>
                </a:lnTo>
                <a:lnTo>
                  <a:pt x="12278" y="2018"/>
                </a:lnTo>
                <a:lnTo>
                  <a:pt x="12240" y="2011"/>
                </a:lnTo>
                <a:lnTo>
                  <a:pt x="12201" y="1981"/>
                </a:lnTo>
                <a:lnTo>
                  <a:pt x="12196" y="1995"/>
                </a:lnTo>
                <a:lnTo>
                  <a:pt x="12181" y="2025"/>
                </a:lnTo>
                <a:lnTo>
                  <a:pt x="12164" y="2032"/>
                </a:lnTo>
                <a:lnTo>
                  <a:pt x="12164" y="2444"/>
                </a:lnTo>
                <a:lnTo>
                  <a:pt x="12141" y="2467"/>
                </a:lnTo>
                <a:lnTo>
                  <a:pt x="12126" y="2497"/>
                </a:lnTo>
                <a:lnTo>
                  <a:pt x="12099" y="2504"/>
                </a:lnTo>
                <a:lnTo>
                  <a:pt x="12005" y="2584"/>
                </a:lnTo>
                <a:lnTo>
                  <a:pt x="11995" y="2600"/>
                </a:lnTo>
                <a:lnTo>
                  <a:pt x="11973" y="2658"/>
                </a:lnTo>
                <a:lnTo>
                  <a:pt x="11945" y="2718"/>
                </a:lnTo>
                <a:lnTo>
                  <a:pt x="11940" y="2739"/>
                </a:lnTo>
                <a:lnTo>
                  <a:pt x="11940" y="2762"/>
                </a:lnTo>
                <a:lnTo>
                  <a:pt x="11983" y="2791"/>
                </a:lnTo>
                <a:lnTo>
                  <a:pt x="12005" y="2842"/>
                </a:lnTo>
                <a:lnTo>
                  <a:pt x="12017" y="2895"/>
                </a:lnTo>
                <a:lnTo>
                  <a:pt x="12017" y="2953"/>
                </a:lnTo>
                <a:lnTo>
                  <a:pt x="11990" y="3019"/>
                </a:lnTo>
                <a:lnTo>
                  <a:pt x="11990" y="3042"/>
                </a:lnTo>
                <a:lnTo>
                  <a:pt x="11990" y="3137"/>
                </a:lnTo>
                <a:lnTo>
                  <a:pt x="11978" y="3167"/>
                </a:lnTo>
                <a:lnTo>
                  <a:pt x="11990" y="3226"/>
                </a:lnTo>
                <a:lnTo>
                  <a:pt x="11990" y="3254"/>
                </a:lnTo>
                <a:lnTo>
                  <a:pt x="11973" y="3358"/>
                </a:lnTo>
                <a:lnTo>
                  <a:pt x="11983" y="3381"/>
                </a:lnTo>
                <a:lnTo>
                  <a:pt x="12022" y="3431"/>
                </a:lnTo>
                <a:lnTo>
                  <a:pt x="12055" y="3454"/>
                </a:lnTo>
                <a:lnTo>
                  <a:pt x="12099" y="3468"/>
                </a:lnTo>
                <a:lnTo>
                  <a:pt x="12131" y="3505"/>
                </a:lnTo>
                <a:lnTo>
                  <a:pt x="12147" y="3542"/>
                </a:lnTo>
                <a:lnTo>
                  <a:pt x="12169" y="3558"/>
                </a:lnTo>
                <a:lnTo>
                  <a:pt x="12208" y="3572"/>
                </a:lnTo>
                <a:lnTo>
                  <a:pt x="12245" y="3608"/>
                </a:lnTo>
                <a:lnTo>
                  <a:pt x="12305" y="3696"/>
                </a:lnTo>
                <a:lnTo>
                  <a:pt x="12327" y="3756"/>
                </a:lnTo>
                <a:lnTo>
                  <a:pt x="12372" y="3799"/>
                </a:lnTo>
                <a:lnTo>
                  <a:pt x="12441" y="3843"/>
                </a:lnTo>
                <a:lnTo>
                  <a:pt x="12501" y="3896"/>
                </a:lnTo>
                <a:lnTo>
                  <a:pt x="12528" y="3947"/>
                </a:lnTo>
                <a:lnTo>
                  <a:pt x="12545" y="4050"/>
                </a:lnTo>
                <a:lnTo>
                  <a:pt x="12556" y="4227"/>
                </a:lnTo>
                <a:lnTo>
                  <a:pt x="12563" y="4294"/>
                </a:lnTo>
                <a:lnTo>
                  <a:pt x="12563" y="4301"/>
                </a:lnTo>
                <a:lnTo>
                  <a:pt x="12568" y="4322"/>
                </a:lnTo>
                <a:lnTo>
                  <a:pt x="12573" y="4338"/>
                </a:lnTo>
                <a:lnTo>
                  <a:pt x="12605" y="4359"/>
                </a:lnTo>
                <a:lnTo>
                  <a:pt x="12610" y="4425"/>
                </a:lnTo>
                <a:lnTo>
                  <a:pt x="12595" y="4485"/>
                </a:lnTo>
                <a:lnTo>
                  <a:pt x="12590" y="4543"/>
                </a:lnTo>
                <a:lnTo>
                  <a:pt x="12595" y="4616"/>
                </a:lnTo>
                <a:lnTo>
                  <a:pt x="12605" y="4683"/>
                </a:lnTo>
                <a:lnTo>
                  <a:pt x="12617" y="4736"/>
                </a:lnTo>
                <a:lnTo>
                  <a:pt x="12649" y="4773"/>
                </a:lnTo>
                <a:lnTo>
                  <a:pt x="12719" y="4810"/>
                </a:lnTo>
                <a:lnTo>
                  <a:pt x="12764" y="4860"/>
                </a:lnTo>
                <a:lnTo>
                  <a:pt x="12774" y="4911"/>
                </a:lnTo>
                <a:lnTo>
                  <a:pt x="13795" y="4920"/>
                </a:lnTo>
                <a:lnTo>
                  <a:pt x="13795" y="4830"/>
                </a:lnTo>
                <a:lnTo>
                  <a:pt x="13805" y="4780"/>
                </a:lnTo>
                <a:lnTo>
                  <a:pt x="13800" y="4757"/>
                </a:lnTo>
                <a:lnTo>
                  <a:pt x="13790" y="4727"/>
                </a:lnTo>
                <a:lnTo>
                  <a:pt x="13783" y="4699"/>
                </a:lnTo>
                <a:lnTo>
                  <a:pt x="13778" y="4639"/>
                </a:lnTo>
                <a:lnTo>
                  <a:pt x="13768" y="4616"/>
                </a:lnTo>
                <a:lnTo>
                  <a:pt x="13763" y="4580"/>
                </a:lnTo>
                <a:lnTo>
                  <a:pt x="13768" y="4552"/>
                </a:lnTo>
                <a:lnTo>
                  <a:pt x="13763" y="4543"/>
                </a:lnTo>
                <a:lnTo>
                  <a:pt x="13763" y="4515"/>
                </a:lnTo>
                <a:lnTo>
                  <a:pt x="13763" y="4499"/>
                </a:lnTo>
                <a:lnTo>
                  <a:pt x="13756" y="4448"/>
                </a:lnTo>
                <a:lnTo>
                  <a:pt x="13763" y="4405"/>
                </a:lnTo>
                <a:lnTo>
                  <a:pt x="13768" y="4368"/>
                </a:lnTo>
                <a:lnTo>
                  <a:pt x="13795" y="4264"/>
                </a:lnTo>
                <a:lnTo>
                  <a:pt x="13795" y="4227"/>
                </a:lnTo>
                <a:lnTo>
                  <a:pt x="13805" y="4184"/>
                </a:lnTo>
                <a:lnTo>
                  <a:pt x="13832" y="4094"/>
                </a:lnTo>
                <a:lnTo>
                  <a:pt x="13827" y="4050"/>
                </a:lnTo>
                <a:lnTo>
                  <a:pt x="13822" y="4020"/>
                </a:lnTo>
                <a:lnTo>
                  <a:pt x="13827" y="3977"/>
                </a:lnTo>
                <a:lnTo>
                  <a:pt x="13832" y="3926"/>
                </a:lnTo>
                <a:lnTo>
                  <a:pt x="13849" y="3859"/>
                </a:lnTo>
                <a:lnTo>
                  <a:pt x="13877" y="3799"/>
                </a:lnTo>
                <a:lnTo>
                  <a:pt x="13899" y="3779"/>
                </a:lnTo>
                <a:lnTo>
                  <a:pt x="13904" y="3756"/>
                </a:lnTo>
                <a:lnTo>
                  <a:pt x="13892" y="3712"/>
                </a:lnTo>
                <a:lnTo>
                  <a:pt x="13899" y="3645"/>
                </a:lnTo>
                <a:lnTo>
                  <a:pt x="13914" y="3549"/>
                </a:lnTo>
                <a:lnTo>
                  <a:pt x="13931" y="3484"/>
                </a:lnTo>
                <a:lnTo>
                  <a:pt x="13953" y="3431"/>
                </a:lnTo>
                <a:lnTo>
                  <a:pt x="13964" y="3394"/>
                </a:lnTo>
                <a:lnTo>
                  <a:pt x="13969" y="3365"/>
                </a:lnTo>
                <a:lnTo>
                  <a:pt x="13959" y="3358"/>
                </a:lnTo>
                <a:lnTo>
                  <a:pt x="13947" y="3337"/>
                </a:lnTo>
                <a:lnTo>
                  <a:pt x="13919" y="3358"/>
                </a:lnTo>
                <a:lnTo>
                  <a:pt x="13909" y="3351"/>
                </a:lnTo>
                <a:lnTo>
                  <a:pt x="13892" y="3381"/>
                </a:lnTo>
                <a:lnTo>
                  <a:pt x="13865" y="3454"/>
                </a:lnTo>
                <a:lnTo>
                  <a:pt x="13844" y="3491"/>
                </a:lnTo>
                <a:lnTo>
                  <a:pt x="13817" y="3505"/>
                </a:lnTo>
                <a:lnTo>
                  <a:pt x="13805" y="3521"/>
                </a:lnTo>
                <a:lnTo>
                  <a:pt x="13795" y="3558"/>
                </a:lnTo>
                <a:lnTo>
                  <a:pt x="13756" y="3565"/>
                </a:lnTo>
                <a:lnTo>
                  <a:pt x="13718" y="3535"/>
                </a:lnTo>
                <a:lnTo>
                  <a:pt x="13708" y="3475"/>
                </a:lnTo>
                <a:lnTo>
                  <a:pt x="13723" y="3417"/>
                </a:lnTo>
                <a:lnTo>
                  <a:pt x="13740" y="3358"/>
                </a:lnTo>
                <a:lnTo>
                  <a:pt x="13778" y="3284"/>
                </a:lnTo>
                <a:lnTo>
                  <a:pt x="13778" y="3254"/>
                </a:lnTo>
                <a:lnTo>
                  <a:pt x="13790" y="3217"/>
                </a:lnTo>
                <a:lnTo>
                  <a:pt x="13849" y="3180"/>
                </a:lnTo>
                <a:lnTo>
                  <a:pt x="13865" y="3167"/>
                </a:lnTo>
                <a:lnTo>
                  <a:pt x="13865" y="3153"/>
                </a:lnTo>
                <a:lnTo>
                  <a:pt x="13860" y="3153"/>
                </a:lnTo>
                <a:lnTo>
                  <a:pt x="13838" y="3107"/>
                </a:lnTo>
                <a:lnTo>
                  <a:pt x="13827" y="3063"/>
                </a:lnTo>
                <a:lnTo>
                  <a:pt x="13827" y="3026"/>
                </a:lnTo>
                <a:lnTo>
                  <a:pt x="13838" y="2982"/>
                </a:lnTo>
                <a:lnTo>
                  <a:pt x="13805" y="2989"/>
                </a:lnTo>
                <a:lnTo>
                  <a:pt x="13778" y="2976"/>
                </a:lnTo>
                <a:lnTo>
                  <a:pt x="13768" y="2939"/>
                </a:lnTo>
                <a:lnTo>
                  <a:pt x="13768" y="2902"/>
                </a:lnTo>
                <a:lnTo>
                  <a:pt x="13773" y="2879"/>
                </a:lnTo>
                <a:lnTo>
                  <a:pt x="13790" y="2835"/>
                </a:lnTo>
                <a:lnTo>
                  <a:pt x="13795" y="2791"/>
                </a:lnTo>
                <a:lnTo>
                  <a:pt x="13795" y="2775"/>
                </a:lnTo>
                <a:lnTo>
                  <a:pt x="13790" y="2739"/>
                </a:lnTo>
                <a:lnTo>
                  <a:pt x="13790" y="2725"/>
                </a:lnTo>
                <a:lnTo>
                  <a:pt x="13790" y="2718"/>
                </a:lnTo>
                <a:lnTo>
                  <a:pt x="13763" y="2695"/>
                </a:lnTo>
                <a:lnTo>
                  <a:pt x="13674" y="2644"/>
                </a:lnTo>
                <a:lnTo>
                  <a:pt x="13686" y="2577"/>
                </a:lnTo>
                <a:lnTo>
                  <a:pt x="13686" y="2571"/>
                </a:lnTo>
                <a:lnTo>
                  <a:pt x="13674" y="2554"/>
                </a:lnTo>
                <a:lnTo>
                  <a:pt x="13609" y="2527"/>
                </a:lnTo>
                <a:lnTo>
                  <a:pt x="13560" y="2511"/>
                </a:lnTo>
                <a:lnTo>
                  <a:pt x="13505" y="2511"/>
                </a:lnTo>
                <a:lnTo>
                  <a:pt x="13468" y="2504"/>
                </a:lnTo>
                <a:lnTo>
                  <a:pt x="13423" y="2497"/>
                </a:lnTo>
                <a:lnTo>
                  <a:pt x="13319" y="2416"/>
                </a:lnTo>
                <a:lnTo>
                  <a:pt x="12932" y="2269"/>
                </a:lnTo>
                <a:lnTo>
                  <a:pt x="12890" y="2143"/>
                </a:lnTo>
                <a:lnTo>
                  <a:pt x="12856" y="2122"/>
                </a:lnTo>
                <a:lnTo>
                  <a:pt x="12835" y="2129"/>
                </a:lnTo>
                <a:lnTo>
                  <a:pt x="12823" y="2099"/>
                </a:lnTo>
                <a:lnTo>
                  <a:pt x="12818" y="2099"/>
                </a:lnTo>
                <a:lnTo>
                  <a:pt x="12786" y="2085"/>
                </a:lnTo>
                <a:lnTo>
                  <a:pt x="12731" y="2039"/>
                </a:lnTo>
                <a:lnTo>
                  <a:pt x="12719" y="2048"/>
                </a:lnTo>
                <a:lnTo>
                  <a:pt x="12644" y="2092"/>
                </a:lnTo>
                <a:lnTo>
                  <a:pt x="12610" y="2039"/>
                </a:lnTo>
                <a:lnTo>
                  <a:pt x="12638" y="1975"/>
                </a:lnTo>
                <a:lnTo>
                  <a:pt x="12644" y="1952"/>
                </a:lnTo>
                <a:lnTo>
                  <a:pt x="12644" y="1922"/>
                </a:lnTo>
                <a:lnTo>
                  <a:pt x="12660" y="1878"/>
                </a:lnTo>
                <a:lnTo>
                  <a:pt x="12682" y="1827"/>
                </a:lnTo>
                <a:lnTo>
                  <a:pt x="12665" y="1818"/>
                </a:lnTo>
                <a:lnTo>
                  <a:pt x="12655" y="1818"/>
                </a:lnTo>
                <a:close/>
                <a:moveTo>
                  <a:pt x="245" y="2223"/>
                </a:moveTo>
                <a:lnTo>
                  <a:pt x="245" y="2232"/>
                </a:lnTo>
                <a:lnTo>
                  <a:pt x="245" y="2223"/>
                </a:lnTo>
                <a:close/>
                <a:moveTo>
                  <a:pt x="344" y="2313"/>
                </a:moveTo>
                <a:lnTo>
                  <a:pt x="317" y="2320"/>
                </a:lnTo>
                <a:lnTo>
                  <a:pt x="344" y="2320"/>
                </a:lnTo>
                <a:lnTo>
                  <a:pt x="344" y="2313"/>
                </a:lnTo>
                <a:close/>
                <a:moveTo>
                  <a:pt x="414" y="2363"/>
                </a:moveTo>
                <a:lnTo>
                  <a:pt x="360" y="2393"/>
                </a:lnTo>
                <a:lnTo>
                  <a:pt x="283" y="2393"/>
                </a:lnTo>
                <a:lnTo>
                  <a:pt x="278" y="2600"/>
                </a:lnTo>
                <a:lnTo>
                  <a:pt x="290" y="2798"/>
                </a:lnTo>
                <a:lnTo>
                  <a:pt x="278" y="2865"/>
                </a:lnTo>
                <a:lnTo>
                  <a:pt x="283" y="2923"/>
                </a:lnTo>
                <a:lnTo>
                  <a:pt x="240" y="3365"/>
                </a:lnTo>
                <a:lnTo>
                  <a:pt x="245" y="3454"/>
                </a:lnTo>
                <a:lnTo>
                  <a:pt x="240" y="3549"/>
                </a:lnTo>
                <a:lnTo>
                  <a:pt x="245" y="3622"/>
                </a:lnTo>
                <a:lnTo>
                  <a:pt x="223" y="3689"/>
                </a:lnTo>
                <a:lnTo>
                  <a:pt x="213" y="3880"/>
                </a:lnTo>
                <a:lnTo>
                  <a:pt x="208" y="4147"/>
                </a:lnTo>
                <a:lnTo>
                  <a:pt x="191" y="4175"/>
                </a:lnTo>
                <a:lnTo>
                  <a:pt x="164" y="4278"/>
                </a:lnTo>
                <a:lnTo>
                  <a:pt x="208" y="4308"/>
                </a:lnTo>
                <a:lnTo>
                  <a:pt x="141" y="4395"/>
                </a:lnTo>
                <a:lnTo>
                  <a:pt x="131" y="4395"/>
                </a:lnTo>
                <a:lnTo>
                  <a:pt x="92" y="4610"/>
                </a:lnTo>
                <a:lnTo>
                  <a:pt x="72" y="4669"/>
                </a:lnTo>
                <a:lnTo>
                  <a:pt x="60" y="4736"/>
                </a:lnTo>
                <a:lnTo>
                  <a:pt x="92" y="4824"/>
                </a:lnTo>
                <a:lnTo>
                  <a:pt x="109" y="4897"/>
                </a:lnTo>
                <a:lnTo>
                  <a:pt x="104" y="5038"/>
                </a:lnTo>
                <a:lnTo>
                  <a:pt x="109" y="5088"/>
                </a:lnTo>
                <a:lnTo>
                  <a:pt x="126" y="5199"/>
                </a:lnTo>
                <a:lnTo>
                  <a:pt x="164" y="5258"/>
                </a:lnTo>
                <a:lnTo>
                  <a:pt x="1277" y="5258"/>
                </a:lnTo>
                <a:lnTo>
                  <a:pt x="1936" y="5258"/>
                </a:lnTo>
                <a:lnTo>
                  <a:pt x="2831" y="5258"/>
                </a:lnTo>
                <a:lnTo>
                  <a:pt x="2826" y="4043"/>
                </a:lnTo>
                <a:lnTo>
                  <a:pt x="2831" y="4036"/>
                </a:lnTo>
                <a:lnTo>
                  <a:pt x="2853" y="3933"/>
                </a:lnTo>
                <a:lnTo>
                  <a:pt x="2859" y="3896"/>
                </a:lnTo>
                <a:lnTo>
                  <a:pt x="2847" y="3859"/>
                </a:lnTo>
                <a:lnTo>
                  <a:pt x="2859" y="3816"/>
                </a:lnTo>
                <a:lnTo>
                  <a:pt x="2869" y="3793"/>
                </a:lnTo>
                <a:lnTo>
                  <a:pt x="2869" y="3786"/>
                </a:lnTo>
                <a:lnTo>
                  <a:pt x="2859" y="3770"/>
                </a:lnTo>
                <a:lnTo>
                  <a:pt x="2841" y="3756"/>
                </a:lnTo>
                <a:lnTo>
                  <a:pt x="2792" y="3749"/>
                </a:lnTo>
                <a:lnTo>
                  <a:pt x="2760" y="3689"/>
                </a:lnTo>
                <a:lnTo>
                  <a:pt x="2760" y="3602"/>
                </a:lnTo>
                <a:lnTo>
                  <a:pt x="2792" y="3491"/>
                </a:lnTo>
                <a:lnTo>
                  <a:pt x="2859" y="3351"/>
                </a:lnTo>
                <a:lnTo>
                  <a:pt x="2891" y="3263"/>
                </a:lnTo>
                <a:lnTo>
                  <a:pt x="2896" y="3203"/>
                </a:lnTo>
                <a:lnTo>
                  <a:pt x="2935" y="3070"/>
                </a:lnTo>
                <a:lnTo>
                  <a:pt x="3005" y="2865"/>
                </a:lnTo>
                <a:lnTo>
                  <a:pt x="3032" y="2748"/>
                </a:lnTo>
                <a:lnTo>
                  <a:pt x="3017" y="2711"/>
                </a:lnTo>
                <a:lnTo>
                  <a:pt x="2990" y="2658"/>
                </a:lnTo>
                <a:lnTo>
                  <a:pt x="2928" y="2607"/>
                </a:lnTo>
                <a:lnTo>
                  <a:pt x="2886" y="2534"/>
                </a:lnTo>
                <a:lnTo>
                  <a:pt x="2886" y="2527"/>
                </a:lnTo>
                <a:lnTo>
                  <a:pt x="2809" y="2527"/>
                </a:lnTo>
                <a:lnTo>
                  <a:pt x="2117" y="2527"/>
                </a:lnTo>
                <a:lnTo>
                  <a:pt x="2105" y="2534"/>
                </a:lnTo>
                <a:lnTo>
                  <a:pt x="2045" y="2564"/>
                </a:lnTo>
                <a:lnTo>
                  <a:pt x="1953" y="2571"/>
                </a:lnTo>
                <a:lnTo>
                  <a:pt x="1768" y="2644"/>
                </a:lnTo>
                <a:lnTo>
                  <a:pt x="1691" y="2695"/>
                </a:lnTo>
                <a:lnTo>
                  <a:pt x="1609" y="2725"/>
                </a:lnTo>
                <a:lnTo>
                  <a:pt x="1473" y="2748"/>
                </a:lnTo>
                <a:lnTo>
                  <a:pt x="1347" y="2785"/>
                </a:lnTo>
                <a:lnTo>
                  <a:pt x="1282" y="2785"/>
                </a:lnTo>
                <a:lnTo>
                  <a:pt x="1255" y="2748"/>
                </a:lnTo>
                <a:lnTo>
                  <a:pt x="1205" y="2732"/>
                </a:lnTo>
                <a:lnTo>
                  <a:pt x="1113" y="2732"/>
                </a:lnTo>
                <a:lnTo>
                  <a:pt x="1041" y="2748"/>
                </a:lnTo>
                <a:lnTo>
                  <a:pt x="960" y="2812"/>
                </a:lnTo>
                <a:lnTo>
                  <a:pt x="910" y="2821"/>
                </a:lnTo>
                <a:lnTo>
                  <a:pt x="769" y="2798"/>
                </a:lnTo>
                <a:lnTo>
                  <a:pt x="731" y="2791"/>
                </a:lnTo>
                <a:lnTo>
                  <a:pt x="687" y="2748"/>
                </a:lnTo>
                <a:lnTo>
                  <a:pt x="677" y="2674"/>
                </a:lnTo>
                <a:lnTo>
                  <a:pt x="644" y="2511"/>
                </a:lnTo>
                <a:lnTo>
                  <a:pt x="610" y="2430"/>
                </a:lnTo>
                <a:lnTo>
                  <a:pt x="583" y="2400"/>
                </a:lnTo>
                <a:lnTo>
                  <a:pt x="568" y="2393"/>
                </a:lnTo>
                <a:lnTo>
                  <a:pt x="523" y="2416"/>
                </a:lnTo>
                <a:lnTo>
                  <a:pt x="491" y="2423"/>
                </a:lnTo>
                <a:lnTo>
                  <a:pt x="441" y="2407"/>
                </a:lnTo>
                <a:lnTo>
                  <a:pt x="414" y="2363"/>
                </a:lnTo>
                <a:close/>
                <a:moveTo>
                  <a:pt x="7768" y="2564"/>
                </a:moveTo>
                <a:lnTo>
                  <a:pt x="7768" y="3197"/>
                </a:lnTo>
                <a:lnTo>
                  <a:pt x="7768" y="3240"/>
                </a:lnTo>
                <a:lnTo>
                  <a:pt x="7756" y="3240"/>
                </a:lnTo>
                <a:lnTo>
                  <a:pt x="7756" y="4573"/>
                </a:lnTo>
                <a:lnTo>
                  <a:pt x="9835" y="4573"/>
                </a:lnTo>
                <a:lnTo>
                  <a:pt x="9955" y="4683"/>
                </a:lnTo>
                <a:lnTo>
                  <a:pt x="10004" y="4706"/>
                </a:lnTo>
                <a:lnTo>
                  <a:pt x="10036" y="4683"/>
                </a:lnTo>
                <a:lnTo>
                  <a:pt x="10101" y="4662"/>
                </a:lnTo>
                <a:lnTo>
                  <a:pt x="10210" y="4653"/>
                </a:lnTo>
                <a:lnTo>
                  <a:pt x="10292" y="4676"/>
                </a:lnTo>
                <a:lnTo>
                  <a:pt x="10326" y="4713"/>
                </a:lnTo>
                <a:lnTo>
                  <a:pt x="10374" y="4743"/>
                </a:lnTo>
                <a:lnTo>
                  <a:pt x="10456" y="4787"/>
                </a:lnTo>
                <a:lnTo>
                  <a:pt x="10483" y="4810"/>
                </a:lnTo>
                <a:lnTo>
                  <a:pt x="10483" y="4780"/>
                </a:lnTo>
                <a:lnTo>
                  <a:pt x="10490" y="4736"/>
                </a:lnTo>
                <a:lnTo>
                  <a:pt x="10510" y="4699"/>
                </a:lnTo>
                <a:lnTo>
                  <a:pt x="10527" y="4626"/>
                </a:lnTo>
                <a:lnTo>
                  <a:pt x="10532" y="4566"/>
                </a:lnTo>
                <a:lnTo>
                  <a:pt x="10544" y="4536"/>
                </a:lnTo>
                <a:lnTo>
                  <a:pt x="10544" y="4522"/>
                </a:lnTo>
                <a:lnTo>
                  <a:pt x="10537" y="4499"/>
                </a:lnTo>
                <a:lnTo>
                  <a:pt x="10517" y="4478"/>
                </a:lnTo>
                <a:lnTo>
                  <a:pt x="10505" y="4448"/>
                </a:lnTo>
                <a:lnTo>
                  <a:pt x="10505" y="4405"/>
                </a:lnTo>
                <a:lnTo>
                  <a:pt x="10517" y="4375"/>
                </a:lnTo>
                <a:lnTo>
                  <a:pt x="10517" y="4368"/>
                </a:lnTo>
                <a:lnTo>
                  <a:pt x="10500" y="4315"/>
                </a:lnTo>
                <a:lnTo>
                  <a:pt x="10490" y="4234"/>
                </a:lnTo>
                <a:lnTo>
                  <a:pt x="10549" y="4227"/>
                </a:lnTo>
                <a:lnTo>
                  <a:pt x="10549" y="3005"/>
                </a:lnTo>
                <a:lnTo>
                  <a:pt x="10527" y="2969"/>
                </a:lnTo>
                <a:lnTo>
                  <a:pt x="10462" y="2923"/>
                </a:lnTo>
                <a:lnTo>
                  <a:pt x="10445" y="2895"/>
                </a:lnTo>
                <a:lnTo>
                  <a:pt x="10401" y="2785"/>
                </a:lnTo>
                <a:lnTo>
                  <a:pt x="10396" y="2748"/>
                </a:lnTo>
                <a:lnTo>
                  <a:pt x="10418" y="2711"/>
                </a:lnTo>
                <a:lnTo>
                  <a:pt x="10478" y="2637"/>
                </a:lnTo>
                <a:lnTo>
                  <a:pt x="10490" y="2614"/>
                </a:lnTo>
                <a:lnTo>
                  <a:pt x="10500" y="2564"/>
                </a:lnTo>
                <a:lnTo>
                  <a:pt x="9010" y="2564"/>
                </a:lnTo>
                <a:lnTo>
                  <a:pt x="7768" y="2564"/>
                </a:lnTo>
                <a:close/>
                <a:moveTo>
                  <a:pt x="14663" y="2607"/>
                </a:moveTo>
                <a:lnTo>
                  <a:pt x="14635" y="2658"/>
                </a:lnTo>
                <a:lnTo>
                  <a:pt x="14618" y="2725"/>
                </a:lnTo>
                <a:lnTo>
                  <a:pt x="14618" y="2791"/>
                </a:lnTo>
                <a:lnTo>
                  <a:pt x="14651" y="2821"/>
                </a:lnTo>
                <a:lnTo>
                  <a:pt x="14673" y="2812"/>
                </a:lnTo>
                <a:lnTo>
                  <a:pt x="14705" y="2785"/>
                </a:lnTo>
                <a:lnTo>
                  <a:pt x="14717" y="2739"/>
                </a:lnTo>
                <a:lnTo>
                  <a:pt x="14717" y="2681"/>
                </a:lnTo>
                <a:lnTo>
                  <a:pt x="14727" y="2644"/>
                </a:lnTo>
                <a:lnTo>
                  <a:pt x="14663" y="2607"/>
                </a:lnTo>
                <a:close/>
                <a:moveTo>
                  <a:pt x="14968" y="2681"/>
                </a:moveTo>
                <a:lnTo>
                  <a:pt x="14956" y="2688"/>
                </a:lnTo>
                <a:lnTo>
                  <a:pt x="14923" y="2695"/>
                </a:lnTo>
                <a:lnTo>
                  <a:pt x="14913" y="2688"/>
                </a:lnTo>
                <a:lnTo>
                  <a:pt x="14901" y="2725"/>
                </a:lnTo>
                <a:lnTo>
                  <a:pt x="14881" y="2762"/>
                </a:lnTo>
                <a:lnTo>
                  <a:pt x="14869" y="2785"/>
                </a:lnTo>
                <a:lnTo>
                  <a:pt x="14864" y="2812"/>
                </a:lnTo>
                <a:lnTo>
                  <a:pt x="14869" y="2835"/>
                </a:lnTo>
                <a:lnTo>
                  <a:pt x="14874" y="2849"/>
                </a:lnTo>
                <a:lnTo>
                  <a:pt x="14886" y="2858"/>
                </a:lnTo>
                <a:lnTo>
                  <a:pt x="14913" y="2872"/>
                </a:lnTo>
                <a:lnTo>
                  <a:pt x="14935" y="2923"/>
                </a:lnTo>
                <a:lnTo>
                  <a:pt x="14891" y="2959"/>
                </a:lnTo>
                <a:lnTo>
                  <a:pt x="14864" y="2976"/>
                </a:lnTo>
                <a:lnTo>
                  <a:pt x="14831" y="2976"/>
                </a:lnTo>
                <a:lnTo>
                  <a:pt x="14804" y="2989"/>
                </a:lnTo>
                <a:lnTo>
                  <a:pt x="14772" y="3012"/>
                </a:lnTo>
                <a:lnTo>
                  <a:pt x="14755" y="3026"/>
                </a:lnTo>
                <a:lnTo>
                  <a:pt x="14755" y="3042"/>
                </a:lnTo>
                <a:lnTo>
                  <a:pt x="14755" y="3070"/>
                </a:lnTo>
                <a:lnTo>
                  <a:pt x="14760" y="3153"/>
                </a:lnTo>
                <a:lnTo>
                  <a:pt x="14755" y="3197"/>
                </a:lnTo>
                <a:lnTo>
                  <a:pt x="14717" y="3344"/>
                </a:lnTo>
                <a:lnTo>
                  <a:pt x="14673" y="3431"/>
                </a:lnTo>
                <a:lnTo>
                  <a:pt x="14645" y="3388"/>
                </a:lnTo>
                <a:lnTo>
                  <a:pt x="14628" y="3394"/>
                </a:lnTo>
                <a:lnTo>
                  <a:pt x="14601" y="3337"/>
                </a:lnTo>
                <a:lnTo>
                  <a:pt x="14608" y="3284"/>
                </a:lnTo>
                <a:lnTo>
                  <a:pt x="14618" y="3233"/>
                </a:lnTo>
                <a:lnTo>
                  <a:pt x="14613" y="3226"/>
                </a:lnTo>
                <a:lnTo>
                  <a:pt x="14623" y="3167"/>
                </a:lnTo>
                <a:lnTo>
                  <a:pt x="14601" y="3226"/>
                </a:lnTo>
                <a:lnTo>
                  <a:pt x="14559" y="3277"/>
                </a:lnTo>
                <a:lnTo>
                  <a:pt x="14531" y="3263"/>
                </a:lnTo>
                <a:lnTo>
                  <a:pt x="14519" y="3284"/>
                </a:lnTo>
                <a:lnTo>
                  <a:pt x="14499" y="3307"/>
                </a:lnTo>
                <a:lnTo>
                  <a:pt x="14487" y="3374"/>
                </a:lnTo>
                <a:lnTo>
                  <a:pt x="14472" y="3417"/>
                </a:lnTo>
                <a:lnTo>
                  <a:pt x="14427" y="3438"/>
                </a:lnTo>
                <a:lnTo>
                  <a:pt x="14432" y="3468"/>
                </a:lnTo>
                <a:lnTo>
                  <a:pt x="14438" y="3528"/>
                </a:lnTo>
                <a:lnTo>
                  <a:pt x="14427" y="3615"/>
                </a:lnTo>
                <a:lnTo>
                  <a:pt x="14417" y="3689"/>
                </a:lnTo>
                <a:lnTo>
                  <a:pt x="14390" y="3763"/>
                </a:lnTo>
                <a:lnTo>
                  <a:pt x="14368" y="3816"/>
                </a:lnTo>
                <a:lnTo>
                  <a:pt x="14335" y="3873"/>
                </a:lnTo>
                <a:lnTo>
                  <a:pt x="14345" y="3917"/>
                </a:lnTo>
                <a:lnTo>
                  <a:pt x="14356" y="3963"/>
                </a:lnTo>
                <a:lnTo>
                  <a:pt x="14363" y="4043"/>
                </a:lnTo>
                <a:lnTo>
                  <a:pt x="14356" y="4080"/>
                </a:lnTo>
                <a:lnTo>
                  <a:pt x="14323" y="4168"/>
                </a:lnTo>
                <a:lnTo>
                  <a:pt x="14363" y="4315"/>
                </a:lnTo>
                <a:lnTo>
                  <a:pt x="14400" y="4442"/>
                </a:lnTo>
                <a:lnTo>
                  <a:pt x="14432" y="4580"/>
                </a:lnTo>
                <a:lnTo>
                  <a:pt x="14444" y="4676"/>
                </a:lnTo>
                <a:lnTo>
                  <a:pt x="14444" y="4773"/>
                </a:lnTo>
                <a:lnTo>
                  <a:pt x="14438" y="4853"/>
                </a:lnTo>
                <a:lnTo>
                  <a:pt x="14427" y="4941"/>
                </a:lnTo>
                <a:lnTo>
                  <a:pt x="14410" y="5021"/>
                </a:lnTo>
                <a:lnTo>
                  <a:pt x="14395" y="5095"/>
                </a:lnTo>
                <a:lnTo>
                  <a:pt x="14373" y="5162"/>
                </a:lnTo>
                <a:lnTo>
                  <a:pt x="14328" y="5258"/>
                </a:lnTo>
                <a:lnTo>
                  <a:pt x="14308" y="5316"/>
                </a:lnTo>
                <a:lnTo>
                  <a:pt x="14286" y="5376"/>
                </a:lnTo>
                <a:lnTo>
                  <a:pt x="14259" y="5420"/>
                </a:lnTo>
                <a:lnTo>
                  <a:pt x="14978" y="5420"/>
                </a:lnTo>
                <a:lnTo>
                  <a:pt x="14978" y="5463"/>
                </a:lnTo>
                <a:lnTo>
                  <a:pt x="15436" y="5436"/>
                </a:lnTo>
                <a:lnTo>
                  <a:pt x="15464" y="5362"/>
                </a:lnTo>
                <a:lnTo>
                  <a:pt x="15496" y="5309"/>
                </a:lnTo>
                <a:lnTo>
                  <a:pt x="15508" y="5279"/>
                </a:lnTo>
                <a:lnTo>
                  <a:pt x="15528" y="5252"/>
                </a:lnTo>
                <a:lnTo>
                  <a:pt x="15528" y="5242"/>
                </a:lnTo>
                <a:lnTo>
                  <a:pt x="15535" y="5192"/>
                </a:lnTo>
                <a:lnTo>
                  <a:pt x="15545" y="5132"/>
                </a:lnTo>
                <a:lnTo>
                  <a:pt x="15568" y="5081"/>
                </a:lnTo>
                <a:lnTo>
                  <a:pt x="15583" y="5044"/>
                </a:lnTo>
                <a:lnTo>
                  <a:pt x="15610" y="5031"/>
                </a:lnTo>
                <a:lnTo>
                  <a:pt x="15638" y="5008"/>
                </a:lnTo>
                <a:lnTo>
                  <a:pt x="15644" y="4985"/>
                </a:lnTo>
                <a:lnTo>
                  <a:pt x="15649" y="4927"/>
                </a:lnTo>
                <a:lnTo>
                  <a:pt x="15665" y="4883"/>
                </a:lnTo>
                <a:lnTo>
                  <a:pt x="15672" y="4874"/>
                </a:lnTo>
                <a:lnTo>
                  <a:pt x="15665" y="4860"/>
                </a:lnTo>
                <a:lnTo>
                  <a:pt x="15682" y="4817"/>
                </a:lnTo>
                <a:lnTo>
                  <a:pt x="15719" y="4787"/>
                </a:lnTo>
                <a:lnTo>
                  <a:pt x="15747" y="4780"/>
                </a:lnTo>
                <a:lnTo>
                  <a:pt x="15774" y="4801"/>
                </a:lnTo>
                <a:lnTo>
                  <a:pt x="15781" y="4817"/>
                </a:lnTo>
                <a:lnTo>
                  <a:pt x="15791" y="4780"/>
                </a:lnTo>
                <a:lnTo>
                  <a:pt x="15818" y="4603"/>
                </a:lnTo>
                <a:lnTo>
                  <a:pt x="15801" y="4566"/>
                </a:lnTo>
                <a:lnTo>
                  <a:pt x="15781" y="4425"/>
                </a:lnTo>
                <a:lnTo>
                  <a:pt x="15747" y="4175"/>
                </a:lnTo>
                <a:lnTo>
                  <a:pt x="15726" y="4027"/>
                </a:lnTo>
                <a:lnTo>
                  <a:pt x="15709" y="3977"/>
                </a:lnTo>
                <a:lnTo>
                  <a:pt x="15687" y="3940"/>
                </a:lnTo>
                <a:lnTo>
                  <a:pt x="15660" y="3917"/>
                </a:lnTo>
                <a:lnTo>
                  <a:pt x="15644" y="3910"/>
                </a:lnTo>
                <a:lnTo>
                  <a:pt x="15638" y="3910"/>
                </a:lnTo>
                <a:lnTo>
                  <a:pt x="15605" y="3933"/>
                </a:lnTo>
                <a:lnTo>
                  <a:pt x="15540" y="3963"/>
                </a:lnTo>
                <a:lnTo>
                  <a:pt x="15518" y="3990"/>
                </a:lnTo>
                <a:lnTo>
                  <a:pt x="15518" y="4013"/>
                </a:lnTo>
                <a:lnTo>
                  <a:pt x="15469" y="4138"/>
                </a:lnTo>
                <a:lnTo>
                  <a:pt x="15441" y="4147"/>
                </a:lnTo>
                <a:lnTo>
                  <a:pt x="15431" y="4154"/>
                </a:lnTo>
                <a:lnTo>
                  <a:pt x="15409" y="4198"/>
                </a:lnTo>
                <a:lnTo>
                  <a:pt x="15377" y="4221"/>
                </a:lnTo>
                <a:lnTo>
                  <a:pt x="15338" y="4211"/>
                </a:lnTo>
                <a:lnTo>
                  <a:pt x="15290" y="4184"/>
                </a:lnTo>
                <a:lnTo>
                  <a:pt x="15263" y="4147"/>
                </a:lnTo>
                <a:lnTo>
                  <a:pt x="15245" y="4101"/>
                </a:lnTo>
                <a:lnTo>
                  <a:pt x="15245" y="4064"/>
                </a:lnTo>
                <a:lnTo>
                  <a:pt x="15251" y="4027"/>
                </a:lnTo>
                <a:lnTo>
                  <a:pt x="15251" y="4000"/>
                </a:lnTo>
                <a:lnTo>
                  <a:pt x="15273" y="3917"/>
                </a:lnTo>
                <a:lnTo>
                  <a:pt x="15305" y="3889"/>
                </a:lnTo>
                <a:lnTo>
                  <a:pt x="15344" y="3880"/>
                </a:lnTo>
                <a:lnTo>
                  <a:pt x="15344" y="3866"/>
                </a:lnTo>
                <a:lnTo>
                  <a:pt x="15377" y="3843"/>
                </a:lnTo>
                <a:lnTo>
                  <a:pt x="15382" y="3822"/>
                </a:lnTo>
                <a:lnTo>
                  <a:pt x="15392" y="3749"/>
                </a:lnTo>
                <a:lnTo>
                  <a:pt x="15414" y="3696"/>
                </a:lnTo>
                <a:lnTo>
                  <a:pt x="15436" y="3682"/>
                </a:lnTo>
                <a:lnTo>
                  <a:pt x="15447" y="3682"/>
                </a:lnTo>
                <a:lnTo>
                  <a:pt x="15464" y="3659"/>
                </a:lnTo>
                <a:lnTo>
                  <a:pt x="15474" y="3645"/>
                </a:lnTo>
                <a:lnTo>
                  <a:pt x="15481" y="3461"/>
                </a:lnTo>
                <a:lnTo>
                  <a:pt x="15486" y="3431"/>
                </a:lnTo>
                <a:lnTo>
                  <a:pt x="15486" y="3365"/>
                </a:lnTo>
                <a:lnTo>
                  <a:pt x="15481" y="3321"/>
                </a:lnTo>
                <a:lnTo>
                  <a:pt x="15436" y="3247"/>
                </a:lnTo>
                <a:lnTo>
                  <a:pt x="15431" y="3217"/>
                </a:lnTo>
                <a:lnTo>
                  <a:pt x="15431" y="3173"/>
                </a:lnTo>
                <a:lnTo>
                  <a:pt x="15447" y="3137"/>
                </a:lnTo>
                <a:lnTo>
                  <a:pt x="15481" y="3123"/>
                </a:lnTo>
                <a:lnTo>
                  <a:pt x="15474" y="3116"/>
                </a:lnTo>
                <a:lnTo>
                  <a:pt x="15447" y="3056"/>
                </a:lnTo>
                <a:lnTo>
                  <a:pt x="15447" y="3033"/>
                </a:lnTo>
                <a:lnTo>
                  <a:pt x="15447" y="3019"/>
                </a:lnTo>
                <a:lnTo>
                  <a:pt x="15431" y="2996"/>
                </a:lnTo>
                <a:lnTo>
                  <a:pt x="15392" y="2969"/>
                </a:lnTo>
                <a:lnTo>
                  <a:pt x="15283" y="2909"/>
                </a:lnTo>
                <a:lnTo>
                  <a:pt x="15268" y="2895"/>
                </a:lnTo>
                <a:lnTo>
                  <a:pt x="15251" y="2879"/>
                </a:lnTo>
                <a:lnTo>
                  <a:pt x="15213" y="2879"/>
                </a:lnTo>
                <a:lnTo>
                  <a:pt x="15181" y="2849"/>
                </a:lnTo>
                <a:lnTo>
                  <a:pt x="15169" y="2812"/>
                </a:lnTo>
                <a:lnTo>
                  <a:pt x="15159" y="2791"/>
                </a:lnTo>
                <a:lnTo>
                  <a:pt x="15147" y="2775"/>
                </a:lnTo>
                <a:lnTo>
                  <a:pt x="15119" y="2768"/>
                </a:lnTo>
                <a:lnTo>
                  <a:pt x="15077" y="2755"/>
                </a:lnTo>
                <a:lnTo>
                  <a:pt x="15022" y="2725"/>
                </a:lnTo>
                <a:lnTo>
                  <a:pt x="14978" y="2688"/>
                </a:lnTo>
                <a:lnTo>
                  <a:pt x="14968" y="2681"/>
                </a:lnTo>
                <a:close/>
                <a:moveTo>
                  <a:pt x="14138" y="2828"/>
                </a:moveTo>
                <a:lnTo>
                  <a:pt x="14105" y="2946"/>
                </a:lnTo>
                <a:lnTo>
                  <a:pt x="14127" y="2996"/>
                </a:lnTo>
                <a:lnTo>
                  <a:pt x="14172" y="2996"/>
                </a:lnTo>
                <a:lnTo>
                  <a:pt x="14204" y="2982"/>
                </a:lnTo>
                <a:lnTo>
                  <a:pt x="14204" y="2923"/>
                </a:lnTo>
                <a:lnTo>
                  <a:pt x="14199" y="2886"/>
                </a:lnTo>
                <a:lnTo>
                  <a:pt x="14182" y="2879"/>
                </a:lnTo>
                <a:lnTo>
                  <a:pt x="14165" y="2872"/>
                </a:lnTo>
                <a:lnTo>
                  <a:pt x="14138" y="2828"/>
                </a:lnTo>
                <a:close/>
                <a:moveTo>
                  <a:pt x="20018" y="3042"/>
                </a:moveTo>
                <a:lnTo>
                  <a:pt x="19996" y="3086"/>
                </a:lnTo>
                <a:lnTo>
                  <a:pt x="19974" y="3167"/>
                </a:lnTo>
                <a:lnTo>
                  <a:pt x="19959" y="3226"/>
                </a:lnTo>
                <a:lnTo>
                  <a:pt x="19969" y="3277"/>
                </a:lnTo>
                <a:lnTo>
                  <a:pt x="19926" y="3381"/>
                </a:lnTo>
                <a:lnTo>
                  <a:pt x="19926" y="3394"/>
                </a:lnTo>
                <a:lnTo>
                  <a:pt x="19941" y="3484"/>
                </a:lnTo>
                <a:lnTo>
                  <a:pt x="19941" y="3521"/>
                </a:lnTo>
                <a:lnTo>
                  <a:pt x="19936" y="3535"/>
                </a:lnTo>
                <a:lnTo>
                  <a:pt x="19926" y="3572"/>
                </a:lnTo>
                <a:lnTo>
                  <a:pt x="19909" y="3602"/>
                </a:lnTo>
                <a:lnTo>
                  <a:pt x="19892" y="3622"/>
                </a:lnTo>
                <a:lnTo>
                  <a:pt x="19810" y="3705"/>
                </a:lnTo>
                <a:lnTo>
                  <a:pt x="19768" y="3719"/>
                </a:lnTo>
                <a:lnTo>
                  <a:pt x="19756" y="3836"/>
                </a:lnTo>
                <a:lnTo>
                  <a:pt x="19740" y="3917"/>
                </a:lnTo>
                <a:lnTo>
                  <a:pt x="19735" y="3954"/>
                </a:lnTo>
                <a:lnTo>
                  <a:pt x="19713" y="4013"/>
                </a:lnTo>
                <a:lnTo>
                  <a:pt x="19691" y="4087"/>
                </a:lnTo>
                <a:lnTo>
                  <a:pt x="19669" y="4131"/>
                </a:lnTo>
                <a:lnTo>
                  <a:pt x="19653" y="4191"/>
                </a:lnTo>
                <a:lnTo>
                  <a:pt x="19641" y="4221"/>
                </a:lnTo>
                <a:lnTo>
                  <a:pt x="19636" y="4257"/>
                </a:lnTo>
                <a:lnTo>
                  <a:pt x="19631" y="4389"/>
                </a:lnTo>
                <a:lnTo>
                  <a:pt x="19614" y="4462"/>
                </a:lnTo>
                <a:lnTo>
                  <a:pt x="19604" y="4596"/>
                </a:lnTo>
                <a:lnTo>
                  <a:pt x="19592" y="4639"/>
                </a:lnTo>
                <a:lnTo>
                  <a:pt x="19587" y="4653"/>
                </a:lnTo>
                <a:lnTo>
                  <a:pt x="19577" y="4706"/>
                </a:lnTo>
                <a:lnTo>
                  <a:pt x="19577" y="4713"/>
                </a:lnTo>
                <a:lnTo>
                  <a:pt x="19599" y="4764"/>
                </a:lnTo>
                <a:lnTo>
                  <a:pt x="20001" y="4780"/>
                </a:lnTo>
                <a:lnTo>
                  <a:pt x="20023" y="4764"/>
                </a:lnTo>
                <a:lnTo>
                  <a:pt x="20063" y="4713"/>
                </a:lnTo>
                <a:lnTo>
                  <a:pt x="20090" y="4699"/>
                </a:lnTo>
                <a:lnTo>
                  <a:pt x="20132" y="4669"/>
                </a:lnTo>
                <a:lnTo>
                  <a:pt x="20155" y="4653"/>
                </a:lnTo>
                <a:lnTo>
                  <a:pt x="20182" y="4662"/>
                </a:lnTo>
                <a:lnTo>
                  <a:pt x="20187" y="4639"/>
                </a:lnTo>
                <a:lnTo>
                  <a:pt x="20199" y="4573"/>
                </a:lnTo>
                <a:lnTo>
                  <a:pt x="20172" y="4506"/>
                </a:lnTo>
                <a:lnTo>
                  <a:pt x="20165" y="4462"/>
                </a:lnTo>
                <a:lnTo>
                  <a:pt x="20132" y="4395"/>
                </a:lnTo>
                <a:lnTo>
                  <a:pt x="20122" y="4345"/>
                </a:lnTo>
                <a:lnTo>
                  <a:pt x="20117" y="4301"/>
                </a:lnTo>
                <a:lnTo>
                  <a:pt x="20117" y="4241"/>
                </a:lnTo>
                <a:lnTo>
                  <a:pt x="20073" y="3056"/>
                </a:lnTo>
                <a:lnTo>
                  <a:pt x="20051" y="3056"/>
                </a:lnTo>
                <a:lnTo>
                  <a:pt x="20018" y="3042"/>
                </a:lnTo>
                <a:close/>
                <a:moveTo>
                  <a:pt x="14465" y="3056"/>
                </a:moveTo>
                <a:lnTo>
                  <a:pt x="14449" y="3100"/>
                </a:lnTo>
                <a:lnTo>
                  <a:pt x="14460" y="3160"/>
                </a:lnTo>
                <a:lnTo>
                  <a:pt x="14482" y="3180"/>
                </a:lnTo>
                <a:lnTo>
                  <a:pt x="14519" y="3180"/>
                </a:lnTo>
                <a:lnTo>
                  <a:pt x="14536" y="3144"/>
                </a:lnTo>
                <a:lnTo>
                  <a:pt x="14531" y="3100"/>
                </a:lnTo>
                <a:lnTo>
                  <a:pt x="14514" y="3063"/>
                </a:lnTo>
                <a:lnTo>
                  <a:pt x="14465" y="3056"/>
                </a:lnTo>
                <a:close/>
                <a:moveTo>
                  <a:pt x="18687" y="3240"/>
                </a:moveTo>
                <a:lnTo>
                  <a:pt x="18638" y="3263"/>
                </a:lnTo>
                <a:lnTo>
                  <a:pt x="18573" y="3314"/>
                </a:lnTo>
                <a:lnTo>
                  <a:pt x="18496" y="3401"/>
                </a:lnTo>
                <a:lnTo>
                  <a:pt x="18360" y="3579"/>
                </a:lnTo>
                <a:lnTo>
                  <a:pt x="18365" y="3595"/>
                </a:lnTo>
                <a:lnTo>
                  <a:pt x="18349" y="3638"/>
                </a:lnTo>
                <a:lnTo>
                  <a:pt x="18332" y="3668"/>
                </a:lnTo>
                <a:lnTo>
                  <a:pt x="18181" y="3822"/>
                </a:lnTo>
                <a:lnTo>
                  <a:pt x="18201" y="3829"/>
                </a:lnTo>
                <a:lnTo>
                  <a:pt x="18218" y="3852"/>
                </a:lnTo>
                <a:lnTo>
                  <a:pt x="18223" y="3880"/>
                </a:lnTo>
                <a:lnTo>
                  <a:pt x="18273" y="3896"/>
                </a:lnTo>
                <a:lnTo>
                  <a:pt x="18223" y="3990"/>
                </a:lnTo>
                <a:lnTo>
                  <a:pt x="18191" y="4036"/>
                </a:lnTo>
                <a:lnTo>
                  <a:pt x="18191" y="4050"/>
                </a:lnTo>
                <a:lnTo>
                  <a:pt x="18196" y="4080"/>
                </a:lnTo>
                <a:lnTo>
                  <a:pt x="18208" y="4154"/>
                </a:lnTo>
                <a:lnTo>
                  <a:pt x="18208" y="4161"/>
                </a:lnTo>
                <a:lnTo>
                  <a:pt x="18201" y="4184"/>
                </a:lnTo>
                <a:lnTo>
                  <a:pt x="18208" y="4198"/>
                </a:lnTo>
                <a:lnTo>
                  <a:pt x="18196" y="4241"/>
                </a:lnTo>
                <a:lnTo>
                  <a:pt x="18181" y="4264"/>
                </a:lnTo>
                <a:lnTo>
                  <a:pt x="18147" y="4278"/>
                </a:lnTo>
                <a:lnTo>
                  <a:pt x="18119" y="4278"/>
                </a:lnTo>
                <a:lnTo>
                  <a:pt x="18087" y="4294"/>
                </a:lnTo>
                <a:lnTo>
                  <a:pt x="18049" y="4331"/>
                </a:lnTo>
                <a:lnTo>
                  <a:pt x="18027" y="4352"/>
                </a:lnTo>
                <a:lnTo>
                  <a:pt x="18010" y="4389"/>
                </a:lnTo>
                <a:lnTo>
                  <a:pt x="17983" y="4418"/>
                </a:lnTo>
                <a:lnTo>
                  <a:pt x="17973" y="4412"/>
                </a:lnTo>
                <a:lnTo>
                  <a:pt x="17935" y="4425"/>
                </a:lnTo>
                <a:lnTo>
                  <a:pt x="17923" y="4442"/>
                </a:lnTo>
                <a:lnTo>
                  <a:pt x="17918" y="4455"/>
                </a:lnTo>
                <a:lnTo>
                  <a:pt x="17886" y="4469"/>
                </a:lnTo>
                <a:lnTo>
                  <a:pt x="17874" y="4455"/>
                </a:lnTo>
                <a:lnTo>
                  <a:pt x="17841" y="4448"/>
                </a:lnTo>
                <a:lnTo>
                  <a:pt x="17777" y="4448"/>
                </a:lnTo>
                <a:lnTo>
                  <a:pt x="17722" y="4448"/>
                </a:lnTo>
                <a:lnTo>
                  <a:pt x="17678" y="4462"/>
                </a:lnTo>
                <a:lnTo>
                  <a:pt x="17635" y="4455"/>
                </a:lnTo>
                <a:lnTo>
                  <a:pt x="17601" y="4418"/>
                </a:lnTo>
                <a:lnTo>
                  <a:pt x="17553" y="4395"/>
                </a:lnTo>
                <a:lnTo>
                  <a:pt x="17432" y="4375"/>
                </a:lnTo>
                <a:lnTo>
                  <a:pt x="17328" y="4382"/>
                </a:lnTo>
                <a:lnTo>
                  <a:pt x="17247" y="4395"/>
                </a:lnTo>
                <a:lnTo>
                  <a:pt x="17132" y="4442"/>
                </a:lnTo>
                <a:lnTo>
                  <a:pt x="17127" y="4515"/>
                </a:lnTo>
                <a:lnTo>
                  <a:pt x="17177" y="4529"/>
                </a:lnTo>
                <a:lnTo>
                  <a:pt x="17192" y="4566"/>
                </a:lnTo>
                <a:lnTo>
                  <a:pt x="17187" y="4603"/>
                </a:lnTo>
                <a:lnTo>
                  <a:pt x="17182" y="4626"/>
                </a:lnTo>
                <a:lnTo>
                  <a:pt x="17182" y="4639"/>
                </a:lnTo>
                <a:lnTo>
                  <a:pt x="17192" y="4676"/>
                </a:lnTo>
                <a:lnTo>
                  <a:pt x="17204" y="4720"/>
                </a:lnTo>
                <a:lnTo>
                  <a:pt x="17199" y="4764"/>
                </a:lnTo>
                <a:lnTo>
                  <a:pt x="17172" y="4810"/>
                </a:lnTo>
                <a:lnTo>
                  <a:pt x="17144" y="4824"/>
                </a:lnTo>
                <a:lnTo>
                  <a:pt x="17122" y="4860"/>
                </a:lnTo>
                <a:lnTo>
                  <a:pt x="17100" y="4904"/>
                </a:lnTo>
                <a:lnTo>
                  <a:pt x="17063" y="4948"/>
                </a:lnTo>
                <a:lnTo>
                  <a:pt x="17023" y="4978"/>
                </a:lnTo>
                <a:lnTo>
                  <a:pt x="16986" y="5015"/>
                </a:lnTo>
                <a:lnTo>
                  <a:pt x="16953" y="5058"/>
                </a:lnTo>
                <a:lnTo>
                  <a:pt x="16865" y="5132"/>
                </a:lnTo>
                <a:lnTo>
                  <a:pt x="16865" y="5258"/>
                </a:lnTo>
                <a:lnTo>
                  <a:pt x="18508" y="5258"/>
                </a:lnTo>
                <a:lnTo>
                  <a:pt x="18551" y="5316"/>
                </a:lnTo>
                <a:lnTo>
                  <a:pt x="18556" y="5339"/>
                </a:lnTo>
                <a:lnTo>
                  <a:pt x="18605" y="5369"/>
                </a:lnTo>
                <a:lnTo>
                  <a:pt x="18622" y="5399"/>
                </a:lnTo>
                <a:lnTo>
                  <a:pt x="18622" y="5420"/>
                </a:lnTo>
                <a:lnTo>
                  <a:pt x="18638" y="5443"/>
                </a:lnTo>
                <a:lnTo>
                  <a:pt x="18632" y="5493"/>
                </a:lnTo>
                <a:lnTo>
                  <a:pt x="18632" y="5523"/>
                </a:lnTo>
                <a:lnTo>
                  <a:pt x="18638" y="5553"/>
                </a:lnTo>
                <a:lnTo>
                  <a:pt x="18644" y="5583"/>
                </a:lnTo>
                <a:lnTo>
                  <a:pt x="18660" y="5611"/>
                </a:lnTo>
                <a:lnTo>
                  <a:pt x="18665" y="5620"/>
                </a:lnTo>
                <a:lnTo>
                  <a:pt x="18736" y="5657"/>
                </a:lnTo>
                <a:lnTo>
                  <a:pt x="18759" y="5693"/>
                </a:lnTo>
                <a:lnTo>
                  <a:pt x="18764" y="5707"/>
                </a:lnTo>
                <a:lnTo>
                  <a:pt x="19009" y="5905"/>
                </a:lnTo>
                <a:lnTo>
                  <a:pt x="19009" y="5884"/>
                </a:lnTo>
                <a:lnTo>
                  <a:pt x="18987" y="5818"/>
                </a:lnTo>
                <a:lnTo>
                  <a:pt x="19036" y="5781"/>
                </a:lnTo>
                <a:lnTo>
                  <a:pt x="19053" y="5804"/>
                </a:lnTo>
                <a:lnTo>
                  <a:pt x="19074" y="5848"/>
                </a:lnTo>
                <a:lnTo>
                  <a:pt x="19074" y="5884"/>
                </a:lnTo>
                <a:lnTo>
                  <a:pt x="19163" y="5811"/>
                </a:lnTo>
                <a:lnTo>
                  <a:pt x="19145" y="5781"/>
                </a:lnTo>
                <a:lnTo>
                  <a:pt x="19173" y="5272"/>
                </a:lnTo>
                <a:lnTo>
                  <a:pt x="19156" y="5252"/>
                </a:lnTo>
                <a:lnTo>
                  <a:pt x="19255" y="4787"/>
                </a:lnTo>
                <a:lnTo>
                  <a:pt x="19244" y="4743"/>
                </a:lnTo>
                <a:lnTo>
                  <a:pt x="19255" y="4699"/>
                </a:lnTo>
                <a:lnTo>
                  <a:pt x="19260" y="4241"/>
                </a:lnTo>
                <a:lnTo>
                  <a:pt x="19255" y="4234"/>
                </a:lnTo>
                <a:lnTo>
                  <a:pt x="19244" y="4248"/>
                </a:lnTo>
                <a:lnTo>
                  <a:pt x="19217" y="4248"/>
                </a:lnTo>
                <a:lnTo>
                  <a:pt x="19195" y="4211"/>
                </a:lnTo>
                <a:lnTo>
                  <a:pt x="19195" y="4175"/>
                </a:lnTo>
                <a:lnTo>
                  <a:pt x="19210" y="4073"/>
                </a:lnTo>
                <a:lnTo>
                  <a:pt x="19205" y="4007"/>
                </a:lnTo>
                <a:lnTo>
                  <a:pt x="19195" y="3896"/>
                </a:lnTo>
                <a:lnTo>
                  <a:pt x="19190" y="3859"/>
                </a:lnTo>
                <a:lnTo>
                  <a:pt x="19200" y="3816"/>
                </a:lnTo>
                <a:lnTo>
                  <a:pt x="19210" y="3763"/>
                </a:lnTo>
                <a:lnTo>
                  <a:pt x="19232" y="3719"/>
                </a:lnTo>
                <a:lnTo>
                  <a:pt x="19227" y="3659"/>
                </a:lnTo>
                <a:lnTo>
                  <a:pt x="19232" y="3595"/>
                </a:lnTo>
                <a:lnTo>
                  <a:pt x="19210" y="3498"/>
                </a:lnTo>
                <a:lnTo>
                  <a:pt x="19222" y="3374"/>
                </a:lnTo>
                <a:lnTo>
                  <a:pt x="19217" y="3307"/>
                </a:lnTo>
                <a:lnTo>
                  <a:pt x="19222" y="3247"/>
                </a:lnTo>
                <a:lnTo>
                  <a:pt x="19222" y="3240"/>
                </a:lnTo>
                <a:lnTo>
                  <a:pt x="18719" y="3247"/>
                </a:lnTo>
                <a:lnTo>
                  <a:pt x="18687" y="3240"/>
                </a:lnTo>
                <a:close/>
                <a:moveTo>
                  <a:pt x="19277" y="3240"/>
                </a:moveTo>
                <a:lnTo>
                  <a:pt x="19277" y="3254"/>
                </a:lnTo>
                <a:lnTo>
                  <a:pt x="19272" y="3307"/>
                </a:lnTo>
                <a:lnTo>
                  <a:pt x="19277" y="3365"/>
                </a:lnTo>
                <a:lnTo>
                  <a:pt x="19265" y="3491"/>
                </a:lnTo>
                <a:lnTo>
                  <a:pt x="19292" y="3585"/>
                </a:lnTo>
                <a:lnTo>
                  <a:pt x="19282" y="3659"/>
                </a:lnTo>
                <a:lnTo>
                  <a:pt x="19287" y="3733"/>
                </a:lnTo>
                <a:lnTo>
                  <a:pt x="19277" y="3763"/>
                </a:lnTo>
                <a:lnTo>
                  <a:pt x="19260" y="3799"/>
                </a:lnTo>
                <a:lnTo>
                  <a:pt x="19249" y="3836"/>
                </a:lnTo>
                <a:lnTo>
                  <a:pt x="19249" y="3866"/>
                </a:lnTo>
                <a:lnTo>
                  <a:pt x="19249" y="3889"/>
                </a:lnTo>
                <a:lnTo>
                  <a:pt x="19260" y="4000"/>
                </a:lnTo>
                <a:lnTo>
                  <a:pt x="19265" y="4050"/>
                </a:lnTo>
                <a:lnTo>
                  <a:pt x="19265" y="4080"/>
                </a:lnTo>
                <a:lnTo>
                  <a:pt x="19260" y="4138"/>
                </a:lnTo>
                <a:lnTo>
                  <a:pt x="19287" y="4161"/>
                </a:lnTo>
                <a:lnTo>
                  <a:pt x="19314" y="4221"/>
                </a:lnTo>
                <a:lnTo>
                  <a:pt x="19304" y="4706"/>
                </a:lnTo>
                <a:lnTo>
                  <a:pt x="19304" y="4736"/>
                </a:lnTo>
                <a:lnTo>
                  <a:pt x="19304" y="4750"/>
                </a:lnTo>
                <a:lnTo>
                  <a:pt x="19532" y="4757"/>
                </a:lnTo>
                <a:lnTo>
                  <a:pt x="19527" y="4743"/>
                </a:lnTo>
                <a:lnTo>
                  <a:pt x="19522" y="4713"/>
                </a:lnTo>
                <a:lnTo>
                  <a:pt x="19522" y="4690"/>
                </a:lnTo>
                <a:lnTo>
                  <a:pt x="19538" y="4616"/>
                </a:lnTo>
                <a:lnTo>
                  <a:pt x="19544" y="4603"/>
                </a:lnTo>
                <a:lnTo>
                  <a:pt x="19549" y="4580"/>
                </a:lnTo>
                <a:lnTo>
                  <a:pt x="19565" y="4455"/>
                </a:lnTo>
                <a:lnTo>
                  <a:pt x="19577" y="4375"/>
                </a:lnTo>
                <a:lnTo>
                  <a:pt x="19582" y="4241"/>
                </a:lnTo>
                <a:lnTo>
                  <a:pt x="19592" y="4198"/>
                </a:lnTo>
                <a:lnTo>
                  <a:pt x="19604" y="4161"/>
                </a:lnTo>
                <a:lnTo>
                  <a:pt x="19619" y="4094"/>
                </a:lnTo>
                <a:lnTo>
                  <a:pt x="19647" y="4043"/>
                </a:lnTo>
                <a:lnTo>
                  <a:pt x="19664" y="3984"/>
                </a:lnTo>
                <a:lnTo>
                  <a:pt x="19686" y="3933"/>
                </a:lnTo>
                <a:lnTo>
                  <a:pt x="19686" y="3903"/>
                </a:lnTo>
                <a:lnTo>
                  <a:pt x="19708" y="3822"/>
                </a:lnTo>
                <a:lnTo>
                  <a:pt x="19718" y="3689"/>
                </a:lnTo>
                <a:lnTo>
                  <a:pt x="19740" y="3652"/>
                </a:lnTo>
                <a:lnTo>
                  <a:pt x="19795" y="3631"/>
                </a:lnTo>
                <a:lnTo>
                  <a:pt x="19805" y="3622"/>
                </a:lnTo>
                <a:lnTo>
                  <a:pt x="19872" y="3558"/>
                </a:lnTo>
                <a:lnTo>
                  <a:pt x="19877" y="3535"/>
                </a:lnTo>
                <a:lnTo>
                  <a:pt x="19887" y="3491"/>
                </a:lnTo>
                <a:lnTo>
                  <a:pt x="19872" y="3401"/>
                </a:lnTo>
                <a:lnTo>
                  <a:pt x="19872" y="3358"/>
                </a:lnTo>
                <a:lnTo>
                  <a:pt x="19909" y="3270"/>
                </a:lnTo>
                <a:lnTo>
                  <a:pt x="19904" y="3240"/>
                </a:lnTo>
                <a:lnTo>
                  <a:pt x="19277" y="3240"/>
                </a:lnTo>
                <a:close/>
                <a:moveTo>
                  <a:pt x="5122" y="3247"/>
                </a:moveTo>
                <a:lnTo>
                  <a:pt x="5122" y="3558"/>
                </a:lnTo>
                <a:lnTo>
                  <a:pt x="5122" y="5258"/>
                </a:lnTo>
                <a:lnTo>
                  <a:pt x="5122" y="5935"/>
                </a:lnTo>
                <a:lnTo>
                  <a:pt x="5874" y="5935"/>
                </a:lnTo>
                <a:lnTo>
                  <a:pt x="7708" y="5935"/>
                </a:lnTo>
                <a:lnTo>
                  <a:pt x="7701" y="3247"/>
                </a:lnTo>
                <a:lnTo>
                  <a:pt x="5122" y="3247"/>
                </a:lnTo>
                <a:close/>
                <a:moveTo>
                  <a:pt x="20935" y="3622"/>
                </a:moveTo>
                <a:lnTo>
                  <a:pt x="20923" y="3631"/>
                </a:lnTo>
                <a:lnTo>
                  <a:pt x="20923" y="3668"/>
                </a:lnTo>
                <a:lnTo>
                  <a:pt x="20940" y="3622"/>
                </a:lnTo>
                <a:lnTo>
                  <a:pt x="20935" y="3622"/>
                </a:lnTo>
                <a:close/>
                <a:moveTo>
                  <a:pt x="21147" y="3638"/>
                </a:moveTo>
                <a:lnTo>
                  <a:pt x="21136" y="3652"/>
                </a:lnTo>
                <a:lnTo>
                  <a:pt x="21153" y="3652"/>
                </a:lnTo>
                <a:lnTo>
                  <a:pt x="21147" y="3638"/>
                </a:lnTo>
                <a:close/>
                <a:moveTo>
                  <a:pt x="10555" y="4301"/>
                </a:moveTo>
                <a:lnTo>
                  <a:pt x="10572" y="4352"/>
                </a:lnTo>
                <a:lnTo>
                  <a:pt x="10572" y="4382"/>
                </a:lnTo>
                <a:lnTo>
                  <a:pt x="10565" y="4412"/>
                </a:lnTo>
                <a:lnTo>
                  <a:pt x="10560" y="4425"/>
                </a:lnTo>
                <a:lnTo>
                  <a:pt x="10582" y="4442"/>
                </a:lnTo>
                <a:lnTo>
                  <a:pt x="10599" y="4492"/>
                </a:lnTo>
                <a:lnTo>
                  <a:pt x="10599" y="4522"/>
                </a:lnTo>
                <a:lnTo>
                  <a:pt x="10599" y="4552"/>
                </a:lnTo>
                <a:lnTo>
                  <a:pt x="10582" y="4596"/>
                </a:lnTo>
                <a:lnTo>
                  <a:pt x="10577" y="4646"/>
                </a:lnTo>
                <a:lnTo>
                  <a:pt x="10560" y="4727"/>
                </a:lnTo>
                <a:lnTo>
                  <a:pt x="10537" y="4780"/>
                </a:lnTo>
                <a:lnTo>
                  <a:pt x="10572" y="4830"/>
                </a:lnTo>
                <a:lnTo>
                  <a:pt x="10572" y="4853"/>
                </a:lnTo>
                <a:lnTo>
                  <a:pt x="10582" y="4883"/>
                </a:lnTo>
                <a:lnTo>
                  <a:pt x="10587" y="4920"/>
                </a:lnTo>
                <a:lnTo>
                  <a:pt x="10592" y="4920"/>
                </a:lnTo>
                <a:lnTo>
                  <a:pt x="10631" y="5008"/>
                </a:lnTo>
                <a:lnTo>
                  <a:pt x="10636" y="5111"/>
                </a:lnTo>
                <a:lnTo>
                  <a:pt x="10659" y="5192"/>
                </a:lnTo>
                <a:lnTo>
                  <a:pt x="10691" y="5252"/>
                </a:lnTo>
                <a:lnTo>
                  <a:pt x="10713" y="5309"/>
                </a:lnTo>
                <a:lnTo>
                  <a:pt x="10713" y="5346"/>
                </a:lnTo>
                <a:lnTo>
                  <a:pt x="10718" y="5369"/>
                </a:lnTo>
                <a:lnTo>
                  <a:pt x="10740" y="5413"/>
                </a:lnTo>
                <a:lnTo>
                  <a:pt x="10745" y="5479"/>
                </a:lnTo>
                <a:lnTo>
                  <a:pt x="10745" y="5560"/>
                </a:lnTo>
                <a:lnTo>
                  <a:pt x="10745" y="5574"/>
                </a:lnTo>
                <a:lnTo>
                  <a:pt x="10756" y="5574"/>
                </a:lnTo>
                <a:lnTo>
                  <a:pt x="10778" y="5611"/>
                </a:lnTo>
                <a:lnTo>
                  <a:pt x="10778" y="5627"/>
                </a:lnTo>
                <a:lnTo>
                  <a:pt x="10790" y="5634"/>
                </a:lnTo>
                <a:lnTo>
                  <a:pt x="10800" y="5684"/>
                </a:lnTo>
                <a:lnTo>
                  <a:pt x="10795" y="5721"/>
                </a:lnTo>
                <a:lnTo>
                  <a:pt x="10810" y="5737"/>
                </a:lnTo>
                <a:lnTo>
                  <a:pt x="10817" y="5781"/>
                </a:lnTo>
                <a:lnTo>
                  <a:pt x="10805" y="5811"/>
                </a:lnTo>
                <a:lnTo>
                  <a:pt x="10822" y="5825"/>
                </a:lnTo>
                <a:lnTo>
                  <a:pt x="10827" y="5914"/>
                </a:lnTo>
                <a:lnTo>
                  <a:pt x="10832" y="6046"/>
                </a:lnTo>
                <a:lnTo>
                  <a:pt x="10827" y="6142"/>
                </a:lnTo>
                <a:lnTo>
                  <a:pt x="10832" y="6172"/>
                </a:lnTo>
                <a:lnTo>
                  <a:pt x="10849" y="6200"/>
                </a:lnTo>
                <a:lnTo>
                  <a:pt x="12365" y="6186"/>
                </a:lnTo>
                <a:lnTo>
                  <a:pt x="12387" y="6246"/>
                </a:lnTo>
                <a:lnTo>
                  <a:pt x="12409" y="6260"/>
                </a:lnTo>
                <a:lnTo>
                  <a:pt x="12414" y="6273"/>
                </a:lnTo>
                <a:lnTo>
                  <a:pt x="12441" y="6303"/>
                </a:lnTo>
                <a:lnTo>
                  <a:pt x="12447" y="6326"/>
                </a:lnTo>
                <a:lnTo>
                  <a:pt x="12453" y="6333"/>
                </a:lnTo>
                <a:lnTo>
                  <a:pt x="12447" y="6273"/>
                </a:lnTo>
                <a:lnTo>
                  <a:pt x="12474" y="6209"/>
                </a:lnTo>
                <a:lnTo>
                  <a:pt x="12523" y="6179"/>
                </a:lnTo>
                <a:lnTo>
                  <a:pt x="12563" y="6119"/>
                </a:lnTo>
                <a:lnTo>
                  <a:pt x="12600" y="6016"/>
                </a:lnTo>
                <a:lnTo>
                  <a:pt x="12610" y="5958"/>
                </a:lnTo>
                <a:lnTo>
                  <a:pt x="12610" y="5928"/>
                </a:lnTo>
                <a:lnTo>
                  <a:pt x="12600" y="5891"/>
                </a:lnTo>
                <a:lnTo>
                  <a:pt x="12573" y="5848"/>
                </a:lnTo>
                <a:lnTo>
                  <a:pt x="12563" y="5781"/>
                </a:lnTo>
                <a:lnTo>
                  <a:pt x="12578" y="5700"/>
                </a:lnTo>
                <a:lnTo>
                  <a:pt x="12638" y="5647"/>
                </a:lnTo>
                <a:lnTo>
                  <a:pt x="12709" y="5634"/>
                </a:lnTo>
                <a:lnTo>
                  <a:pt x="12769" y="5604"/>
                </a:lnTo>
                <a:lnTo>
                  <a:pt x="12818" y="5567"/>
                </a:lnTo>
                <a:lnTo>
                  <a:pt x="12840" y="5530"/>
                </a:lnTo>
                <a:lnTo>
                  <a:pt x="12856" y="5479"/>
                </a:lnTo>
                <a:lnTo>
                  <a:pt x="12873" y="5426"/>
                </a:lnTo>
                <a:lnTo>
                  <a:pt x="12895" y="5406"/>
                </a:lnTo>
                <a:lnTo>
                  <a:pt x="12905" y="5369"/>
                </a:lnTo>
                <a:lnTo>
                  <a:pt x="12910" y="5302"/>
                </a:lnTo>
                <a:lnTo>
                  <a:pt x="12917" y="5265"/>
                </a:lnTo>
                <a:lnTo>
                  <a:pt x="12910" y="5252"/>
                </a:lnTo>
                <a:lnTo>
                  <a:pt x="12895" y="5222"/>
                </a:lnTo>
                <a:lnTo>
                  <a:pt x="12845" y="5178"/>
                </a:lnTo>
                <a:lnTo>
                  <a:pt x="12818" y="5125"/>
                </a:lnTo>
                <a:lnTo>
                  <a:pt x="12813" y="5088"/>
                </a:lnTo>
                <a:lnTo>
                  <a:pt x="12796" y="5058"/>
                </a:lnTo>
                <a:lnTo>
                  <a:pt x="12753" y="5015"/>
                </a:lnTo>
                <a:lnTo>
                  <a:pt x="12726" y="4948"/>
                </a:lnTo>
                <a:lnTo>
                  <a:pt x="12714" y="4911"/>
                </a:lnTo>
                <a:lnTo>
                  <a:pt x="12714" y="4897"/>
                </a:lnTo>
                <a:lnTo>
                  <a:pt x="12687" y="4867"/>
                </a:lnTo>
                <a:lnTo>
                  <a:pt x="12622" y="4830"/>
                </a:lnTo>
                <a:lnTo>
                  <a:pt x="12573" y="4780"/>
                </a:lnTo>
                <a:lnTo>
                  <a:pt x="12551" y="4706"/>
                </a:lnTo>
                <a:lnTo>
                  <a:pt x="12540" y="4633"/>
                </a:lnTo>
                <a:lnTo>
                  <a:pt x="12535" y="4543"/>
                </a:lnTo>
                <a:lnTo>
                  <a:pt x="12540" y="4462"/>
                </a:lnTo>
                <a:lnTo>
                  <a:pt x="12556" y="4418"/>
                </a:lnTo>
                <a:lnTo>
                  <a:pt x="12551" y="4405"/>
                </a:lnTo>
                <a:lnTo>
                  <a:pt x="12535" y="4389"/>
                </a:lnTo>
                <a:lnTo>
                  <a:pt x="12513" y="4352"/>
                </a:lnTo>
                <a:lnTo>
                  <a:pt x="12508" y="4308"/>
                </a:lnTo>
                <a:lnTo>
                  <a:pt x="12508" y="4301"/>
                </a:lnTo>
                <a:lnTo>
                  <a:pt x="10555" y="4301"/>
                </a:lnTo>
                <a:close/>
                <a:moveTo>
                  <a:pt x="7756" y="4646"/>
                </a:moveTo>
                <a:lnTo>
                  <a:pt x="7762" y="5898"/>
                </a:lnTo>
                <a:lnTo>
                  <a:pt x="7762" y="5935"/>
                </a:lnTo>
                <a:lnTo>
                  <a:pt x="8509" y="5935"/>
                </a:lnTo>
                <a:lnTo>
                  <a:pt x="8514" y="6598"/>
                </a:lnTo>
                <a:lnTo>
                  <a:pt x="10936" y="6598"/>
                </a:lnTo>
                <a:lnTo>
                  <a:pt x="10931" y="6584"/>
                </a:lnTo>
                <a:lnTo>
                  <a:pt x="10919" y="6517"/>
                </a:lnTo>
                <a:lnTo>
                  <a:pt x="10909" y="6487"/>
                </a:lnTo>
                <a:lnTo>
                  <a:pt x="10877" y="6467"/>
                </a:lnTo>
                <a:lnTo>
                  <a:pt x="10844" y="6400"/>
                </a:lnTo>
                <a:lnTo>
                  <a:pt x="10838" y="6340"/>
                </a:lnTo>
                <a:lnTo>
                  <a:pt x="10817" y="6273"/>
                </a:lnTo>
                <a:lnTo>
                  <a:pt x="10805" y="6246"/>
                </a:lnTo>
                <a:lnTo>
                  <a:pt x="10783" y="6200"/>
                </a:lnTo>
                <a:lnTo>
                  <a:pt x="10768" y="6142"/>
                </a:lnTo>
                <a:lnTo>
                  <a:pt x="10778" y="6112"/>
                </a:lnTo>
                <a:lnTo>
                  <a:pt x="10778" y="6046"/>
                </a:lnTo>
                <a:lnTo>
                  <a:pt x="10778" y="5921"/>
                </a:lnTo>
                <a:lnTo>
                  <a:pt x="10768" y="5861"/>
                </a:lnTo>
                <a:lnTo>
                  <a:pt x="10756" y="5848"/>
                </a:lnTo>
                <a:lnTo>
                  <a:pt x="10751" y="5804"/>
                </a:lnTo>
                <a:lnTo>
                  <a:pt x="10756" y="5781"/>
                </a:lnTo>
                <a:lnTo>
                  <a:pt x="10745" y="5774"/>
                </a:lnTo>
                <a:lnTo>
                  <a:pt x="10735" y="5730"/>
                </a:lnTo>
                <a:lnTo>
                  <a:pt x="10740" y="5684"/>
                </a:lnTo>
                <a:lnTo>
                  <a:pt x="10735" y="5684"/>
                </a:lnTo>
                <a:lnTo>
                  <a:pt x="10718" y="5647"/>
                </a:lnTo>
                <a:lnTo>
                  <a:pt x="10718" y="5640"/>
                </a:lnTo>
                <a:lnTo>
                  <a:pt x="10701" y="5634"/>
                </a:lnTo>
                <a:lnTo>
                  <a:pt x="10691" y="5560"/>
                </a:lnTo>
                <a:lnTo>
                  <a:pt x="10691" y="5479"/>
                </a:lnTo>
                <a:lnTo>
                  <a:pt x="10686" y="5436"/>
                </a:lnTo>
                <a:lnTo>
                  <a:pt x="10669" y="5399"/>
                </a:lnTo>
                <a:lnTo>
                  <a:pt x="10659" y="5353"/>
                </a:lnTo>
                <a:lnTo>
                  <a:pt x="10659" y="5332"/>
                </a:lnTo>
                <a:lnTo>
                  <a:pt x="10647" y="5288"/>
                </a:lnTo>
                <a:lnTo>
                  <a:pt x="10609" y="5222"/>
                </a:lnTo>
                <a:lnTo>
                  <a:pt x="10587" y="5125"/>
                </a:lnTo>
                <a:lnTo>
                  <a:pt x="10577" y="5021"/>
                </a:lnTo>
                <a:lnTo>
                  <a:pt x="10560" y="4985"/>
                </a:lnTo>
                <a:lnTo>
                  <a:pt x="10544" y="4978"/>
                </a:lnTo>
                <a:lnTo>
                  <a:pt x="10517" y="4971"/>
                </a:lnTo>
                <a:lnTo>
                  <a:pt x="10483" y="4934"/>
                </a:lnTo>
                <a:lnTo>
                  <a:pt x="10473" y="4890"/>
                </a:lnTo>
                <a:lnTo>
                  <a:pt x="10428" y="4853"/>
                </a:lnTo>
                <a:lnTo>
                  <a:pt x="10353" y="4810"/>
                </a:lnTo>
                <a:lnTo>
                  <a:pt x="10292" y="4773"/>
                </a:lnTo>
                <a:lnTo>
                  <a:pt x="10272" y="4743"/>
                </a:lnTo>
                <a:lnTo>
                  <a:pt x="10210" y="4727"/>
                </a:lnTo>
                <a:lnTo>
                  <a:pt x="10108" y="4736"/>
                </a:lnTo>
                <a:lnTo>
                  <a:pt x="10053" y="4750"/>
                </a:lnTo>
                <a:lnTo>
                  <a:pt x="10014" y="4787"/>
                </a:lnTo>
                <a:lnTo>
                  <a:pt x="9927" y="4743"/>
                </a:lnTo>
                <a:lnTo>
                  <a:pt x="9818" y="4646"/>
                </a:lnTo>
                <a:lnTo>
                  <a:pt x="7756" y="4646"/>
                </a:lnTo>
                <a:close/>
                <a:moveTo>
                  <a:pt x="20160" y="4727"/>
                </a:moveTo>
                <a:lnTo>
                  <a:pt x="20149" y="4736"/>
                </a:lnTo>
                <a:lnTo>
                  <a:pt x="20110" y="4764"/>
                </a:lnTo>
                <a:lnTo>
                  <a:pt x="20095" y="4780"/>
                </a:lnTo>
                <a:lnTo>
                  <a:pt x="20051" y="4830"/>
                </a:lnTo>
                <a:lnTo>
                  <a:pt x="20013" y="4853"/>
                </a:lnTo>
                <a:lnTo>
                  <a:pt x="19619" y="4837"/>
                </a:lnTo>
                <a:lnTo>
                  <a:pt x="19575" y="4835"/>
                </a:lnTo>
                <a:lnTo>
                  <a:pt x="19573" y="4835"/>
                </a:lnTo>
                <a:lnTo>
                  <a:pt x="19560" y="4830"/>
                </a:lnTo>
                <a:lnTo>
                  <a:pt x="19309" y="4824"/>
                </a:lnTo>
                <a:lnTo>
                  <a:pt x="19304" y="4824"/>
                </a:lnTo>
                <a:lnTo>
                  <a:pt x="19222" y="5222"/>
                </a:lnTo>
                <a:lnTo>
                  <a:pt x="19445" y="5235"/>
                </a:lnTo>
                <a:lnTo>
                  <a:pt x="19855" y="5242"/>
                </a:lnTo>
                <a:lnTo>
                  <a:pt x="19855" y="5252"/>
                </a:lnTo>
                <a:lnTo>
                  <a:pt x="20013" y="5252"/>
                </a:lnTo>
                <a:lnTo>
                  <a:pt x="20013" y="5339"/>
                </a:lnTo>
                <a:lnTo>
                  <a:pt x="20028" y="5346"/>
                </a:lnTo>
                <a:lnTo>
                  <a:pt x="20028" y="5420"/>
                </a:lnTo>
                <a:lnTo>
                  <a:pt x="20045" y="5443"/>
                </a:lnTo>
                <a:lnTo>
                  <a:pt x="20051" y="5436"/>
                </a:lnTo>
                <a:lnTo>
                  <a:pt x="20117" y="5426"/>
                </a:lnTo>
                <a:lnTo>
                  <a:pt x="20083" y="5546"/>
                </a:lnTo>
                <a:lnTo>
                  <a:pt x="20083" y="5583"/>
                </a:lnTo>
                <a:lnTo>
                  <a:pt x="20090" y="5574"/>
                </a:lnTo>
                <a:lnTo>
                  <a:pt x="20127" y="5567"/>
                </a:lnTo>
                <a:lnTo>
                  <a:pt x="20236" y="5449"/>
                </a:lnTo>
                <a:lnTo>
                  <a:pt x="20281" y="5463"/>
                </a:lnTo>
                <a:lnTo>
                  <a:pt x="20286" y="5560"/>
                </a:lnTo>
                <a:lnTo>
                  <a:pt x="20313" y="5546"/>
                </a:lnTo>
                <a:lnTo>
                  <a:pt x="20340" y="5516"/>
                </a:lnTo>
                <a:lnTo>
                  <a:pt x="20368" y="5509"/>
                </a:lnTo>
                <a:lnTo>
                  <a:pt x="20328" y="5493"/>
                </a:lnTo>
                <a:lnTo>
                  <a:pt x="20286" y="5449"/>
                </a:lnTo>
                <a:lnTo>
                  <a:pt x="20274" y="5362"/>
                </a:lnTo>
                <a:lnTo>
                  <a:pt x="20226" y="5325"/>
                </a:lnTo>
                <a:lnTo>
                  <a:pt x="20241" y="5258"/>
                </a:lnTo>
                <a:lnTo>
                  <a:pt x="20209" y="5169"/>
                </a:lnTo>
                <a:lnTo>
                  <a:pt x="20187" y="5148"/>
                </a:lnTo>
                <a:lnTo>
                  <a:pt x="20110" y="5118"/>
                </a:lnTo>
                <a:lnTo>
                  <a:pt x="20073" y="5074"/>
                </a:lnTo>
                <a:lnTo>
                  <a:pt x="20132" y="4978"/>
                </a:lnTo>
                <a:lnTo>
                  <a:pt x="20155" y="4941"/>
                </a:lnTo>
                <a:lnTo>
                  <a:pt x="20177" y="4890"/>
                </a:lnTo>
                <a:lnTo>
                  <a:pt x="20214" y="4874"/>
                </a:lnTo>
                <a:lnTo>
                  <a:pt x="20187" y="4817"/>
                </a:lnTo>
                <a:lnTo>
                  <a:pt x="20177" y="4780"/>
                </a:lnTo>
                <a:lnTo>
                  <a:pt x="20165" y="4736"/>
                </a:lnTo>
                <a:lnTo>
                  <a:pt x="20160" y="4727"/>
                </a:lnTo>
                <a:close/>
                <a:moveTo>
                  <a:pt x="15736" y="4860"/>
                </a:moveTo>
                <a:lnTo>
                  <a:pt x="15731" y="4867"/>
                </a:lnTo>
                <a:lnTo>
                  <a:pt x="15736" y="4874"/>
                </a:lnTo>
                <a:lnTo>
                  <a:pt x="15736" y="4860"/>
                </a:lnTo>
                <a:close/>
                <a:moveTo>
                  <a:pt x="12813" y="4985"/>
                </a:moveTo>
                <a:lnTo>
                  <a:pt x="12840" y="5015"/>
                </a:lnTo>
                <a:lnTo>
                  <a:pt x="12863" y="5058"/>
                </a:lnTo>
                <a:lnTo>
                  <a:pt x="12868" y="5095"/>
                </a:lnTo>
                <a:lnTo>
                  <a:pt x="12883" y="5125"/>
                </a:lnTo>
                <a:lnTo>
                  <a:pt x="12932" y="5169"/>
                </a:lnTo>
                <a:lnTo>
                  <a:pt x="12960" y="5215"/>
                </a:lnTo>
                <a:lnTo>
                  <a:pt x="12972" y="5258"/>
                </a:lnTo>
                <a:lnTo>
                  <a:pt x="12965" y="5309"/>
                </a:lnTo>
                <a:lnTo>
                  <a:pt x="12955" y="5390"/>
                </a:lnTo>
                <a:lnTo>
                  <a:pt x="12932" y="5449"/>
                </a:lnTo>
                <a:lnTo>
                  <a:pt x="12917" y="5479"/>
                </a:lnTo>
                <a:lnTo>
                  <a:pt x="12905" y="5509"/>
                </a:lnTo>
                <a:lnTo>
                  <a:pt x="12890" y="5567"/>
                </a:lnTo>
                <a:lnTo>
                  <a:pt x="12845" y="5627"/>
                </a:lnTo>
                <a:lnTo>
                  <a:pt x="12791" y="5670"/>
                </a:lnTo>
                <a:lnTo>
                  <a:pt x="12726" y="5707"/>
                </a:lnTo>
                <a:lnTo>
                  <a:pt x="12655" y="5721"/>
                </a:lnTo>
                <a:lnTo>
                  <a:pt x="12627" y="5744"/>
                </a:lnTo>
                <a:lnTo>
                  <a:pt x="12622" y="5788"/>
                </a:lnTo>
                <a:lnTo>
                  <a:pt x="12622" y="5818"/>
                </a:lnTo>
                <a:lnTo>
                  <a:pt x="12649" y="5861"/>
                </a:lnTo>
                <a:lnTo>
                  <a:pt x="12665" y="5914"/>
                </a:lnTo>
                <a:lnTo>
                  <a:pt x="12665" y="5965"/>
                </a:lnTo>
                <a:lnTo>
                  <a:pt x="12649" y="6046"/>
                </a:lnTo>
                <a:lnTo>
                  <a:pt x="12605" y="6163"/>
                </a:lnTo>
                <a:lnTo>
                  <a:pt x="12551" y="6237"/>
                </a:lnTo>
                <a:lnTo>
                  <a:pt x="12513" y="6266"/>
                </a:lnTo>
                <a:lnTo>
                  <a:pt x="12501" y="6289"/>
                </a:lnTo>
                <a:lnTo>
                  <a:pt x="12508" y="6340"/>
                </a:lnTo>
                <a:lnTo>
                  <a:pt x="12501" y="6400"/>
                </a:lnTo>
                <a:lnTo>
                  <a:pt x="12481" y="6414"/>
                </a:lnTo>
                <a:lnTo>
                  <a:pt x="12464" y="6494"/>
                </a:lnTo>
                <a:lnTo>
                  <a:pt x="12464" y="6568"/>
                </a:lnTo>
                <a:lnTo>
                  <a:pt x="12474" y="6665"/>
                </a:lnTo>
                <a:lnTo>
                  <a:pt x="12491" y="6738"/>
                </a:lnTo>
                <a:lnTo>
                  <a:pt x="12501" y="6782"/>
                </a:lnTo>
                <a:lnTo>
                  <a:pt x="12563" y="6872"/>
                </a:lnTo>
                <a:lnTo>
                  <a:pt x="12677" y="7019"/>
                </a:lnTo>
                <a:lnTo>
                  <a:pt x="12747" y="7157"/>
                </a:lnTo>
                <a:lnTo>
                  <a:pt x="12774" y="7284"/>
                </a:lnTo>
                <a:lnTo>
                  <a:pt x="12786" y="7304"/>
                </a:lnTo>
                <a:lnTo>
                  <a:pt x="12813" y="7284"/>
                </a:lnTo>
                <a:lnTo>
                  <a:pt x="12868" y="7297"/>
                </a:lnTo>
                <a:lnTo>
                  <a:pt x="12932" y="7327"/>
                </a:lnTo>
                <a:lnTo>
                  <a:pt x="12972" y="7371"/>
                </a:lnTo>
                <a:lnTo>
                  <a:pt x="12977" y="7394"/>
                </a:lnTo>
                <a:lnTo>
                  <a:pt x="12965" y="7445"/>
                </a:lnTo>
                <a:lnTo>
                  <a:pt x="12905" y="7652"/>
                </a:lnTo>
                <a:lnTo>
                  <a:pt x="12883" y="7739"/>
                </a:lnTo>
                <a:lnTo>
                  <a:pt x="12890" y="7762"/>
                </a:lnTo>
                <a:lnTo>
                  <a:pt x="12910" y="7806"/>
                </a:lnTo>
                <a:lnTo>
                  <a:pt x="12955" y="7866"/>
                </a:lnTo>
                <a:lnTo>
                  <a:pt x="12987" y="7903"/>
                </a:lnTo>
                <a:lnTo>
                  <a:pt x="13026" y="7923"/>
                </a:lnTo>
                <a:lnTo>
                  <a:pt x="13081" y="7976"/>
                </a:lnTo>
                <a:lnTo>
                  <a:pt x="13163" y="8071"/>
                </a:lnTo>
                <a:lnTo>
                  <a:pt x="13205" y="8151"/>
                </a:lnTo>
                <a:lnTo>
                  <a:pt x="13205" y="8204"/>
                </a:lnTo>
                <a:lnTo>
                  <a:pt x="13210" y="8241"/>
                </a:lnTo>
                <a:lnTo>
                  <a:pt x="13227" y="8292"/>
                </a:lnTo>
                <a:lnTo>
                  <a:pt x="13227" y="8351"/>
                </a:lnTo>
                <a:lnTo>
                  <a:pt x="13210" y="8388"/>
                </a:lnTo>
                <a:lnTo>
                  <a:pt x="13217" y="8425"/>
                </a:lnTo>
                <a:lnTo>
                  <a:pt x="13249" y="8499"/>
                </a:lnTo>
                <a:lnTo>
                  <a:pt x="13260" y="8483"/>
                </a:lnTo>
                <a:lnTo>
                  <a:pt x="13272" y="8483"/>
                </a:lnTo>
                <a:lnTo>
                  <a:pt x="13292" y="8499"/>
                </a:lnTo>
                <a:lnTo>
                  <a:pt x="13304" y="8483"/>
                </a:lnTo>
                <a:lnTo>
                  <a:pt x="13341" y="8418"/>
                </a:lnTo>
                <a:lnTo>
                  <a:pt x="13423" y="8418"/>
                </a:lnTo>
                <a:lnTo>
                  <a:pt x="13527" y="8469"/>
                </a:lnTo>
                <a:lnTo>
                  <a:pt x="13555" y="8476"/>
                </a:lnTo>
                <a:lnTo>
                  <a:pt x="13549" y="8469"/>
                </a:lnTo>
                <a:lnTo>
                  <a:pt x="13538" y="8418"/>
                </a:lnTo>
                <a:lnTo>
                  <a:pt x="13532" y="8365"/>
                </a:lnTo>
                <a:lnTo>
                  <a:pt x="13538" y="8315"/>
                </a:lnTo>
                <a:lnTo>
                  <a:pt x="13587" y="8278"/>
                </a:lnTo>
                <a:lnTo>
                  <a:pt x="13664" y="8248"/>
                </a:lnTo>
                <a:lnTo>
                  <a:pt x="13681" y="8218"/>
                </a:lnTo>
                <a:lnTo>
                  <a:pt x="13669" y="8181"/>
                </a:lnTo>
                <a:lnTo>
                  <a:pt x="13674" y="8107"/>
                </a:lnTo>
                <a:lnTo>
                  <a:pt x="13696" y="8057"/>
                </a:lnTo>
                <a:lnTo>
                  <a:pt x="13686" y="8020"/>
                </a:lnTo>
                <a:lnTo>
                  <a:pt x="13691" y="7967"/>
                </a:lnTo>
                <a:lnTo>
                  <a:pt x="13708" y="7967"/>
                </a:lnTo>
                <a:lnTo>
                  <a:pt x="13701" y="7923"/>
                </a:lnTo>
                <a:lnTo>
                  <a:pt x="13718" y="7873"/>
                </a:lnTo>
                <a:lnTo>
                  <a:pt x="13718" y="7843"/>
                </a:lnTo>
                <a:lnTo>
                  <a:pt x="13740" y="7820"/>
                </a:lnTo>
                <a:lnTo>
                  <a:pt x="13728" y="7806"/>
                </a:lnTo>
                <a:lnTo>
                  <a:pt x="13728" y="7769"/>
                </a:lnTo>
                <a:lnTo>
                  <a:pt x="13745" y="7725"/>
                </a:lnTo>
                <a:lnTo>
                  <a:pt x="13773" y="7702"/>
                </a:lnTo>
                <a:lnTo>
                  <a:pt x="13783" y="7709"/>
                </a:lnTo>
                <a:lnTo>
                  <a:pt x="13790" y="7702"/>
                </a:lnTo>
                <a:lnTo>
                  <a:pt x="13805" y="7645"/>
                </a:lnTo>
                <a:lnTo>
                  <a:pt x="13832" y="7599"/>
                </a:lnTo>
                <a:lnTo>
                  <a:pt x="13849" y="7592"/>
                </a:lnTo>
                <a:lnTo>
                  <a:pt x="13860" y="7571"/>
                </a:lnTo>
                <a:lnTo>
                  <a:pt x="13882" y="7475"/>
                </a:lnTo>
                <a:lnTo>
                  <a:pt x="13899" y="7445"/>
                </a:lnTo>
                <a:lnTo>
                  <a:pt x="13904" y="7408"/>
                </a:lnTo>
                <a:lnTo>
                  <a:pt x="13899" y="7350"/>
                </a:lnTo>
                <a:lnTo>
                  <a:pt x="13882" y="7297"/>
                </a:lnTo>
                <a:lnTo>
                  <a:pt x="13860" y="7224"/>
                </a:lnTo>
                <a:lnTo>
                  <a:pt x="13849" y="7166"/>
                </a:lnTo>
                <a:lnTo>
                  <a:pt x="13865" y="7143"/>
                </a:lnTo>
                <a:lnTo>
                  <a:pt x="13872" y="7136"/>
                </a:lnTo>
                <a:lnTo>
                  <a:pt x="13865" y="7093"/>
                </a:lnTo>
                <a:lnTo>
                  <a:pt x="13887" y="7040"/>
                </a:lnTo>
                <a:lnTo>
                  <a:pt x="13899" y="7026"/>
                </a:lnTo>
                <a:lnTo>
                  <a:pt x="13899" y="5493"/>
                </a:lnTo>
                <a:lnTo>
                  <a:pt x="13887" y="5472"/>
                </a:lnTo>
                <a:lnTo>
                  <a:pt x="13872" y="5406"/>
                </a:lnTo>
                <a:lnTo>
                  <a:pt x="13855" y="5309"/>
                </a:lnTo>
                <a:lnTo>
                  <a:pt x="13838" y="5258"/>
                </a:lnTo>
                <a:lnTo>
                  <a:pt x="13827" y="5242"/>
                </a:lnTo>
                <a:lnTo>
                  <a:pt x="13810" y="5215"/>
                </a:lnTo>
                <a:lnTo>
                  <a:pt x="13795" y="5155"/>
                </a:lnTo>
                <a:lnTo>
                  <a:pt x="13790" y="5067"/>
                </a:lnTo>
                <a:lnTo>
                  <a:pt x="13790" y="4994"/>
                </a:lnTo>
                <a:lnTo>
                  <a:pt x="12813" y="4985"/>
                </a:lnTo>
                <a:close/>
                <a:moveTo>
                  <a:pt x="16810" y="5169"/>
                </a:moveTo>
                <a:lnTo>
                  <a:pt x="16641" y="5302"/>
                </a:lnTo>
                <a:lnTo>
                  <a:pt x="16582" y="5332"/>
                </a:lnTo>
                <a:lnTo>
                  <a:pt x="16582" y="6149"/>
                </a:lnTo>
                <a:lnTo>
                  <a:pt x="16582" y="6186"/>
                </a:lnTo>
                <a:lnTo>
                  <a:pt x="16582" y="6230"/>
                </a:lnTo>
                <a:lnTo>
                  <a:pt x="16582" y="6260"/>
                </a:lnTo>
                <a:lnTo>
                  <a:pt x="16582" y="6782"/>
                </a:lnTo>
                <a:lnTo>
                  <a:pt x="16974" y="6782"/>
                </a:lnTo>
                <a:lnTo>
                  <a:pt x="17499" y="6782"/>
                </a:lnTo>
                <a:lnTo>
                  <a:pt x="18322" y="6782"/>
                </a:lnTo>
                <a:lnTo>
                  <a:pt x="18338" y="6745"/>
                </a:lnTo>
                <a:lnTo>
                  <a:pt x="18365" y="6715"/>
                </a:lnTo>
                <a:lnTo>
                  <a:pt x="18387" y="6701"/>
                </a:lnTo>
                <a:lnTo>
                  <a:pt x="18441" y="6701"/>
                </a:lnTo>
                <a:lnTo>
                  <a:pt x="18464" y="6715"/>
                </a:lnTo>
                <a:lnTo>
                  <a:pt x="18501" y="6688"/>
                </a:lnTo>
                <a:lnTo>
                  <a:pt x="18551" y="6671"/>
                </a:lnTo>
                <a:lnTo>
                  <a:pt x="18578" y="6621"/>
                </a:lnTo>
                <a:lnTo>
                  <a:pt x="18583" y="6621"/>
                </a:lnTo>
                <a:lnTo>
                  <a:pt x="18600" y="6598"/>
                </a:lnTo>
                <a:lnTo>
                  <a:pt x="18649" y="6554"/>
                </a:lnTo>
                <a:lnTo>
                  <a:pt x="18687" y="6524"/>
                </a:lnTo>
                <a:lnTo>
                  <a:pt x="18622" y="6400"/>
                </a:lnTo>
                <a:lnTo>
                  <a:pt x="18595" y="6384"/>
                </a:lnTo>
                <a:lnTo>
                  <a:pt x="18568" y="6303"/>
                </a:lnTo>
                <a:lnTo>
                  <a:pt x="18540" y="6273"/>
                </a:lnTo>
                <a:lnTo>
                  <a:pt x="18528" y="6253"/>
                </a:lnTo>
                <a:lnTo>
                  <a:pt x="18528" y="6179"/>
                </a:lnTo>
                <a:lnTo>
                  <a:pt x="18528" y="6142"/>
                </a:lnTo>
                <a:lnTo>
                  <a:pt x="18540" y="6098"/>
                </a:lnTo>
                <a:lnTo>
                  <a:pt x="18568" y="6075"/>
                </a:lnTo>
                <a:lnTo>
                  <a:pt x="18573" y="6052"/>
                </a:lnTo>
                <a:lnTo>
                  <a:pt x="18556" y="5988"/>
                </a:lnTo>
                <a:lnTo>
                  <a:pt x="18556" y="5958"/>
                </a:lnTo>
                <a:lnTo>
                  <a:pt x="18600" y="5914"/>
                </a:lnTo>
                <a:lnTo>
                  <a:pt x="18638" y="5848"/>
                </a:lnTo>
                <a:lnTo>
                  <a:pt x="18665" y="5774"/>
                </a:lnTo>
                <a:lnTo>
                  <a:pt x="18682" y="5744"/>
                </a:lnTo>
                <a:lnTo>
                  <a:pt x="18699" y="5721"/>
                </a:lnTo>
                <a:lnTo>
                  <a:pt x="18704" y="5714"/>
                </a:lnTo>
                <a:lnTo>
                  <a:pt x="18632" y="5677"/>
                </a:lnTo>
                <a:lnTo>
                  <a:pt x="18617" y="5657"/>
                </a:lnTo>
                <a:lnTo>
                  <a:pt x="18595" y="5611"/>
                </a:lnTo>
                <a:lnTo>
                  <a:pt x="18583" y="5574"/>
                </a:lnTo>
                <a:lnTo>
                  <a:pt x="18578" y="5530"/>
                </a:lnTo>
                <a:lnTo>
                  <a:pt x="18578" y="5486"/>
                </a:lnTo>
                <a:lnTo>
                  <a:pt x="18578" y="5463"/>
                </a:lnTo>
                <a:lnTo>
                  <a:pt x="18568" y="5449"/>
                </a:lnTo>
                <a:lnTo>
                  <a:pt x="18568" y="5426"/>
                </a:lnTo>
                <a:lnTo>
                  <a:pt x="18518" y="5399"/>
                </a:lnTo>
                <a:lnTo>
                  <a:pt x="18501" y="5353"/>
                </a:lnTo>
                <a:lnTo>
                  <a:pt x="18486" y="5332"/>
                </a:lnTo>
                <a:lnTo>
                  <a:pt x="16810" y="5332"/>
                </a:lnTo>
                <a:lnTo>
                  <a:pt x="16810" y="5169"/>
                </a:lnTo>
                <a:close/>
                <a:moveTo>
                  <a:pt x="19222" y="5295"/>
                </a:moveTo>
                <a:lnTo>
                  <a:pt x="19200" y="5767"/>
                </a:lnTo>
                <a:lnTo>
                  <a:pt x="19232" y="5841"/>
                </a:lnTo>
                <a:lnTo>
                  <a:pt x="19145" y="5914"/>
                </a:lnTo>
                <a:lnTo>
                  <a:pt x="19151" y="5921"/>
                </a:lnTo>
                <a:lnTo>
                  <a:pt x="19299" y="5818"/>
                </a:lnTo>
                <a:lnTo>
                  <a:pt x="19359" y="5795"/>
                </a:lnTo>
                <a:lnTo>
                  <a:pt x="19401" y="5737"/>
                </a:lnTo>
                <a:lnTo>
                  <a:pt x="19440" y="5758"/>
                </a:lnTo>
                <a:lnTo>
                  <a:pt x="19572" y="5751"/>
                </a:lnTo>
                <a:lnTo>
                  <a:pt x="19614" y="5721"/>
                </a:lnTo>
                <a:lnTo>
                  <a:pt x="19653" y="5737"/>
                </a:lnTo>
                <a:lnTo>
                  <a:pt x="19718" y="5714"/>
                </a:lnTo>
                <a:lnTo>
                  <a:pt x="19778" y="5707"/>
                </a:lnTo>
                <a:lnTo>
                  <a:pt x="19790" y="5707"/>
                </a:lnTo>
                <a:lnTo>
                  <a:pt x="19795" y="5693"/>
                </a:lnTo>
                <a:lnTo>
                  <a:pt x="19800" y="5677"/>
                </a:lnTo>
                <a:lnTo>
                  <a:pt x="19805" y="5620"/>
                </a:lnTo>
                <a:lnTo>
                  <a:pt x="19800" y="5316"/>
                </a:lnTo>
                <a:lnTo>
                  <a:pt x="19495" y="5309"/>
                </a:lnTo>
                <a:lnTo>
                  <a:pt x="19490" y="5325"/>
                </a:lnTo>
                <a:lnTo>
                  <a:pt x="19423" y="5332"/>
                </a:lnTo>
                <a:lnTo>
                  <a:pt x="19423" y="5309"/>
                </a:lnTo>
                <a:lnTo>
                  <a:pt x="19222" y="5295"/>
                </a:lnTo>
                <a:close/>
                <a:moveTo>
                  <a:pt x="19855" y="5325"/>
                </a:moveTo>
                <a:lnTo>
                  <a:pt x="19860" y="5620"/>
                </a:lnTo>
                <a:lnTo>
                  <a:pt x="19855" y="5707"/>
                </a:lnTo>
                <a:lnTo>
                  <a:pt x="19919" y="5684"/>
                </a:lnTo>
                <a:lnTo>
                  <a:pt x="19936" y="5657"/>
                </a:lnTo>
                <a:lnTo>
                  <a:pt x="19941" y="5530"/>
                </a:lnTo>
                <a:lnTo>
                  <a:pt x="19964" y="5493"/>
                </a:lnTo>
                <a:lnTo>
                  <a:pt x="19947" y="5376"/>
                </a:lnTo>
                <a:lnTo>
                  <a:pt x="19964" y="5383"/>
                </a:lnTo>
                <a:lnTo>
                  <a:pt x="19959" y="5325"/>
                </a:lnTo>
                <a:lnTo>
                  <a:pt x="19855" y="5325"/>
                </a:lnTo>
                <a:close/>
                <a:moveTo>
                  <a:pt x="186" y="5332"/>
                </a:moveTo>
                <a:lnTo>
                  <a:pt x="186" y="5376"/>
                </a:lnTo>
                <a:lnTo>
                  <a:pt x="174" y="5436"/>
                </a:lnTo>
                <a:lnTo>
                  <a:pt x="201" y="5479"/>
                </a:lnTo>
                <a:lnTo>
                  <a:pt x="218" y="5537"/>
                </a:lnTo>
                <a:lnTo>
                  <a:pt x="235" y="5657"/>
                </a:lnTo>
                <a:lnTo>
                  <a:pt x="235" y="5714"/>
                </a:lnTo>
                <a:lnTo>
                  <a:pt x="208" y="5868"/>
                </a:lnTo>
                <a:lnTo>
                  <a:pt x="213" y="5995"/>
                </a:lnTo>
                <a:lnTo>
                  <a:pt x="191" y="6089"/>
                </a:lnTo>
                <a:lnTo>
                  <a:pt x="208" y="6098"/>
                </a:lnTo>
                <a:lnTo>
                  <a:pt x="181" y="6156"/>
                </a:lnTo>
                <a:lnTo>
                  <a:pt x="174" y="6223"/>
                </a:lnTo>
                <a:lnTo>
                  <a:pt x="147" y="6209"/>
                </a:lnTo>
                <a:lnTo>
                  <a:pt x="141" y="6253"/>
                </a:lnTo>
                <a:lnTo>
                  <a:pt x="126" y="6319"/>
                </a:lnTo>
                <a:lnTo>
                  <a:pt x="126" y="6384"/>
                </a:lnTo>
                <a:lnTo>
                  <a:pt x="136" y="6451"/>
                </a:lnTo>
                <a:lnTo>
                  <a:pt x="213" y="6547"/>
                </a:lnTo>
                <a:lnTo>
                  <a:pt x="300" y="6708"/>
                </a:lnTo>
                <a:lnTo>
                  <a:pt x="322" y="6768"/>
                </a:lnTo>
                <a:lnTo>
                  <a:pt x="344" y="6879"/>
                </a:lnTo>
                <a:lnTo>
                  <a:pt x="344" y="6959"/>
                </a:lnTo>
                <a:lnTo>
                  <a:pt x="332" y="7047"/>
                </a:lnTo>
                <a:lnTo>
                  <a:pt x="365" y="7217"/>
                </a:lnTo>
                <a:lnTo>
                  <a:pt x="372" y="7334"/>
                </a:lnTo>
                <a:lnTo>
                  <a:pt x="469" y="7475"/>
                </a:lnTo>
                <a:lnTo>
                  <a:pt x="518" y="7562"/>
                </a:lnTo>
                <a:lnTo>
                  <a:pt x="590" y="7622"/>
                </a:lnTo>
                <a:lnTo>
                  <a:pt x="617" y="7709"/>
                </a:lnTo>
                <a:lnTo>
                  <a:pt x="637" y="7732"/>
                </a:lnTo>
                <a:lnTo>
                  <a:pt x="672" y="7799"/>
                </a:lnTo>
                <a:lnTo>
                  <a:pt x="682" y="7843"/>
                </a:lnTo>
                <a:lnTo>
                  <a:pt x="649" y="7866"/>
                </a:lnTo>
                <a:lnTo>
                  <a:pt x="672" y="7887"/>
                </a:lnTo>
                <a:lnTo>
                  <a:pt x="719" y="7939"/>
                </a:lnTo>
                <a:lnTo>
                  <a:pt x="741" y="7960"/>
                </a:lnTo>
                <a:lnTo>
                  <a:pt x="774" y="7983"/>
                </a:lnTo>
                <a:lnTo>
                  <a:pt x="774" y="7967"/>
                </a:lnTo>
                <a:lnTo>
                  <a:pt x="781" y="7843"/>
                </a:lnTo>
                <a:lnTo>
                  <a:pt x="835" y="7806"/>
                </a:lnTo>
                <a:lnTo>
                  <a:pt x="873" y="7813"/>
                </a:lnTo>
                <a:lnTo>
                  <a:pt x="922" y="7857"/>
                </a:lnTo>
                <a:lnTo>
                  <a:pt x="965" y="7820"/>
                </a:lnTo>
                <a:lnTo>
                  <a:pt x="999" y="7820"/>
                </a:lnTo>
                <a:lnTo>
                  <a:pt x="1019" y="7843"/>
                </a:lnTo>
                <a:lnTo>
                  <a:pt x="1031" y="7850"/>
                </a:lnTo>
                <a:lnTo>
                  <a:pt x="1081" y="7843"/>
                </a:lnTo>
                <a:lnTo>
                  <a:pt x="1101" y="7850"/>
                </a:lnTo>
                <a:lnTo>
                  <a:pt x="1128" y="7843"/>
                </a:lnTo>
                <a:lnTo>
                  <a:pt x="1173" y="7866"/>
                </a:lnTo>
                <a:lnTo>
                  <a:pt x="1168" y="7939"/>
                </a:lnTo>
                <a:lnTo>
                  <a:pt x="1145" y="7939"/>
                </a:lnTo>
                <a:lnTo>
                  <a:pt x="1123" y="7930"/>
                </a:lnTo>
                <a:lnTo>
                  <a:pt x="1096" y="7953"/>
                </a:lnTo>
                <a:lnTo>
                  <a:pt x="949" y="7939"/>
                </a:lnTo>
                <a:lnTo>
                  <a:pt x="910" y="7946"/>
                </a:lnTo>
                <a:lnTo>
                  <a:pt x="873" y="7967"/>
                </a:lnTo>
                <a:lnTo>
                  <a:pt x="883" y="7983"/>
                </a:lnTo>
                <a:lnTo>
                  <a:pt x="900" y="8050"/>
                </a:lnTo>
                <a:lnTo>
                  <a:pt x="927" y="8094"/>
                </a:lnTo>
                <a:lnTo>
                  <a:pt x="949" y="8160"/>
                </a:lnTo>
                <a:lnTo>
                  <a:pt x="965" y="8204"/>
                </a:lnTo>
                <a:lnTo>
                  <a:pt x="972" y="8225"/>
                </a:lnTo>
                <a:lnTo>
                  <a:pt x="1009" y="8315"/>
                </a:lnTo>
                <a:lnTo>
                  <a:pt x="927" y="8298"/>
                </a:lnTo>
                <a:lnTo>
                  <a:pt x="900" y="8278"/>
                </a:lnTo>
                <a:lnTo>
                  <a:pt x="883" y="8241"/>
                </a:lnTo>
                <a:lnTo>
                  <a:pt x="851" y="8218"/>
                </a:lnTo>
                <a:lnTo>
                  <a:pt x="823" y="8174"/>
                </a:lnTo>
                <a:lnTo>
                  <a:pt x="823" y="8218"/>
                </a:lnTo>
                <a:lnTo>
                  <a:pt x="862" y="8328"/>
                </a:lnTo>
                <a:lnTo>
                  <a:pt x="862" y="8425"/>
                </a:lnTo>
                <a:lnTo>
                  <a:pt x="937" y="8542"/>
                </a:lnTo>
                <a:lnTo>
                  <a:pt x="1047" y="8579"/>
                </a:lnTo>
                <a:lnTo>
                  <a:pt x="1086" y="8660"/>
                </a:lnTo>
                <a:lnTo>
                  <a:pt x="1091" y="8690"/>
                </a:lnTo>
                <a:lnTo>
                  <a:pt x="1091" y="8750"/>
                </a:lnTo>
                <a:lnTo>
                  <a:pt x="1069" y="8807"/>
                </a:lnTo>
                <a:lnTo>
                  <a:pt x="1041" y="8851"/>
                </a:lnTo>
                <a:lnTo>
                  <a:pt x="1047" y="8924"/>
                </a:lnTo>
                <a:lnTo>
                  <a:pt x="1059" y="8970"/>
                </a:lnTo>
                <a:lnTo>
                  <a:pt x="1128" y="9081"/>
                </a:lnTo>
                <a:lnTo>
                  <a:pt x="1210" y="9228"/>
                </a:lnTo>
                <a:lnTo>
                  <a:pt x="1222" y="9265"/>
                </a:lnTo>
                <a:lnTo>
                  <a:pt x="1255" y="9316"/>
                </a:lnTo>
                <a:lnTo>
                  <a:pt x="1277" y="9375"/>
                </a:lnTo>
                <a:lnTo>
                  <a:pt x="1331" y="9419"/>
                </a:lnTo>
                <a:lnTo>
                  <a:pt x="1369" y="9493"/>
                </a:lnTo>
                <a:lnTo>
                  <a:pt x="1418" y="9530"/>
                </a:lnTo>
                <a:lnTo>
                  <a:pt x="1440" y="9587"/>
                </a:lnTo>
                <a:lnTo>
                  <a:pt x="1435" y="9647"/>
                </a:lnTo>
                <a:lnTo>
                  <a:pt x="1435" y="9661"/>
                </a:lnTo>
                <a:lnTo>
                  <a:pt x="1490" y="9691"/>
                </a:lnTo>
                <a:lnTo>
                  <a:pt x="1510" y="9728"/>
                </a:lnTo>
                <a:lnTo>
                  <a:pt x="1527" y="9764"/>
                </a:lnTo>
                <a:lnTo>
                  <a:pt x="1517" y="9845"/>
                </a:lnTo>
                <a:lnTo>
                  <a:pt x="1527" y="9935"/>
                </a:lnTo>
                <a:lnTo>
                  <a:pt x="1522" y="9972"/>
                </a:lnTo>
                <a:lnTo>
                  <a:pt x="1527" y="10022"/>
                </a:lnTo>
                <a:lnTo>
                  <a:pt x="1522" y="10052"/>
                </a:lnTo>
                <a:lnTo>
                  <a:pt x="1544" y="10075"/>
                </a:lnTo>
                <a:lnTo>
                  <a:pt x="1572" y="10112"/>
                </a:lnTo>
                <a:lnTo>
                  <a:pt x="1587" y="10112"/>
                </a:lnTo>
                <a:lnTo>
                  <a:pt x="1669" y="10103"/>
                </a:lnTo>
                <a:lnTo>
                  <a:pt x="1723" y="10112"/>
                </a:lnTo>
                <a:lnTo>
                  <a:pt x="1795" y="10140"/>
                </a:lnTo>
                <a:lnTo>
                  <a:pt x="1844" y="10149"/>
                </a:lnTo>
                <a:lnTo>
                  <a:pt x="1887" y="10133"/>
                </a:lnTo>
                <a:lnTo>
                  <a:pt x="1969" y="10192"/>
                </a:lnTo>
                <a:lnTo>
                  <a:pt x="2035" y="10250"/>
                </a:lnTo>
                <a:lnTo>
                  <a:pt x="2045" y="10310"/>
                </a:lnTo>
                <a:lnTo>
                  <a:pt x="2068" y="10333"/>
                </a:lnTo>
                <a:lnTo>
                  <a:pt x="2177" y="10377"/>
                </a:lnTo>
                <a:lnTo>
                  <a:pt x="2264" y="10370"/>
                </a:lnTo>
                <a:lnTo>
                  <a:pt x="2313" y="10390"/>
                </a:lnTo>
                <a:lnTo>
                  <a:pt x="2368" y="10508"/>
                </a:lnTo>
                <a:lnTo>
                  <a:pt x="2362" y="10561"/>
                </a:lnTo>
                <a:lnTo>
                  <a:pt x="2373" y="10538"/>
                </a:lnTo>
                <a:lnTo>
                  <a:pt x="2437" y="10545"/>
                </a:lnTo>
                <a:lnTo>
                  <a:pt x="2477" y="10574"/>
                </a:lnTo>
                <a:lnTo>
                  <a:pt x="2519" y="10634"/>
                </a:lnTo>
                <a:lnTo>
                  <a:pt x="2581" y="10678"/>
                </a:lnTo>
                <a:lnTo>
                  <a:pt x="2710" y="10839"/>
                </a:lnTo>
                <a:lnTo>
                  <a:pt x="2772" y="10966"/>
                </a:lnTo>
                <a:lnTo>
                  <a:pt x="2787" y="11060"/>
                </a:lnTo>
                <a:lnTo>
                  <a:pt x="2792" y="11113"/>
                </a:lnTo>
                <a:lnTo>
                  <a:pt x="2787" y="11150"/>
                </a:lnTo>
                <a:lnTo>
                  <a:pt x="2792" y="11187"/>
                </a:lnTo>
                <a:lnTo>
                  <a:pt x="2799" y="11180"/>
                </a:lnTo>
                <a:lnTo>
                  <a:pt x="2836" y="11230"/>
                </a:lnTo>
                <a:lnTo>
                  <a:pt x="2841" y="11274"/>
                </a:lnTo>
                <a:lnTo>
                  <a:pt x="3699" y="11171"/>
                </a:lnTo>
                <a:lnTo>
                  <a:pt x="3714" y="11164"/>
                </a:lnTo>
                <a:lnTo>
                  <a:pt x="3759" y="11157"/>
                </a:lnTo>
                <a:lnTo>
                  <a:pt x="3774" y="11150"/>
                </a:lnTo>
                <a:lnTo>
                  <a:pt x="3781" y="11120"/>
                </a:lnTo>
                <a:lnTo>
                  <a:pt x="3786" y="11090"/>
                </a:lnTo>
                <a:lnTo>
                  <a:pt x="3781" y="11060"/>
                </a:lnTo>
                <a:lnTo>
                  <a:pt x="3764" y="11046"/>
                </a:lnTo>
                <a:lnTo>
                  <a:pt x="3726" y="11023"/>
                </a:lnTo>
                <a:lnTo>
                  <a:pt x="3699" y="10936"/>
                </a:lnTo>
                <a:lnTo>
                  <a:pt x="3692" y="10832"/>
                </a:lnTo>
                <a:lnTo>
                  <a:pt x="3704" y="10752"/>
                </a:lnTo>
                <a:lnTo>
                  <a:pt x="3731" y="10745"/>
                </a:lnTo>
                <a:lnTo>
                  <a:pt x="3741" y="10729"/>
                </a:lnTo>
                <a:lnTo>
                  <a:pt x="3759" y="10692"/>
                </a:lnTo>
                <a:lnTo>
                  <a:pt x="3769" y="10655"/>
                </a:lnTo>
                <a:lnTo>
                  <a:pt x="3774" y="10611"/>
                </a:lnTo>
                <a:lnTo>
                  <a:pt x="3774" y="10561"/>
                </a:lnTo>
                <a:lnTo>
                  <a:pt x="3769" y="10480"/>
                </a:lnTo>
                <a:lnTo>
                  <a:pt x="3813" y="10377"/>
                </a:lnTo>
                <a:lnTo>
                  <a:pt x="3845" y="10317"/>
                </a:lnTo>
                <a:lnTo>
                  <a:pt x="3910" y="10243"/>
                </a:lnTo>
                <a:lnTo>
                  <a:pt x="3851" y="10192"/>
                </a:lnTo>
                <a:lnTo>
                  <a:pt x="3823" y="10149"/>
                </a:lnTo>
                <a:lnTo>
                  <a:pt x="3818" y="10112"/>
                </a:lnTo>
                <a:lnTo>
                  <a:pt x="3813" y="10089"/>
                </a:lnTo>
                <a:lnTo>
                  <a:pt x="3759" y="9965"/>
                </a:lnTo>
                <a:lnTo>
                  <a:pt x="3731" y="9882"/>
                </a:lnTo>
                <a:lnTo>
                  <a:pt x="3731" y="9838"/>
                </a:lnTo>
                <a:lnTo>
                  <a:pt x="2422" y="8160"/>
                </a:lnTo>
                <a:lnTo>
                  <a:pt x="1708" y="7304"/>
                </a:lnTo>
                <a:lnTo>
                  <a:pt x="1708" y="5332"/>
                </a:lnTo>
                <a:lnTo>
                  <a:pt x="186" y="5332"/>
                </a:lnTo>
                <a:close/>
                <a:moveTo>
                  <a:pt x="1762" y="5332"/>
                </a:moveTo>
                <a:lnTo>
                  <a:pt x="1762" y="7277"/>
                </a:lnTo>
                <a:lnTo>
                  <a:pt x="3010" y="8800"/>
                </a:lnTo>
                <a:lnTo>
                  <a:pt x="3736" y="9744"/>
                </a:lnTo>
                <a:lnTo>
                  <a:pt x="3741" y="9603"/>
                </a:lnTo>
                <a:lnTo>
                  <a:pt x="3719" y="9530"/>
                </a:lnTo>
                <a:lnTo>
                  <a:pt x="3714" y="9477"/>
                </a:lnTo>
                <a:lnTo>
                  <a:pt x="3719" y="9426"/>
                </a:lnTo>
                <a:lnTo>
                  <a:pt x="3719" y="9403"/>
                </a:lnTo>
                <a:lnTo>
                  <a:pt x="3709" y="9366"/>
                </a:lnTo>
                <a:lnTo>
                  <a:pt x="3704" y="9256"/>
                </a:lnTo>
                <a:lnTo>
                  <a:pt x="3687" y="9219"/>
                </a:lnTo>
                <a:lnTo>
                  <a:pt x="3682" y="9191"/>
                </a:lnTo>
                <a:lnTo>
                  <a:pt x="3699" y="9125"/>
                </a:lnTo>
                <a:lnTo>
                  <a:pt x="3726" y="9088"/>
                </a:lnTo>
                <a:lnTo>
                  <a:pt x="3764" y="9072"/>
                </a:lnTo>
                <a:lnTo>
                  <a:pt x="3796" y="9065"/>
                </a:lnTo>
                <a:lnTo>
                  <a:pt x="3851" y="9072"/>
                </a:lnTo>
                <a:lnTo>
                  <a:pt x="3883" y="9095"/>
                </a:lnTo>
                <a:lnTo>
                  <a:pt x="3900" y="9132"/>
                </a:lnTo>
                <a:lnTo>
                  <a:pt x="3910" y="9138"/>
                </a:lnTo>
                <a:lnTo>
                  <a:pt x="3922" y="9132"/>
                </a:lnTo>
                <a:lnTo>
                  <a:pt x="3944" y="9058"/>
                </a:lnTo>
                <a:lnTo>
                  <a:pt x="3944" y="8565"/>
                </a:lnTo>
                <a:lnTo>
                  <a:pt x="3944" y="7488"/>
                </a:lnTo>
                <a:lnTo>
                  <a:pt x="3944" y="5332"/>
                </a:lnTo>
                <a:lnTo>
                  <a:pt x="2886" y="5332"/>
                </a:lnTo>
                <a:lnTo>
                  <a:pt x="2853" y="5332"/>
                </a:lnTo>
                <a:lnTo>
                  <a:pt x="2831" y="5332"/>
                </a:lnTo>
                <a:lnTo>
                  <a:pt x="2083" y="5332"/>
                </a:lnTo>
                <a:lnTo>
                  <a:pt x="1762" y="5332"/>
                </a:lnTo>
                <a:close/>
                <a:moveTo>
                  <a:pt x="3999" y="5332"/>
                </a:moveTo>
                <a:lnTo>
                  <a:pt x="3999" y="8529"/>
                </a:lnTo>
                <a:lnTo>
                  <a:pt x="4914" y="8536"/>
                </a:lnTo>
                <a:lnTo>
                  <a:pt x="5819" y="8536"/>
                </a:lnTo>
                <a:lnTo>
                  <a:pt x="5819" y="7268"/>
                </a:lnTo>
                <a:lnTo>
                  <a:pt x="5819" y="6009"/>
                </a:lnTo>
                <a:lnTo>
                  <a:pt x="5068" y="6009"/>
                </a:lnTo>
                <a:lnTo>
                  <a:pt x="5068" y="5332"/>
                </a:lnTo>
                <a:lnTo>
                  <a:pt x="3999" y="5332"/>
                </a:lnTo>
                <a:close/>
                <a:moveTo>
                  <a:pt x="16527" y="5353"/>
                </a:moveTo>
                <a:lnTo>
                  <a:pt x="16435" y="5406"/>
                </a:lnTo>
                <a:lnTo>
                  <a:pt x="16304" y="5486"/>
                </a:lnTo>
                <a:lnTo>
                  <a:pt x="16222" y="5553"/>
                </a:lnTo>
                <a:lnTo>
                  <a:pt x="16156" y="5634"/>
                </a:lnTo>
                <a:lnTo>
                  <a:pt x="16108" y="5663"/>
                </a:lnTo>
                <a:lnTo>
                  <a:pt x="16069" y="5670"/>
                </a:lnTo>
                <a:lnTo>
                  <a:pt x="16009" y="5670"/>
                </a:lnTo>
                <a:lnTo>
                  <a:pt x="15960" y="5677"/>
                </a:lnTo>
                <a:lnTo>
                  <a:pt x="15868" y="5714"/>
                </a:lnTo>
                <a:lnTo>
                  <a:pt x="15845" y="5737"/>
                </a:lnTo>
                <a:lnTo>
                  <a:pt x="15818" y="5744"/>
                </a:lnTo>
                <a:lnTo>
                  <a:pt x="15791" y="5730"/>
                </a:lnTo>
                <a:lnTo>
                  <a:pt x="15759" y="5700"/>
                </a:lnTo>
                <a:lnTo>
                  <a:pt x="15753" y="5707"/>
                </a:lnTo>
                <a:lnTo>
                  <a:pt x="15714" y="5693"/>
                </a:lnTo>
                <a:lnTo>
                  <a:pt x="15699" y="5693"/>
                </a:lnTo>
                <a:lnTo>
                  <a:pt x="15665" y="5707"/>
                </a:lnTo>
                <a:lnTo>
                  <a:pt x="15638" y="5714"/>
                </a:lnTo>
                <a:lnTo>
                  <a:pt x="15540" y="5677"/>
                </a:lnTo>
                <a:lnTo>
                  <a:pt x="15610" y="5627"/>
                </a:lnTo>
                <a:lnTo>
                  <a:pt x="15600" y="5620"/>
                </a:lnTo>
                <a:lnTo>
                  <a:pt x="15583" y="5597"/>
                </a:lnTo>
                <a:lnTo>
                  <a:pt x="15518" y="5553"/>
                </a:lnTo>
                <a:lnTo>
                  <a:pt x="15501" y="5537"/>
                </a:lnTo>
                <a:lnTo>
                  <a:pt x="15486" y="5523"/>
                </a:lnTo>
                <a:lnTo>
                  <a:pt x="15441" y="5516"/>
                </a:lnTo>
                <a:lnTo>
                  <a:pt x="15441" y="5509"/>
                </a:lnTo>
                <a:lnTo>
                  <a:pt x="15153" y="5523"/>
                </a:lnTo>
                <a:lnTo>
                  <a:pt x="14978" y="5537"/>
                </a:lnTo>
                <a:lnTo>
                  <a:pt x="14968" y="7173"/>
                </a:lnTo>
                <a:lnTo>
                  <a:pt x="14995" y="7166"/>
                </a:lnTo>
                <a:lnTo>
                  <a:pt x="15017" y="7194"/>
                </a:lnTo>
                <a:lnTo>
                  <a:pt x="15027" y="7194"/>
                </a:lnTo>
                <a:lnTo>
                  <a:pt x="15060" y="7187"/>
                </a:lnTo>
                <a:lnTo>
                  <a:pt x="15104" y="7203"/>
                </a:lnTo>
                <a:lnTo>
                  <a:pt x="15136" y="7240"/>
                </a:lnTo>
                <a:lnTo>
                  <a:pt x="15164" y="7284"/>
                </a:lnTo>
                <a:lnTo>
                  <a:pt x="15186" y="7357"/>
                </a:lnTo>
                <a:lnTo>
                  <a:pt x="15218" y="7387"/>
                </a:lnTo>
                <a:lnTo>
                  <a:pt x="15278" y="7401"/>
                </a:lnTo>
                <a:lnTo>
                  <a:pt x="15332" y="7438"/>
                </a:lnTo>
                <a:lnTo>
                  <a:pt x="15365" y="7475"/>
                </a:lnTo>
                <a:lnTo>
                  <a:pt x="15387" y="7461"/>
                </a:lnTo>
                <a:lnTo>
                  <a:pt x="15426" y="7445"/>
                </a:lnTo>
                <a:lnTo>
                  <a:pt x="15469" y="7468"/>
                </a:lnTo>
                <a:lnTo>
                  <a:pt x="15496" y="7498"/>
                </a:lnTo>
                <a:lnTo>
                  <a:pt x="15540" y="7488"/>
                </a:lnTo>
                <a:lnTo>
                  <a:pt x="15622" y="7438"/>
                </a:lnTo>
                <a:lnTo>
                  <a:pt x="15687" y="7445"/>
                </a:lnTo>
                <a:lnTo>
                  <a:pt x="15709" y="7511"/>
                </a:lnTo>
                <a:lnTo>
                  <a:pt x="15736" y="7562"/>
                </a:lnTo>
                <a:lnTo>
                  <a:pt x="15781" y="7615"/>
                </a:lnTo>
                <a:lnTo>
                  <a:pt x="15818" y="7629"/>
                </a:lnTo>
                <a:lnTo>
                  <a:pt x="15845" y="7622"/>
                </a:lnTo>
                <a:lnTo>
                  <a:pt x="15856" y="7608"/>
                </a:lnTo>
                <a:lnTo>
                  <a:pt x="15868" y="7555"/>
                </a:lnTo>
                <a:lnTo>
                  <a:pt x="15890" y="7518"/>
                </a:lnTo>
                <a:lnTo>
                  <a:pt x="15905" y="7511"/>
                </a:lnTo>
                <a:lnTo>
                  <a:pt x="15905" y="7475"/>
                </a:lnTo>
                <a:lnTo>
                  <a:pt x="15895" y="7438"/>
                </a:lnTo>
                <a:lnTo>
                  <a:pt x="15917" y="7378"/>
                </a:lnTo>
                <a:lnTo>
                  <a:pt x="15955" y="7284"/>
                </a:lnTo>
                <a:lnTo>
                  <a:pt x="15999" y="7240"/>
                </a:lnTo>
                <a:lnTo>
                  <a:pt x="16036" y="7268"/>
                </a:lnTo>
                <a:lnTo>
                  <a:pt x="16053" y="7297"/>
                </a:lnTo>
                <a:lnTo>
                  <a:pt x="16047" y="7268"/>
                </a:lnTo>
                <a:lnTo>
                  <a:pt x="16047" y="7210"/>
                </a:lnTo>
                <a:lnTo>
                  <a:pt x="16069" y="7194"/>
                </a:lnTo>
                <a:lnTo>
                  <a:pt x="16074" y="7180"/>
                </a:lnTo>
                <a:lnTo>
                  <a:pt x="16091" y="7113"/>
                </a:lnTo>
                <a:lnTo>
                  <a:pt x="16118" y="7076"/>
                </a:lnTo>
                <a:lnTo>
                  <a:pt x="16140" y="7076"/>
                </a:lnTo>
                <a:lnTo>
                  <a:pt x="16151" y="7063"/>
                </a:lnTo>
                <a:lnTo>
                  <a:pt x="16173" y="7019"/>
                </a:lnTo>
                <a:lnTo>
                  <a:pt x="16217" y="6989"/>
                </a:lnTo>
                <a:lnTo>
                  <a:pt x="16238" y="7019"/>
                </a:lnTo>
                <a:lnTo>
                  <a:pt x="16244" y="7019"/>
                </a:lnTo>
                <a:lnTo>
                  <a:pt x="16265" y="7003"/>
                </a:lnTo>
                <a:lnTo>
                  <a:pt x="16309" y="6959"/>
                </a:lnTo>
                <a:lnTo>
                  <a:pt x="16369" y="6892"/>
                </a:lnTo>
                <a:lnTo>
                  <a:pt x="16396" y="6842"/>
                </a:lnTo>
                <a:lnTo>
                  <a:pt x="16396" y="6798"/>
                </a:lnTo>
                <a:lnTo>
                  <a:pt x="16423" y="6688"/>
                </a:lnTo>
                <a:lnTo>
                  <a:pt x="16473" y="6503"/>
                </a:lnTo>
                <a:lnTo>
                  <a:pt x="16500" y="6393"/>
                </a:lnTo>
                <a:lnTo>
                  <a:pt x="16500" y="6340"/>
                </a:lnTo>
                <a:lnTo>
                  <a:pt x="16495" y="6310"/>
                </a:lnTo>
                <a:lnTo>
                  <a:pt x="16473" y="6266"/>
                </a:lnTo>
                <a:lnTo>
                  <a:pt x="16490" y="6209"/>
                </a:lnTo>
                <a:lnTo>
                  <a:pt x="16527" y="6186"/>
                </a:lnTo>
                <a:lnTo>
                  <a:pt x="16527" y="5353"/>
                </a:lnTo>
                <a:close/>
                <a:moveTo>
                  <a:pt x="20504" y="5456"/>
                </a:moveTo>
                <a:lnTo>
                  <a:pt x="20477" y="5479"/>
                </a:lnTo>
                <a:lnTo>
                  <a:pt x="20504" y="5479"/>
                </a:lnTo>
                <a:lnTo>
                  <a:pt x="20504" y="5456"/>
                </a:lnTo>
                <a:close/>
                <a:moveTo>
                  <a:pt x="14182" y="5493"/>
                </a:moveTo>
                <a:lnTo>
                  <a:pt x="14110" y="5553"/>
                </a:lnTo>
                <a:lnTo>
                  <a:pt x="14068" y="5574"/>
                </a:lnTo>
                <a:lnTo>
                  <a:pt x="14035" y="5583"/>
                </a:lnTo>
                <a:lnTo>
                  <a:pt x="13981" y="5574"/>
                </a:lnTo>
                <a:lnTo>
                  <a:pt x="13953" y="5560"/>
                </a:lnTo>
                <a:lnTo>
                  <a:pt x="13953" y="7063"/>
                </a:lnTo>
                <a:lnTo>
                  <a:pt x="13931" y="7093"/>
                </a:lnTo>
                <a:lnTo>
                  <a:pt x="13919" y="7106"/>
                </a:lnTo>
                <a:lnTo>
                  <a:pt x="13926" y="7136"/>
                </a:lnTo>
                <a:lnTo>
                  <a:pt x="13919" y="7180"/>
                </a:lnTo>
                <a:lnTo>
                  <a:pt x="13909" y="7194"/>
                </a:lnTo>
                <a:lnTo>
                  <a:pt x="13914" y="7210"/>
                </a:lnTo>
                <a:lnTo>
                  <a:pt x="13936" y="7268"/>
                </a:lnTo>
                <a:lnTo>
                  <a:pt x="13953" y="7334"/>
                </a:lnTo>
                <a:lnTo>
                  <a:pt x="13959" y="7415"/>
                </a:lnTo>
                <a:lnTo>
                  <a:pt x="13953" y="7468"/>
                </a:lnTo>
                <a:lnTo>
                  <a:pt x="13931" y="7511"/>
                </a:lnTo>
                <a:lnTo>
                  <a:pt x="13909" y="7608"/>
                </a:lnTo>
                <a:lnTo>
                  <a:pt x="13887" y="7652"/>
                </a:lnTo>
                <a:lnTo>
                  <a:pt x="13865" y="7666"/>
                </a:lnTo>
                <a:lnTo>
                  <a:pt x="13855" y="7682"/>
                </a:lnTo>
                <a:lnTo>
                  <a:pt x="13832" y="7746"/>
                </a:lnTo>
                <a:lnTo>
                  <a:pt x="13805" y="7783"/>
                </a:lnTo>
                <a:lnTo>
                  <a:pt x="13783" y="7783"/>
                </a:lnTo>
                <a:lnTo>
                  <a:pt x="13795" y="7813"/>
                </a:lnTo>
                <a:lnTo>
                  <a:pt x="13790" y="7866"/>
                </a:lnTo>
                <a:lnTo>
                  <a:pt x="13783" y="7873"/>
                </a:lnTo>
                <a:lnTo>
                  <a:pt x="13773" y="7910"/>
                </a:lnTo>
                <a:lnTo>
                  <a:pt x="13763" y="7923"/>
                </a:lnTo>
                <a:lnTo>
                  <a:pt x="13756" y="7930"/>
                </a:lnTo>
                <a:lnTo>
                  <a:pt x="13763" y="7976"/>
                </a:lnTo>
                <a:lnTo>
                  <a:pt x="13773" y="7953"/>
                </a:lnTo>
                <a:lnTo>
                  <a:pt x="13800" y="7946"/>
                </a:lnTo>
                <a:lnTo>
                  <a:pt x="13822" y="7967"/>
                </a:lnTo>
                <a:lnTo>
                  <a:pt x="13832" y="7967"/>
                </a:lnTo>
                <a:lnTo>
                  <a:pt x="13860" y="7960"/>
                </a:lnTo>
                <a:lnTo>
                  <a:pt x="13872" y="7967"/>
                </a:lnTo>
                <a:lnTo>
                  <a:pt x="13872" y="7953"/>
                </a:lnTo>
                <a:lnTo>
                  <a:pt x="13904" y="7910"/>
                </a:lnTo>
                <a:lnTo>
                  <a:pt x="13931" y="7946"/>
                </a:lnTo>
                <a:lnTo>
                  <a:pt x="13953" y="7939"/>
                </a:lnTo>
                <a:lnTo>
                  <a:pt x="13996" y="7953"/>
                </a:lnTo>
                <a:lnTo>
                  <a:pt x="14063" y="7997"/>
                </a:lnTo>
                <a:lnTo>
                  <a:pt x="14073" y="8013"/>
                </a:lnTo>
                <a:lnTo>
                  <a:pt x="14090" y="7983"/>
                </a:lnTo>
                <a:lnTo>
                  <a:pt x="14122" y="7939"/>
                </a:lnTo>
                <a:lnTo>
                  <a:pt x="14172" y="7910"/>
                </a:lnTo>
                <a:lnTo>
                  <a:pt x="14226" y="7923"/>
                </a:lnTo>
                <a:lnTo>
                  <a:pt x="14259" y="7976"/>
                </a:lnTo>
                <a:lnTo>
                  <a:pt x="14264" y="7976"/>
                </a:lnTo>
                <a:lnTo>
                  <a:pt x="14269" y="7967"/>
                </a:lnTo>
                <a:lnTo>
                  <a:pt x="14274" y="7946"/>
                </a:lnTo>
                <a:lnTo>
                  <a:pt x="14281" y="7910"/>
                </a:lnTo>
                <a:lnTo>
                  <a:pt x="14291" y="7880"/>
                </a:lnTo>
                <a:lnTo>
                  <a:pt x="14301" y="7873"/>
                </a:lnTo>
                <a:lnTo>
                  <a:pt x="14296" y="7843"/>
                </a:lnTo>
                <a:lnTo>
                  <a:pt x="14328" y="7806"/>
                </a:lnTo>
                <a:lnTo>
                  <a:pt x="14335" y="7806"/>
                </a:lnTo>
                <a:lnTo>
                  <a:pt x="14340" y="7783"/>
                </a:lnTo>
                <a:lnTo>
                  <a:pt x="14363" y="7783"/>
                </a:lnTo>
                <a:lnTo>
                  <a:pt x="14378" y="7783"/>
                </a:lnTo>
                <a:lnTo>
                  <a:pt x="14405" y="7806"/>
                </a:lnTo>
                <a:lnTo>
                  <a:pt x="14417" y="7843"/>
                </a:lnTo>
                <a:lnTo>
                  <a:pt x="14422" y="7866"/>
                </a:lnTo>
                <a:lnTo>
                  <a:pt x="14438" y="7880"/>
                </a:lnTo>
                <a:lnTo>
                  <a:pt x="14472" y="7903"/>
                </a:lnTo>
                <a:lnTo>
                  <a:pt x="14487" y="7910"/>
                </a:lnTo>
                <a:lnTo>
                  <a:pt x="14492" y="7903"/>
                </a:lnTo>
                <a:lnTo>
                  <a:pt x="14509" y="7866"/>
                </a:lnTo>
                <a:lnTo>
                  <a:pt x="14531" y="7776"/>
                </a:lnTo>
                <a:lnTo>
                  <a:pt x="14564" y="7719"/>
                </a:lnTo>
                <a:lnTo>
                  <a:pt x="14596" y="7709"/>
                </a:lnTo>
                <a:lnTo>
                  <a:pt x="14608" y="7689"/>
                </a:lnTo>
                <a:lnTo>
                  <a:pt x="14623" y="7636"/>
                </a:lnTo>
                <a:lnTo>
                  <a:pt x="14656" y="7592"/>
                </a:lnTo>
                <a:lnTo>
                  <a:pt x="14678" y="7571"/>
                </a:lnTo>
                <a:lnTo>
                  <a:pt x="14690" y="7548"/>
                </a:lnTo>
                <a:lnTo>
                  <a:pt x="14678" y="7488"/>
                </a:lnTo>
                <a:lnTo>
                  <a:pt x="14705" y="7431"/>
                </a:lnTo>
                <a:lnTo>
                  <a:pt x="14760" y="7424"/>
                </a:lnTo>
                <a:lnTo>
                  <a:pt x="14792" y="7431"/>
                </a:lnTo>
                <a:lnTo>
                  <a:pt x="14814" y="7452"/>
                </a:lnTo>
                <a:lnTo>
                  <a:pt x="14826" y="7445"/>
                </a:lnTo>
                <a:lnTo>
                  <a:pt x="14901" y="7408"/>
                </a:lnTo>
                <a:lnTo>
                  <a:pt x="14923" y="7387"/>
                </a:lnTo>
                <a:lnTo>
                  <a:pt x="14908" y="7371"/>
                </a:lnTo>
                <a:lnTo>
                  <a:pt x="14896" y="7327"/>
                </a:lnTo>
                <a:lnTo>
                  <a:pt x="14908" y="7297"/>
                </a:lnTo>
                <a:lnTo>
                  <a:pt x="14896" y="7261"/>
                </a:lnTo>
                <a:lnTo>
                  <a:pt x="14913" y="7210"/>
                </a:lnTo>
                <a:lnTo>
                  <a:pt x="14923" y="5493"/>
                </a:lnTo>
                <a:lnTo>
                  <a:pt x="14182" y="5493"/>
                </a:lnTo>
                <a:close/>
                <a:moveTo>
                  <a:pt x="20514" y="5693"/>
                </a:moveTo>
                <a:lnTo>
                  <a:pt x="20460" y="5700"/>
                </a:lnTo>
                <a:lnTo>
                  <a:pt x="20460" y="5721"/>
                </a:lnTo>
                <a:lnTo>
                  <a:pt x="20318" y="5781"/>
                </a:lnTo>
                <a:lnTo>
                  <a:pt x="20487" y="5841"/>
                </a:lnTo>
                <a:lnTo>
                  <a:pt x="20547" y="5818"/>
                </a:lnTo>
                <a:lnTo>
                  <a:pt x="20536" y="5767"/>
                </a:lnTo>
                <a:lnTo>
                  <a:pt x="20514" y="5693"/>
                </a:lnTo>
                <a:close/>
                <a:moveTo>
                  <a:pt x="18741" y="5774"/>
                </a:moveTo>
                <a:lnTo>
                  <a:pt x="18719" y="5795"/>
                </a:lnTo>
                <a:lnTo>
                  <a:pt x="18709" y="5811"/>
                </a:lnTo>
                <a:lnTo>
                  <a:pt x="18682" y="5891"/>
                </a:lnTo>
                <a:lnTo>
                  <a:pt x="18632" y="5965"/>
                </a:lnTo>
                <a:lnTo>
                  <a:pt x="18610" y="5988"/>
                </a:lnTo>
                <a:lnTo>
                  <a:pt x="18627" y="6039"/>
                </a:lnTo>
                <a:lnTo>
                  <a:pt x="18627" y="6075"/>
                </a:lnTo>
                <a:lnTo>
                  <a:pt x="18605" y="6126"/>
                </a:lnTo>
                <a:lnTo>
                  <a:pt x="18583" y="6149"/>
                </a:lnTo>
                <a:lnTo>
                  <a:pt x="18583" y="6179"/>
                </a:lnTo>
                <a:lnTo>
                  <a:pt x="18583" y="6230"/>
                </a:lnTo>
                <a:lnTo>
                  <a:pt x="18617" y="6253"/>
                </a:lnTo>
                <a:lnTo>
                  <a:pt x="18638" y="6326"/>
                </a:lnTo>
                <a:lnTo>
                  <a:pt x="18655" y="6333"/>
                </a:lnTo>
                <a:lnTo>
                  <a:pt x="18769" y="6547"/>
                </a:lnTo>
                <a:lnTo>
                  <a:pt x="18677" y="6614"/>
                </a:lnTo>
                <a:lnTo>
                  <a:pt x="18622" y="6671"/>
                </a:lnTo>
                <a:lnTo>
                  <a:pt x="18617" y="6694"/>
                </a:lnTo>
                <a:lnTo>
                  <a:pt x="18590" y="6752"/>
                </a:lnTo>
                <a:lnTo>
                  <a:pt x="18508" y="6782"/>
                </a:lnTo>
                <a:lnTo>
                  <a:pt x="18491" y="6798"/>
                </a:lnTo>
                <a:lnTo>
                  <a:pt x="18474" y="6842"/>
                </a:lnTo>
                <a:lnTo>
                  <a:pt x="18459" y="6899"/>
                </a:lnTo>
                <a:lnTo>
                  <a:pt x="18459" y="6945"/>
                </a:lnTo>
                <a:lnTo>
                  <a:pt x="18459" y="6959"/>
                </a:lnTo>
                <a:lnTo>
                  <a:pt x="18513" y="7040"/>
                </a:lnTo>
                <a:lnTo>
                  <a:pt x="18563" y="7076"/>
                </a:lnTo>
                <a:lnTo>
                  <a:pt x="18590" y="7113"/>
                </a:lnTo>
                <a:lnTo>
                  <a:pt x="18617" y="7113"/>
                </a:lnTo>
                <a:lnTo>
                  <a:pt x="18655" y="7136"/>
                </a:lnTo>
                <a:lnTo>
                  <a:pt x="18699" y="7180"/>
                </a:lnTo>
                <a:lnTo>
                  <a:pt x="18687" y="7261"/>
                </a:lnTo>
                <a:lnTo>
                  <a:pt x="18736" y="7136"/>
                </a:lnTo>
                <a:lnTo>
                  <a:pt x="18747" y="7113"/>
                </a:lnTo>
                <a:lnTo>
                  <a:pt x="18753" y="7083"/>
                </a:lnTo>
                <a:lnTo>
                  <a:pt x="18769" y="7056"/>
                </a:lnTo>
                <a:lnTo>
                  <a:pt x="18801" y="7026"/>
                </a:lnTo>
                <a:lnTo>
                  <a:pt x="18813" y="7026"/>
                </a:lnTo>
                <a:lnTo>
                  <a:pt x="18818" y="7019"/>
                </a:lnTo>
                <a:lnTo>
                  <a:pt x="18828" y="6966"/>
                </a:lnTo>
                <a:lnTo>
                  <a:pt x="18813" y="6885"/>
                </a:lnTo>
                <a:lnTo>
                  <a:pt x="18868" y="6899"/>
                </a:lnTo>
                <a:lnTo>
                  <a:pt x="18883" y="6872"/>
                </a:lnTo>
                <a:lnTo>
                  <a:pt x="18910" y="6805"/>
                </a:lnTo>
                <a:lnTo>
                  <a:pt x="18932" y="6665"/>
                </a:lnTo>
                <a:lnTo>
                  <a:pt x="18944" y="6628"/>
                </a:lnTo>
                <a:lnTo>
                  <a:pt x="18965" y="6614"/>
                </a:lnTo>
                <a:lnTo>
                  <a:pt x="18965" y="6584"/>
                </a:lnTo>
                <a:lnTo>
                  <a:pt x="18977" y="6517"/>
                </a:lnTo>
                <a:lnTo>
                  <a:pt x="18987" y="6457"/>
                </a:lnTo>
                <a:lnTo>
                  <a:pt x="18992" y="6421"/>
                </a:lnTo>
                <a:lnTo>
                  <a:pt x="18987" y="6393"/>
                </a:lnTo>
                <a:lnTo>
                  <a:pt x="18890" y="6363"/>
                </a:lnTo>
                <a:lnTo>
                  <a:pt x="18883" y="6333"/>
                </a:lnTo>
                <a:lnTo>
                  <a:pt x="18878" y="6310"/>
                </a:lnTo>
                <a:lnTo>
                  <a:pt x="18878" y="6283"/>
                </a:lnTo>
                <a:lnTo>
                  <a:pt x="18895" y="6209"/>
                </a:lnTo>
                <a:lnTo>
                  <a:pt x="18910" y="6186"/>
                </a:lnTo>
                <a:lnTo>
                  <a:pt x="18932" y="6156"/>
                </a:lnTo>
                <a:lnTo>
                  <a:pt x="18944" y="6149"/>
                </a:lnTo>
                <a:lnTo>
                  <a:pt x="18972" y="6112"/>
                </a:lnTo>
                <a:lnTo>
                  <a:pt x="19004" y="6016"/>
                </a:lnTo>
                <a:lnTo>
                  <a:pt x="19009" y="5995"/>
                </a:lnTo>
                <a:lnTo>
                  <a:pt x="18741" y="5774"/>
                </a:lnTo>
                <a:close/>
                <a:moveTo>
                  <a:pt x="19081" y="5905"/>
                </a:moveTo>
                <a:lnTo>
                  <a:pt x="19081" y="5935"/>
                </a:lnTo>
                <a:lnTo>
                  <a:pt x="19069" y="6025"/>
                </a:lnTo>
                <a:lnTo>
                  <a:pt x="19108" y="5972"/>
                </a:lnTo>
                <a:lnTo>
                  <a:pt x="19081" y="5905"/>
                </a:lnTo>
                <a:close/>
                <a:moveTo>
                  <a:pt x="5874" y="6009"/>
                </a:moveTo>
                <a:lnTo>
                  <a:pt x="5874" y="7268"/>
                </a:lnTo>
                <a:lnTo>
                  <a:pt x="5874" y="8536"/>
                </a:lnTo>
                <a:lnTo>
                  <a:pt x="8090" y="8536"/>
                </a:lnTo>
                <a:lnTo>
                  <a:pt x="8144" y="8536"/>
                </a:lnTo>
                <a:lnTo>
                  <a:pt x="8460" y="8536"/>
                </a:lnTo>
                <a:lnTo>
                  <a:pt x="8455" y="6009"/>
                </a:lnTo>
                <a:lnTo>
                  <a:pt x="5874" y="6009"/>
                </a:lnTo>
                <a:close/>
                <a:moveTo>
                  <a:pt x="19505" y="6016"/>
                </a:moveTo>
                <a:lnTo>
                  <a:pt x="19445" y="6025"/>
                </a:lnTo>
                <a:lnTo>
                  <a:pt x="19347" y="6039"/>
                </a:lnTo>
                <a:lnTo>
                  <a:pt x="19309" y="6052"/>
                </a:lnTo>
                <a:lnTo>
                  <a:pt x="19272" y="6062"/>
                </a:lnTo>
                <a:lnTo>
                  <a:pt x="19238" y="6046"/>
                </a:lnTo>
                <a:lnTo>
                  <a:pt x="19232" y="6046"/>
                </a:lnTo>
                <a:lnTo>
                  <a:pt x="19217" y="6052"/>
                </a:lnTo>
                <a:lnTo>
                  <a:pt x="19200" y="6062"/>
                </a:lnTo>
                <a:lnTo>
                  <a:pt x="19168" y="6069"/>
                </a:lnTo>
                <a:lnTo>
                  <a:pt x="19163" y="6069"/>
                </a:lnTo>
                <a:lnTo>
                  <a:pt x="19151" y="6156"/>
                </a:lnTo>
                <a:lnTo>
                  <a:pt x="19118" y="6105"/>
                </a:lnTo>
                <a:lnTo>
                  <a:pt x="19108" y="6119"/>
                </a:lnTo>
                <a:lnTo>
                  <a:pt x="19064" y="6142"/>
                </a:lnTo>
                <a:lnTo>
                  <a:pt x="19047" y="6172"/>
                </a:lnTo>
                <a:lnTo>
                  <a:pt x="19081" y="6163"/>
                </a:lnTo>
                <a:lnTo>
                  <a:pt x="19108" y="6193"/>
                </a:lnTo>
                <a:lnTo>
                  <a:pt x="19108" y="6209"/>
                </a:lnTo>
                <a:lnTo>
                  <a:pt x="19145" y="6200"/>
                </a:lnTo>
                <a:lnTo>
                  <a:pt x="19282" y="6156"/>
                </a:lnTo>
                <a:lnTo>
                  <a:pt x="19299" y="6163"/>
                </a:lnTo>
                <a:lnTo>
                  <a:pt x="19456" y="6082"/>
                </a:lnTo>
                <a:lnTo>
                  <a:pt x="19495" y="6075"/>
                </a:lnTo>
                <a:lnTo>
                  <a:pt x="19527" y="6062"/>
                </a:lnTo>
                <a:lnTo>
                  <a:pt x="19483" y="6052"/>
                </a:lnTo>
                <a:lnTo>
                  <a:pt x="19505" y="6016"/>
                </a:lnTo>
                <a:close/>
                <a:moveTo>
                  <a:pt x="12332" y="6260"/>
                </a:moveTo>
                <a:lnTo>
                  <a:pt x="10877" y="6273"/>
                </a:lnTo>
                <a:lnTo>
                  <a:pt x="10892" y="6319"/>
                </a:lnTo>
                <a:lnTo>
                  <a:pt x="10899" y="6384"/>
                </a:lnTo>
                <a:lnTo>
                  <a:pt x="10909" y="6414"/>
                </a:lnTo>
                <a:lnTo>
                  <a:pt x="10941" y="6430"/>
                </a:lnTo>
                <a:lnTo>
                  <a:pt x="10974" y="6494"/>
                </a:lnTo>
                <a:lnTo>
                  <a:pt x="10986" y="6554"/>
                </a:lnTo>
                <a:lnTo>
                  <a:pt x="11008" y="6605"/>
                </a:lnTo>
                <a:lnTo>
                  <a:pt x="11013" y="6614"/>
                </a:lnTo>
                <a:lnTo>
                  <a:pt x="11073" y="6671"/>
                </a:lnTo>
                <a:lnTo>
                  <a:pt x="11083" y="6688"/>
                </a:lnTo>
                <a:lnTo>
                  <a:pt x="11095" y="6688"/>
                </a:lnTo>
                <a:lnTo>
                  <a:pt x="11132" y="6665"/>
                </a:lnTo>
                <a:lnTo>
                  <a:pt x="11172" y="6701"/>
                </a:lnTo>
                <a:lnTo>
                  <a:pt x="11187" y="6775"/>
                </a:lnTo>
                <a:lnTo>
                  <a:pt x="11182" y="6842"/>
                </a:lnTo>
                <a:lnTo>
                  <a:pt x="11155" y="6842"/>
                </a:lnTo>
                <a:lnTo>
                  <a:pt x="11144" y="6862"/>
                </a:lnTo>
                <a:lnTo>
                  <a:pt x="11122" y="6909"/>
                </a:lnTo>
                <a:lnTo>
                  <a:pt x="11127" y="6936"/>
                </a:lnTo>
                <a:lnTo>
                  <a:pt x="11160" y="6989"/>
                </a:lnTo>
                <a:lnTo>
                  <a:pt x="11192" y="7056"/>
                </a:lnTo>
                <a:lnTo>
                  <a:pt x="11204" y="7106"/>
                </a:lnTo>
                <a:lnTo>
                  <a:pt x="11219" y="7136"/>
                </a:lnTo>
                <a:lnTo>
                  <a:pt x="11291" y="7187"/>
                </a:lnTo>
                <a:lnTo>
                  <a:pt x="11291" y="7231"/>
                </a:lnTo>
                <a:lnTo>
                  <a:pt x="11291" y="8536"/>
                </a:lnTo>
                <a:lnTo>
                  <a:pt x="11291" y="8556"/>
                </a:lnTo>
                <a:lnTo>
                  <a:pt x="11291" y="8609"/>
                </a:lnTo>
                <a:lnTo>
                  <a:pt x="11291" y="8851"/>
                </a:lnTo>
                <a:lnTo>
                  <a:pt x="12955" y="8851"/>
                </a:lnTo>
                <a:lnTo>
                  <a:pt x="12977" y="8918"/>
                </a:lnTo>
                <a:lnTo>
                  <a:pt x="12999" y="8954"/>
                </a:lnTo>
                <a:lnTo>
                  <a:pt x="12999" y="8991"/>
                </a:lnTo>
                <a:lnTo>
                  <a:pt x="12992" y="9028"/>
                </a:lnTo>
                <a:lnTo>
                  <a:pt x="12955" y="9095"/>
                </a:lnTo>
                <a:lnTo>
                  <a:pt x="12938" y="9118"/>
                </a:lnTo>
                <a:lnTo>
                  <a:pt x="12927" y="9132"/>
                </a:lnTo>
                <a:lnTo>
                  <a:pt x="12905" y="9168"/>
                </a:lnTo>
                <a:lnTo>
                  <a:pt x="13086" y="9161"/>
                </a:lnTo>
                <a:lnTo>
                  <a:pt x="13108" y="9125"/>
                </a:lnTo>
                <a:lnTo>
                  <a:pt x="13108" y="9102"/>
                </a:lnTo>
                <a:lnTo>
                  <a:pt x="13086" y="9058"/>
                </a:lnTo>
                <a:lnTo>
                  <a:pt x="13108" y="9014"/>
                </a:lnTo>
                <a:lnTo>
                  <a:pt x="13118" y="9007"/>
                </a:lnTo>
                <a:lnTo>
                  <a:pt x="13113" y="9007"/>
                </a:lnTo>
                <a:lnTo>
                  <a:pt x="13123" y="8954"/>
                </a:lnTo>
                <a:lnTo>
                  <a:pt x="13140" y="8941"/>
                </a:lnTo>
                <a:lnTo>
                  <a:pt x="13140" y="8934"/>
                </a:lnTo>
                <a:lnTo>
                  <a:pt x="13135" y="8881"/>
                </a:lnTo>
                <a:lnTo>
                  <a:pt x="13140" y="8851"/>
                </a:lnTo>
                <a:lnTo>
                  <a:pt x="13140" y="8837"/>
                </a:lnTo>
                <a:lnTo>
                  <a:pt x="13145" y="8823"/>
                </a:lnTo>
                <a:lnTo>
                  <a:pt x="13173" y="8814"/>
                </a:lnTo>
                <a:lnTo>
                  <a:pt x="13195" y="8814"/>
                </a:lnTo>
                <a:lnTo>
                  <a:pt x="13195" y="8823"/>
                </a:lnTo>
                <a:lnTo>
                  <a:pt x="13200" y="8807"/>
                </a:lnTo>
                <a:lnTo>
                  <a:pt x="13249" y="8770"/>
                </a:lnTo>
                <a:lnTo>
                  <a:pt x="13272" y="8786"/>
                </a:lnTo>
                <a:lnTo>
                  <a:pt x="13277" y="8786"/>
                </a:lnTo>
                <a:lnTo>
                  <a:pt x="13287" y="8733"/>
                </a:lnTo>
                <a:lnTo>
                  <a:pt x="13299" y="8683"/>
                </a:lnTo>
                <a:lnTo>
                  <a:pt x="13299" y="8630"/>
                </a:lnTo>
                <a:lnTo>
                  <a:pt x="13292" y="8593"/>
                </a:lnTo>
                <a:lnTo>
                  <a:pt x="13287" y="8586"/>
                </a:lnTo>
                <a:lnTo>
                  <a:pt x="13287" y="8593"/>
                </a:lnTo>
                <a:lnTo>
                  <a:pt x="13260" y="8602"/>
                </a:lnTo>
                <a:lnTo>
                  <a:pt x="13249" y="8593"/>
                </a:lnTo>
                <a:lnTo>
                  <a:pt x="13217" y="8572"/>
                </a:lnTo>
                <a:lnTo>
                  <a:pt x="13195" y="8529"/>
                </a:lnTo>
                <a:lnTo>
                  <a:pt x="13163" y="8439"/>
                </a:lnTo>
                <a:lnTo>
                  <a:pt x="13156" y="8372"/>
                </a:lnTo>
                <a:lnTo>
                  <a:pt x="13173" y="8328"/>
                </a:lnTo>
                <a:lnTo>
                  <a:pt x="13173" y="8308"/>
                </a:lnTo>
                <a:lnTo>
                  <a:pt x="13163" y="8262"/>
                </a:lnTo>
                <a:lnTo>
                  <a:pt x="13151" y="8204"/>
                </a:lnTo>
                <a:lnTo>
                  <a:pt x="13151" y="8174"/>
                </a:lnTo>
                <a:lnTo>
                  <a:pt x="13118" y="8124"/>
                </a:lnTo>
                <a:lnTo>
                  <a:pt x="13047" y="8034"/>
                </a:lnTo>
                <a:lnTo>
                  <a:pt x="12992" y="7990"/>
                </a:lnTo>
                <a:lnTo>
                  <a:pt x="12955" y="7960"/>
                </a:lnTo>
                <a:lnTo>
                  <a:pt x="12917" y="7916"/>
                </a:lnTo>
                <a:lnTo>
                  <a:pt x="12868" y="7850"/>
                </a:lnTo>
                <a:lnTo>
                  <a:pt x="12835" y="7783"/>
                </a:lnTo>
                <a:lnTo>
                  <a:pt x="12828" y="7732"/>
                </a:lnTo>
                <a:lnTo>
                  <a:pt x="12851" y="7629"/>
                </a:lnTo>
                <a:lnTo>
                  <a:pt x="12922" y="7408"/>
                </a:lnTo>
                <a:lnTo>
                  <a:pt x="12905" y="7387"/>
                </a:lnTo>
                <a:lnTo>
                  <a:pt x="12856" y="7371"/>
                </a:lnTo>
                <a:lnTo>
                  <a:pt x="12823" y="7364"/>
                </a:lnTo>
                <a:lnTo>
                  <a:pt x="12774" y="7394"/>
                </a:lnTo>
                <a:lnTo>
                  <a:pt x="12719" y="7304"/>
                </a:lnTo>
                <a:lnTo>
                  <a:pt x="12699" y="7187"/>
                </a:lnTo>
                <a:lnTo>
                  <a:pt x="12632" y="7063"/>
                </a:lnTo>
                <a:lnTo>
                  <a:pt x="12523" y="6922"/>
                </a:lnTo>
                <a:lnTo>
                  <a:pt x="12453" y="6819"/>
                </a:lnTo>
                <a:lnTo>
                  <a:pt x="12436" y="6768"/>
                </a:lnTo>
                <a:lnTo>
                  <a:pt x="12419" y="6678"/>
                </a:lnTo>
                <a:lnTo>
                  <a:pt x="12409" y="6577"/>
                </a:lnTo>
                <a:lnTo>
                  <a:pt x="12409" y="6474"/>
                </a:lnTo>
                <a:lnTo>
                  <a:pt x="12426" y="6400"/>
                </a:lnTo>
                <a:lnTo>
                  <a:pt x="12399" y="6370"/>
                </a:lnTo>
                <a:lnTo>
                  <a:pt x="12392" y="6347"/>
                </a:lnTo>
                <a:lnTo>
                  <a:pt x="12365" y="6326"/>
                </a:lnTo>
                <a:lnTo>
                  <a:pt x="12365" y="6310"/>
                </a:lnTo>
                <a:lnTo>
                  <a:pt x="12344" y="6296"/>
                </a:lnTo>
                <a:lnTo>
                  <a:pt x="12332" y="6260"/>
                </a:lnTo>
                <a:close/>
                <a:moveTo>
                  <a:pt x="16527" y="6524"/>
                </a:moveTo>
                <a:lnTo>
                  <a:pt x="16473" y="6708"/>
                </a:lnTo>
                <a:lnTo>
                  <a:pt x="16451" y="6812"/>
                </a:lnTo>
                <a:lnTo>
                  <a:pt x="16451" y="6872"/>
                </a:lnTo>
                <a:lnTo>
                  <a:pt x="16408" y="6945"/>
                </a:lnTo>
                <a:lnTo>
                  <a:pt x="16341" y="7019"/>
                </a:lnTo>
                <a:lnTo>
                  <a:pt x="16287" y="7070"/>
                </a:lnTo>
                <a:lnTo>
                  <a:pt x="16255" y="7093"/>
                </a:lnTo>
                <a:lnTo>
                  <a:pt x="16222" y="7093"/>
                </a:lnTo>
                <a:lnTo>
                  <a:pt x="16210" y="7076"/>
                </a:lnTo>
                <a:lnTo>
                  <a:pt x="16183" y="7120"/>
                </a:lnTo>
                <a:lnTo>
                  <a:pt x="16156" y="7150"/>
                </a:lnTo>
                <a:lnTo>
                  <a:pt x="16145" y="7150"/>
                </a:lnTo>
                <a:lnTo>
                  <a:pt x="16140" y="7157"/>
                </a:lnTo>
                <a:lnTo>
                  <a:pt x="16123" y="7210"/>
                </a:lnTo>
                <a:lnTo>
                  <a:pt x="16108" y="7254"/>
                </a:lnTo>
                <a:lnTo>
                  <a:pt x="16101" y="7254"/>
                </a:lnTo>
                <a:lnTo>
                  <a:pt x="16113" y="7304"/>
                </a:lnTo>
                <a:lnTo>
                  <a:pt x="16108" y="7357"/>
                </a:lnTo>
                <a:lnTo>
                  <a:pt x="16074" y="7364"/>
                </a:lnTo>
                <a:lnTo>
                  <a:pt x="16059" y="7394"/>
                </a:lnTo>
                <a:lnTo>
                  <a:pt x="16036" y="7394"/>
                </a:lnTo>
                <a:lnTo>
                  <a:pt x="16014" y="7378"/>
                </a:lnTo>
                <a:lnTo>
                  <a:pt x="16009" y="7357"/>
                </a:lnTo>
                <a:lnTo>
                  <a:pt x="16004" y="7327"/>
                </a:lnTo>
                <a:lnTo>
                  <a:pt x="15992" y="7334"/>
                </a:lnTo>
                <a:lnTo>
                  <a:pt x="15960" y="7408"/>
                </a:lnTo>
                <a:lnTo>
                  <a:pt x="15955" y="7445"/>
                </a:lnTo>
                <a:lnTo>
                  <a:pt x="15955" y="7468"/>
                </a:lnTo>
                <a:lnTo>
                  <a:pt x="15960" y="7534"/>
                </a:lnTo>
                <a:lnTo>
                  <a:pt x="15944" y="7578"/>
                </a:lnTo>
                <a:lnTo>
                  <a:pt x="15922" y="7585"/>
                </a:lnTo>
                <a:lnTo>
                  <a:pt x="15917" y="7592"/>
                </a:lnTo>
                <a:lnTo>
                  <a:pt x="15905" y="7645"/>
                </a:lnTo>
                <a:lnTo>
                  <a:pt x="15868" y="7689"/>
                </a:lnTo>
                <a:lnTo>
                  <a:pt x="15813" y="7702"/>
                </a:lnTo>
                <a:lnTo>
                  <a:pt x="15808" y="7702"/>
                </a:lnTo>
                <a:lnTo>
                  <a:pt x="15813" y="7762"/>
                </a:lnTo>
                <a:lnTo>
                  <a:pt x="15808" y="7792"/>
                </a:lnTo>
                <a:lnTo>
                  <a:pt x="15796" y="7829"/>
                </a:lnTo>
                <a:lnTo>
                  <a:pt x="15801" y="7857"/>
                </a:lnTo>
                <a:lnTo>
                  <a:pt x="15845" y="7930"/>
                </a:lnTo>
                <a:lnTo>
                  <a:pt x="15851" y="7960"/>
                </a:lnTo>
                <a:lnTo>
                  <a:pt x="15863" y="7990"/>
                </a:lnTo>
                <a:lnTo>
                  <a:pt x="15878" y="8027"/>
                </a:lnTo>
                <a:lnTo>
                  <a:pt x="15917" y="8107"/>
                </a:lnTo>
                <a:lnTo>
                  <a:pt x="15977" y="8174"/>
                </a:lnTo>
                <a:lnTo>
                  <a:pt x="16009" y="8188"/>
                </a:lnTo>
                <a:lnTo>
                  <a:pt x="16031" y="8160"/>
                </a:lnTo>
                <a:lnTo>
                  <a:pt x="16036" y="8197"/>
                </a:lnTo>
                <a:lnTo>
                  <a:pt x="16074" y="8211"/>
                </a:lnTo>
                <a:lnTo>
                  <a:pt x="16041" y="8241"/>
                </a:lnTo>
                <a:lnTo>
                  <a:pt x="16047" y="8248"/>
                </a:lnTo>
                <a:lnTo>
                  <a:pt x="16041" y="8262"/>
                </a:lnTo>
                <a:lnTo>
                  <a:pt x="16047" y="8285"/>
                </a:lnTo>
                <a:lnTo>
                  <a:pt x="16059" y="8322"/>
                </a:lnTo>
                <a:lnTo>
                  <a:pt x="16069" y="8335"/>
                </a:lnTo>
                <a:lnTo>
                  <a:pt x="16081" y="8351"/>
                </a:lnTo>
                <a:lnTo>
                  <a:pt x="16108" y="8365"/>
                </a:lnTo>
                <a:lnTo>
                  <a:pt x="16140" y="8395"/>
                </a:lnTo>
                <a:lnTo>
                  <a:pt x="16156" y="8402"/>
                </a:lnTo>
                <a:lnTo>
                  <a:pt x="16178" y="8381"/>
                </a:lnTo>
                <a:lnTo>
                  <a:pt x="16205" y="8358"/>
                </a:lnTo>
                <a:lnTo>
                  <a:pt x="16244" y="8315"/>
                </a:lnTo>
                <a:lnTo>
                  <a:pt x="16299" y="8365"/>
                </a:lnTo>
                <a:lnTo>
                  <a:pt x="16304" y="8365"/>
                </a:lnTo>
                <a:lnTo>
                  <a:pt x="16353" y="8351"/>
                </a:lnTo>
                <a:lnTo>
                  <a:pt x="16396" y="8335"/>
                </a:lnTo>
                <a:lnTo>
                  <a:pt x="16401" y="8298"/>
                </a:lnTo>
                <a:lnTo>
                  <a:pt x="16408" y="8278"/>
                </a:lnTo>
                <a:lnTo>
                  <a:pt x="16435" y="8271"/>
                </a:lnTo>
                <a:lnTo>
                  <a:pt x="16451" y="8262"/>
                </a:lnTo>
                <a:lnTo>
                  <a:pt x="16468" y="8278"/>
                </a:lnTo>
                <a:lnTo>
                  <a:pt x="16478" y="8278"/>
                </a:lnTo>
                <a:lnTo>
                  <a:pt x="16560" y="8234"/>
                </a:lnTo>
                <a:lnTo>
                  <a:pt x="16587" y="8248"/>
                </a:lnTo>
                <a:lnTo>
                  <a:pt x="16599" y="8241"/>
                </a:lnTo>
                <a:lnTo>
                  <a:pt x="16609" y="8225"/>
                </a:lnTo>
                <a:lnTo>
                  <a:pt x="16619" y="8188"/>
                </a:lnTo>
                <a:lnTo>
                  <a:pt x="16626" y="8174"/>
                </a:lnTo>
                <a:lnTo>
                  <a:pt x="16614" y="8144"/>
                </a:lnTo>
                <a:lnTo>
                  <a:pt x="16636" y="8078"/>
                </a:lnTo>
                <a:lnTo>
                  <a:pt x="16659" y="8027"/>
                </a:lnTo>
                <a:lnTo>
                  <a:pt x="16740" y="7887"/>
                </a:lnTo>
                <a:lnTo>
                  <a:pt x="16768" y="7799"/>
                </a:lnTo>
                <a:lnTo>
                  <a:pt x="16800" y="7746"/>
                </a:lnTo>
                <a:lnTo>
                  <a:pt x="16810" y="7696"/>
                </a:lnTo>
                <a:lnTo>
                  <a:pt x="16832" y="7659"/>
                </a:lnTo>
                <a:lnTo>
                  <a:pt x="16855" y="7562"/>
                </a:lnTo>
                <a:lnTo>
                  <a:pt x="16872" y="7534"/>
                </a:lnTo>
                <a:lnTo>
                  <a:pt x="16909" y="7525"/>
                </a:lnTo>
                <a:lnTo>
                  <a:pt x="16936" y="7548"/>
                </a:lnTo>
                <a:lnTo>
                  <a:pt x="16953" y="7578"/>
                </a:lnTo>
                <a:lnTo>
                  <a:pt x="16959" y="7592"/>
                </a:lnTo>
                <a:lnTo>
                  <a:pt x="16986" y="7608"/>
                </a:lnTo>
                <a:lnTo>
                  <a:pt x="17008" y="7608"/>
                </a:lnTo>
                <a:lnTo>
                  <a:pt x="17018" y="7599"/>
                </a:lnTo>
                <a:lnTo>
                  <a:pt x="17028" y="7578"/>
                </a:lnTo>
                <a:lnTo>
                  <a:pt x="17045" y="7518"/>
                </a:lnTo>
                <a:lnTo>
                  <a:pt x="17063" y="7482"/>
                </a:lnTo>
                <a:lnTo>
                  <a:pt x="17073" y="7445"/>
                </a:lnTo>
                <a:lnTo>
                  <a:pt x="17095" y="7394"/>
                </a:lnTo>
                <a:lnTo>
                  <a:pt x="17122" y="7371"/>
                </a:lnTo>
                <a:lnTo>
                  <a:pt x="17165" y="7371"/>
                </a:lnTo>
                <a:lnTo>
                  <a:pt x="17182" y="7350"/>
                </a:lnTo>
                <a:lnTo>
                  <a:pt x="17204" y="7320"/>
                </a:lnTo>
                <a:lnTo>
                  <a:pt x="17219" y="7297"/>
                </a:lnTo>
                <a:lnTo>
                  <a:pt x="17231" y="7304"/>
                </a:lnTo>
                <a:lnTo>
                  <a:pt x="17264" y="7268"/>
                </a:lnTo>
                <a:lnTo>
                  <a:pt x="17313" y="7173"/>
                </a:lnTo>
                <a:lnTo>
                  <a:pt x="17323" y="7106"/>
                </a:lnTo>
                <a:lnTo>
                  <a:pt x="17340" y="7063"/>
                </a:lnTo>
                <a:lnTo>
                  <a:pt x="17345" y="7003"/>
                </a:lnTo>
                <a:lnTo>
                  <a:pt x="17373" y="6936"/>
                </a:lnTo>
                <a:lnTo>
                  <a:pt x="17553" y="7136"/>
                </a:lnTo>
                <a:lnTo>
                  <a:pt x="17574" y="7070"/>
                </a:lnTo>
                <a:lnTo>
                  <a:pt x="17569" y="7033"/>
                </a:lnTo>
                <a:lnTo>
                  <a:pt x="17559" y="7026"/>
                </a:lnTo>
                <a:lnTo>
                  <a:pt x="17547" y="6982"/>
                </a:lnTo>
                <a:lnTo>
                  <a:pt x="17553" y="6973"/>
                </a:lnTo>
                <a:lnTo>
                  <a:pt x="17531" y="6952"/>
                </a:lnTo>
                <a:lnTo>
                  <a:pt x="17526" y="6929"/>
                </a:lnTo>
                <a:lnTo>
                  <a:pt x="17514" y="6929"/>
                </a:lnTo>
                <a:lnTo>
                  <a:pt x="17477" y="6909"/>
                </a:lnTo>
                <a:lnTo>
                  <a:pt x="17455" y="6885"/>
                </a:lnTo>
                <a:lnTo>
                  <a:pt x="17438" y="6879"/>
                </a:lnTo>
                <a:lnTo>
                  <a:pt x="17383" y="6909"/>
                </a:lnTo>
                <a:lnTo>
                  <a:pt x="17363" y="6915"/>
                </a:lnTo>
                <a:lnTo>
                  <a:pt x="17351" y="6952"/>
                </a:lnTo>
                <a:lnTo>
                  <a:pt x="17323" y="6982"/>
                </a:lnTo>
                <a:lnTo>
                  <a:pt x="17286" y="6982"/>
                </a:lnTo>
                <a:lnTo>
                  <a:pt x="17236" y="6966"/>
                </a:lnTo>
                <a:lnTo>
                  <a:pt x="17214" y="6945"/>
                </a:lnTo>
                <a:lnTo>
                  <a:pt x="17144" y="7040"/>
                </a:lnTo>
                <a:lnTo>
                  <a:pt x="17110" y="7019"/>
                </a:lnTo>
                <a:lnTo>
                  <a:pt x="17028" y="7120"/>
                </a:lnTo>
                <a:lnTo>
                  <a:pt x="17001" y="7136"/>
                </a:lnTo>
                <a:lnTo>
                  <a:pt x="16914" y="7224"/>
                </a:lnTo>
                <a:lnTo>
                  <a:pt x="16919" y="6856"/>
                </a:lnTo>
                <a:lnTo>
                  <a:pt x="16527" y="6856"/>
                </a:lnTo>
                <a:lnTo>
                  <a:pt x="16527" y="6524"/>
                </a:lnTo>
                <a:close/>
                <a:moveTo>
                  <a:pt x="8514" y="6671"/>
                </a:moveTo>
                <a:lnTo>
                  <a:pt x="8514" y="8536"/>
                </a:lnTo>
                <a:lnTo>
                  <a:pt x="11236" y="8536"/>
                </a:lnTo>
                <a:lnTo>
                  <a:pt x="11236" y="7231"/>
                </a:lnTo>
                <a:lnTo>
                  <a:pt x="11182" y="7187"/>
                </a:lnTo>
                <a:lnTo>
                  <a:pt x="11155" y="7136"/>
                </a:lnTo>
                <a:lnTo>
                  <a:pt x="11138" y="7083"/>
                </a:lnTo>
                <a:lnTo>
                  <a:pt x="11117" y="7033"/>
                </a:lnTo>
                <a:lnTo>
                  <a:pt x="11073" y="6973"/>
                </a:lnTo>
                <a:lnTo>
                  <a:pt x="11063" y="6892"/>
                </a:lnTo>
                <a:lnTo>
                  <a:pt x="11100" y="6812"/>
                </a:lnTo>
                <a:lnTo>
                  <a:pt x="11127" y="6768"/>
                </a:lnTo>
                <a:lnTo>
                  <a:pt x="11122" y="6745"/>
                </a:lnTo>
                <a:lnTo>
                  <a:pt x="11105" y="6761"/>
                </a:lnTo>
                <a:lnTo>
                  <a:pt x="11068" y="6752"/>
                </a:lnTo>
                <a:lnTo>
                  <a:pt x="10981" y="6671"/>
                </a:lnTo>
                <a:lnTo>
                  <a:pt x="10926" y="6671"/>
                </a:lnTo>
                <a:lnTo>
                  <a:pt x="8514" y="6671"/>
                </a:lnTo>
                <a:close/>
                <a:moveTo>
                  <a:pt x="18426" y="6775"/>
                </a:moveTo>
                <a:lnTo>
                  <a:pt x="18387" y="6782"/>
                </a:lnTo>
                <a:lnTo>
                  <a:pt x="18382" y="6789"/>
                </a:lnTo>
                <a:lnTo>
                  <a:pt x="18360" y="6826"/>
                </a:lnTo>
                <a:lnTo>
                  <a:pt x="18360" y="6842"/>
                </a:lnTo>
                <a:lnTo>
                  <a:pt x="18372" y="7047"/>
                </a:lnTo>
                <a:lnTo>
                  <a:pt x="18372" y="7070"/>
                </a:lnTo>
                <a:lnTo>
                  <a:pt x="18387" y="7608"/>
                </a:lnTo>
                <a:lnTo>
                  <a:pt x="18474" y="7608"/>
                </a:lnTo>
                <a:lnTo>
                  <a:pt x="18556" y="7505"/>
                </a:lnTo>
                <a:lnTo>
                  <a:pt x="18568" y="7468"/>
                </a:lnTo>
                <a:lnTo>
                  <a:pt x="18568" y="7461"/>
                </a:lnTo>
                <a:lnTo>
                  <a:pt x="18540" y="7438"/>
                </a:lnTo>
                <a:lnTo>
                  <a:pt x="18491" y="7334"/>
                </a:lnTo>
                <a:lnTo>
                  <a:pt x="18453" y="7231"/>
                </a:lnTo>
                <a:lnTo>
                  <a:pt x="18447" y="7120"/>
                </a:lnTo>
                <a:lnTo>
                  <a:pt x="18409" y="7047"/>
                </a:lnTo>
                <a:lnTo>
                  <a:pt x="18387" y="6989"/>
                </a:lnTo>
                <a:lnTo>
                  <a:pt x="18387" y="6929"/>
                </a:lnTo>
                <a:lnTo>
                  <a:pt x="18382" y="6909"/>
                </a:lnTo>
                <a:lnTo>
                  <a:pt x="18382" y="6856"/>
                </a:lnTo>
                <a:lnTo>
                  <a:pt x="18414" y="6805"/>
                </a:lnTo>
                <a:lnTo>
                  <a:pt x="18426" y="6775"/>
                </a:lnTo>
                <a:close/>
                <a:moveTo>
                  <a:pt x="16974" y="6856"/>
                </a:moveTo>
                <a:lnTo>
                  <a:pt x="16969" y="7076"/>
                </a:lnTo>
                <a:lnTo>
                  <a:pt x="16974" y="7076"/>
                </a:lnTo>
                <a:lnTo>
                  <a:pt x="17001" y="7056"/>
                </a:lnTo>
                <a:lnTo>
                  <a:pt x="17090" y="6945"/>
                </a:lnTo>
                <a:lnTo>
                  <a:pt x="17117" y="6945"/>
                </a:lnTo>
                <a:lnTo>
                  <a:pt x="17132" y="6952"/>
                </a:lnTo>
                <a:lnTo>
                  <a:pt x="17172" y="6899"/>
                </a:lnTo>
                <a:lnTo>
                  <a:pt x="17182" y="6872"/>
                </a:lnTo>
                <a:lnTo>
                  <a:pt x="17192" y="6856"/>
                </a:lnTo>
                <a:lnTo>
                  <a:pt x="16974" y="6856"/>
                </a:lnTo>
                <a:close/>
                <a:moveTo>
                  <a:pt x="17236" y="6856"/>
                </a:moveTo>
                <a:lnTo>
                  <a:pt x="17253" y="6879"/>
                </a:lnTo>
                <a:lnTo>
                  <a:pt x="17247" y="6892"/>
                </a:lnTo>
                <a:lnTo>
                  <a:pt x="17259" y="6892"/>
                </a:lnTo>
                <a:lnTo>
                  <a:pt x="17286" y="6909"/>
                </a:lnTo>
                <a:lnTo>
                  <a:pt x="17308" y="6909"/>
                </a:lnTo>
                <a:lnTo>
                  <a:pt x="17313" y="6879"/>
                </a:lnTo>
                <a:lnTo>
                  <a:pt x="17328" y="6856"/>
                </a:lnTo>
                <a:lnTo>
                  <a:pt x="17236" y="6856"/>
                </a:lnTo>
                <a:close/>
                <a:moveTo>
                  <a:pt x="17553" y="6856"/>
                </a:moveTo>
                <a:lnTo>
                  <a:pt x="17596" y="6885"/>
                </a:lnTo>
                <a:lnTo>
                  <a:pt x="17581" y="6909"/>
                </a:lnTo>
                <a:lnTo>
                  <a:pt x="17601" y="6929"/>
                </a:lnTo>
                <a:lnTo>
                  <a:pt x="17618" y="6973"/>
                </a:lnTo>
                <a:lnTo>
                  <a:pt x="17613" y="6982"/>
                </a:lnTo>
                <a:lnTo>
                  <a:pt x="17623" y="7026"/>
                </a:lnTo>
                <a:lnTo>
                  <a:pt x="17623" y="7040"/>
                </a:lnTo>
                <a:lnTo>
                  <a:pt x="17628" y="7047"/>
                </a:lnTo>
                <a:lnTo>
                  <a:pt x="17640" y="7056"/>
                </a:lnTo>
                <a:lnTo>
                  <a:pt x="17695" y="7093"/>
                </a:lnTo>
                <a:lnTo>
                  <a:pt x="17727" y="7136"/>
                </a:lnTo>
                <a:lnTo>
                  <a:pt x="17717" y="7187"/>
                </a:lnTo>
                <a:lnTo>
                  <a:pt x="17782" y="7231"/>
                </a:lnTo>
                <a:lnTo>
                  <a:pt x="17826" y="7284"/>
                </a:lnTo>
                <a:lnTo>
                  <a:pt x="17864" y="7224"/>
                </a:lnTo>
                <a:lnTo>
                  <a:pt x="17940" y="7364"/>
                </a:lnTo>
                <a:lnTo>
                  <a:pt x="17896" y="7431"/>
                </a:lnTo>
                <a:lnTo>
                  <a:pt x="17896" y="7438"/>
                </a:lnTo>
                <a:lnTo>
                  <a:pt x="17881" y="7505"/>
                </a:lnTo>
                <a:lnTo>
                  <a:pt x="17847" y="7541"/>
                </a:lnTo>
                <a:lnTo>
                  <a:pt x="17819" y="7599"/>
                </a:lnTo>
                <a:lnTo>
                  <a:pt x="17814" y="7622"/>
                </a:lnTo>
                <a:lnTo>
                  <a:pt x="17814" y="7636"/>
                </a:lnTo>
                <a:lnTo>
                  <a:pt x="17841" y="7615"/>
                </a:lnTo>
                <a:lnTo>
                  <a:pt x="17901" y="7608"/>
                </a:lnTo>
                <a:lnTo>
                  <a:pt x="17901" y="7555"/>
                </a:lnTo>
                <a:lnTo>
                  <a:pt x="17983" y="7732"/>
                </a:lnTo>
                <a:lnTo>
                  <a:pt x="18044" y="7755"/>
                </a:lnTo>
                <a:lnTo>
                  <a:pt x="18072" y="7776"/>
                </a:lnTo>
                <a:lnTo>
                  <a:pt x="17990" y="7659"/>
                </a:lnTo>
                <a:lnTo>
                  <a:pt x="17978" y="7599"/>
                </a:lnTo>
                <a:lnTo>
                  <a:pt x="17973" y="7541"/>
                </a:lnTo>
                <a:lnTo>
                  <a:pt x="18022" y="7525"/>
                </a:lnTo>
                <a:lnTo>
                  <a:pt x="18031" y="7544"/>
                </a:lnTo>
                <a:lnTo>
                  <a:pt x="18022" y="7452"/>
                </a:lnTo>
                <a:lnTo>
                  <a:pt x="18032" y="7415"/>
                </a:lnTo>
                <a:lnTo>
                  <a:pt x="18032" y="7387"/>
                </a:lnTo>
                <a:lnTo>
                  <a:pt x="18032" y="7350"/>
                </a:lnTo>
                <a:lnTo>
                  <a:pt x="18038" y="7327"/>
                </a:lnTo>
                <a:lnTo>
                  <a:pt x="18032" y="7297"/>
                </a:lnTo>
                <a:lnTo>
                  <a:pt x="18005" y="7224"/>
                </a:lnTo>
                <a:lnTo>
                  <a:pt x="18049" y="7210"/>
                </a:lnTo>
                <a:lnTo>
                  <a:pt x="18010" y="7136"/>
                </a:lnTo>
                <a:lnTo>
                  <a:pt x="18017" y="7063"/>
                </a:lnTo>
                <a:lnTo>
                  <a:pt x="18072" y="7093"/>
                </a:lnTo>
                <a:lnTo>
                  <a:pt x="18072" y="7070"/>
                </a:lnTo>
                <a:lnTo>
                  <a:pt x="18092" y="7056"/>
                </a:lnTo>
                <a:lnTo>
                  <a:pt x="18099" y="7047"/>
                </a:lnTo>
                <a:lnTo>
                  <a:pt x="18092" y="7026"/>
                </a:lnTo>
                <a:lnTo>
                  <a:pt x="18131" y="6959"/>
                </a:lnTo>
                <a:lnTo>
                  <a:pt x="18136" y="6966"/>
                </a:lnTo>
                <a:lnTo>
                  <a:pt x="18136" y="6922"/>
                </a:lnTo>
                <a:lnTo>
                  <a:pt x="18191" y="6989"/>
                </a:lnTo>
                <a:lnTo>
                  <a:pt x="18196" y="6982"/>
                </a:lnTo>
                <a:lnTo>
                  <a:pt x="18191" y="6936"/>
                </a:lnTo>
                <a:lnTo>
                  <a:pt x="18213" y="6892"/>
                </a:lnTo>
                <a:lnTo>
                  <a:pt x="18240" y="6885"/>
                </a:lnTo>
                <a:lnTo>
                  <a:pt x="18290" y="6856"/>
                </a:lnTo>
                <a:lnTo>
                  <a:pt x="17553" y="6856"/>
                </a:lnTo>
                <a:close/>
                <a:moveTo>
                  <a:pt x="18031" y="7544"/>
                </a:moveTo>
                <a:lnTo>
                  <a:pt x="18032" y="7571"/>
                </a:lnTo>
                <a:lnTo>
                  <a:pt x="18032" y="7548"/>
                </a:lnTo>
                <a:lnTo>
                  <a:pt x="18031" y="7544"/>
                </a:lnTo>
                <a:close/>
                <a:moveTo>
                  <a:pt x="18300" y="6856"/>
                </a:moveTo>
                <a:lnTo>
                  <a:pt x="18295" y="6922"/>
                </a:lnTo>
                <a:lnTo>
                  <a:pt x="18310" y="6915"/>
                </a:lnTo>
                <a:lnTo>
                  <a:pt x="18305" y="6856"/>
                </a:lnTo>
                <a:lnTo>
                  <a:pt x="18300" y="6856"/>
                </a:lnTo>
                <a:close/>
                <a:moveTo>
                  <a:pt x="18310" y="6996"/>
                </a:moveTo>
                <a:lnTo>
                  <a:pt x="18305" y="7010"/>
                </a:lnTo>
                <a:lnTo>
                  <a:pt x="18310" y="7010"/>
                </a:lnTo>
                <a:lnTo>
                  <a:pt x="18310" y="6996"/>
                </a:lnTo>
                <a:close/>
                <a:moveTo>
                  <a:pt x="17395" y="7056"/>
                </a:moveTo>
                <a:lnTo>
                  <a:pt x="17390" y="7083"/>
                </a:lnTo>
                <a:lnTo>
                  <a:pt x="17378" y="7136"/>
                </a:lnTo>
                <a:lnTo>
                  <a:pt x="17363" y="7210"/>
                </a:lnTo>
                <a:lnTo>
                  <a:pt x="17301" y="7320"/>
                </a:lnTo>
                <a:lnTo>
                  <a:pt x="17253" y="7378"/>
                </a:lnTo>
                <a:lnTo>
                  <a:pt x="17236" y="7378"/>
                </a:lnTo>
                <a:lnTo>
                  <a:pt x="17219" y="7401"/>
                </a:lnTo>
                <a:lnTo>
                  <a:pt x="17187" y="7445"/>
                </a:lnTo>
                <a:lnTo>
                  <a:pt x="17138" y="7445"/>
                </a:lnTo>
                <a:lnTo>
                  <a:pt x="17132" y="7452"/>
                </a:lnTo>
                <a:lnTo>
                  <a:pt x="17122" y="7475"/>
                </a:lnTo>
                <a:lnTo>
                  <a:pt x="17110" y="7518"/>
                </a:lnTo>
                <a:lnTo>
                  <a:pt x="17095" y="7555"/>
                </a:lnTo>
                <a:lnTo>
                  <a:pt x="17078" y="7615"/>
                </a:lnTo>
                <a:lnTo>
                  <a:pt x="17056" y="7659"/>
                </a:lnTo>
                <a:lnTo>
                  <a:pt x="17018" y="7682"/>
                </a:lnTo>
                <a:lnTo>
                  <a:pt x="16969" y="7673"/>
                </a:lnTo>
                <a:lnTo>
                  <a:pt x="16914" y="7645"/>
                </a:lnTo>
                <a:lnTo>
                  <a:pt x="16899" y="7608"/>
                </a:lnTo>
                <a:lnTo>
                  <a:pt x="16882" y="7696"/>
                </a:lnTo>
                <a:lnTo>
                  <a:pt x="16855" y="7739"/>
                </a:lnTo>
                <a:lnTo>
                  <a:pt x="16844" y="7783"/>
                </a:lnTo>
                <a:lnTo>
                  <a:pt x="16810" y="7836"/>
                </a:lnTo>
                <a:lnTo>
                  <a:pt x="16783" y="7923"/>
                </a:lnTo>
                <a:lnTo>
                  <a:pt x="16701" y="8071"/>
                </a:lnTo>
                <a:lnTo>
                  <a:pt x="16681" y="8114"/>
                </a:lnTo>
                <a:lnTo>
                  <a:pt x="16674" y="8137"/>
                </a:lnTo>
                <a:lnTo>
                  <a:pt x="16681" y="8151"/>
                </a:lnTo>
                <a:lnTo>
                  <a:pt x="16691" y="8181"/>
                </a:lnTo>
                <a:lnTo>
                  <a:pt x="16669" y="8225"/>
                </a:lnTo>
                <a:lnTo>
                  <a:pt x="16659" y="8271"/>
                </a:lnTo>
                <a:lnTo>
                  <a:pt x="16626" y="8308"/>
                </a:lnTo>
                <a:lnTo>
                  <a:pt x="16572" y="8345"/>
                </a:lnTo>
                <a:lnTo>
                  <a:pt x="16555" y="8315"/>
                </a:lnTo>
                <a:lnTo>
                  <a:pt x="16483" y="8351"/>
                </a:lnTo>
                <a:lnTo>
                  <a:pt x="16451" y="8351"/>
                </a:lnTo>
                <a:lnTo>
                  <a:pt x="16451" y="8372"/>
                </a:lnTo>
                <a:lnTo>
                  <a:pt x="16418" y="8409"/>
                </a:lnTo>
                <a:lnTo>
                  <a:pt x="16401" y="8418"/>
                </a:lnTo>
                <a:lnTo>
                  <a:pt x="16359" y="8425"/>
                </a:lnTo>
                <a:lnTo>
                  <a:pt x="16309" y="8439"/>
                </a:lnTo>
                <a:lnTo>
                  <a:pt x="16282" y="8439"/>
                </a:lnTo>
                <a:lnTo>
                  <a:pt x="16249" y="8409"/>
                </a:lnTo>
                <a:lnTo>
                  <a:pt x="16232" y="8425"/>
                </a:lnTo>
                <a:lnTo>
                  <a:pt x="16205" y="8439"/>
                </a:lnTo>
                <a:lnTo>
                  <a:pt x="16173" y="8476"/>
                </a:lnTo>
                <a:lnTo>
                  <a:pt x="16151" y="8476"/>
                </a:lnTo>
                <a:lnTo>
                  <a:pt x="16113" y="8462"/>
                </a:lnTo>
                <a:lnTo>
                  <a:pt x="16081" y="8432"/>
                </a:lnTo>
                <a:lnTo>
                  <a:pt x="16047" y="8409"/>
                </a:lnTo>
                <a:lnTo>
                  <a:pt x="16026" y="8388"/>
                </a:lnTo>
                <a:lnTo>
                  <a:pt x="16009" y="8351"/>
                </a:lnTo>
                <a:lnTo>
                  <a:pt x="15999" y="8315"/>
                </a:lnTo>
                <a:lnTo>
                  <a:pt x="15992" y="8298"/>
                </a:lnTo>
                <a:lnTo>
                  <a:pt x="15890" y="8409"/>
                </a:lnTo>
                <a:lnTo>
                  <a:pt x="15823" y="8469"/>
                </a:lnTo>
                <a:lnTo>
                  <a:pt x="15764" y="8513"/>
                </a:lnTo>
                <a:lnTo>
                  <a:pt x="15747" y="8565"/>
                </a:lnTo>
                <a:lnTo>
                  <a:pt x="15709" y="8609"/>
                </a:lnTo>
                <a:lnTo>
                  <a:pt x="15682" y="8660"/>
                </a:lnTo>
                <a:lnTo>
                  <a:pt x="15627" y="8697"/>
                </a:lnTo>
                <a:lnTo>
                  <a:pt x="15578" y="8756"/>
                </a:lnTo>
                <a:lnTo>
                  <a:pt x="15523" y="8786"/>
                </a:lnTo>
                <a:lnTo>
                  <a:pt x="16009" y="8786"/>
                </a:lnTo>
                <a:lnTo>
                  <a:pt x="16031" y="8770"/>
                </a:lnTo>
                <a:lnTo>
                  <a:pt x="16113" y="8777"/>
                </a:lnTo>
                <a:lnTo>
                  <a:pt x="16123" y="8750"/>
                </a:lnTo>
                <a:lnTo>
                  <a:pt x="16140" y="8777"/>
                </a:lnTo>
                <a:lnTo>
                  <a:pt x="16173" y="8777"/>
                </a:lnTo>
                <a:lnTo>
                  <a:pt x="16168" y="8793"/>
                </a:lnTo>
                <a:lnTo>
                  <a:pt x="18273" y="8814"/>
                </a:lnTo>
                <a:lnTo>
                  <a:pt x="18268" y="8793"/>
                </a:lnTo>
                <a:lnTo>
                  <a:pt x="18251" y="8733"/>
                </a:lnTo>
                <a:lnTo>
                  <a:pt x="18235" y="8660"/>
                </a:lnTo>
                <a:lnTo>
                  <a:pt x="18196" y="8653"/>
                </a:lnTo>
                <a:lnTo>
                  <a:pt x="18164" y="8639"/>
                </a:lnTo>
                <a:lnTo>
                  <a:pt x="18109" y="8676"/>
                </a:lnTo>
                <a:lnTo>
                  <a:pt x="18049" y="8667"/>
                </a:lnTo>
                <a:lnTo>
                  <a:pt x="18038" y="8616"/>
                </a:lnTo>
                <a:lnTo>
                  <a:pt x="17990" y="8565"/>
                </a:lnTo>
                <a:lnTo>
                  <a:pt x="17978" y="8492"/>
                </a:lnTo>
                <a:lnTo>
                  <a:pt x="17963" y="8492"/>
                </a:lnTo>
                <a:lnTo>
                  <a:pt x="17891" y="8455"/>
                </a:lnTo>
                <a:lnTo>
                  <a:pt x="17864" y="8432"/>
                </a:lnTo>
                <a:lnTo>
                  <a:pt x="17792" y="8418"/>
                </a:lnTo>
                <a:lnTo>
                  <a:pt x="17772" y="8402"/>
                </a:lnTo>
                <a:lnTo>
                  <a:pt x="17717" y="8322"/>
                </a:lnTo>
                <a:lnTo>
                  <a:pt x="17886" y="8335"/>
                </a:lnTo>
                <a:lnTo>
                  <a:pt x="17995" y="8395"/>
                </a:lnTo>
                <a:lnTo>
                  <a:pt x="18005" y="8395"/>
                </a:lnTo>
                <a:lnTo>
                  <a:pt x="17951" y="8298"/>
                </a:lnTo>
                <a:lnTo>
                  <a:pt x="17940" y="8271"/>
                </a:lnTo>
                <a:lnTo>
                  <a:pt x="17935" y="8144"/>
                </a:lnTo>
                <a:lnTo>
                  <a:pt x="18077" y="8351"/>
                </a:lnTo>
                <a:lnTo>
                  <a:pt x="18077" y="8278"/>
                </a:lnTo>
                <a:lnTo>
                  <a:pt x="18131" y="8298"/>
                </a:lnTo>
                <a:lnTo>
                  <a:pt x="18126" y="8285"/>
                </a:lnTo>
                <a:lnTo>
                  <a:pt x="18065" y="8241"/>
                </a:lnTo>
                <a:lnTo>
                  <a:pt x="18087" y="8218"/>
                </a:lnTo>
                <a:lnTo>
                  <a:pt x="18055" y="8204"/>
                </a:lnTo>
                <a:lnTo>
                  <a:pt x="18022" y="8167"/>
                </a:lnTo>
                <a:lnTo>
                  <a:pt x="18000" y="8114"/>
                </a:lnTo>
                <a:lnTo>
                  <a:pt x="17963" y="8078"/>
                </a:lnTo>
                <a:lnTo>
                  <a:pt x="17913" y="7997"/>
                </a:lnTo>
                <a:lnTo>
                  <a:pt x="17886" y="7939"/>
                </a:lnTo>
                <a:lnTo>
                  <a:pt x="17772" y="7799"/>
                </a:lnTo>
                <a:lnTo>
                  <a:pt x="17859" y="7792"/>
                </a:lnTo>
                <a:lnTo>
                  <a:pt x="17881" y="7813"/>
                </a:lnTo>
                <a:lnTo>
                  <a:pt x="17841" y="7739"/>
                </a:lnTo>
                <a:lnTo>
                  <a:pt x="17836" y="7732"/>
                </a:lnTo>
                <a:lnTo>
                  <a:pt x="17787" y="7755"/>
                </a:lnTo>
                <a:lnTo>
                  <a:pt x="17760" y="7739"/>
                </a:lnTo>
                <a:lnTo>
                  <a:pt x="17732" y="7689"/>
                </a:lnTo>
                <a:lnTo>
                  <a:pt x="17744" y="7585"/>
                </a:lnTo>
                <a:lnTo>
                  <a:pt x="17755" y="7534"/>
                </a:lnTo>
                <a:lnTo>
                  <a:pt x="17799" y="7475"/>
                </a:lnTo>
                <a:lnTo>
                  <a:pt x="17826" y="7445"/>
                </a:lnTo>
                <a:lnTo>
                  <a:pt x="17836" y="7424"/>
                </a:lnTo>
                <a:lnTo>
                  <a:pt x="17836" y="7371"/>
                </a:lnTo>
                <a:lnTo>
                  <a:pt x="17787" y="7334"/>
                </a:lnTo>
                <a:lnTo>
                  <a:pt x="17749" y="7284"/>
                </a:lnTo>
                <a:lnTo>
                  <a:pt x="17678" y="7247"/>
                </a:lnTo>
                <a:lnTo>
                  <a:pt x="17663" y="7210"/>
                </a:lnTo>
                <a:lnTo>
                  <a:pt x="17668" y="7150"/>
                </a:lnTo>
                <a:lnTo>
                  <a:pt x="17663" y="7150"/>
                </a:lnTo>
                <a:lnTo>
                  <a:pt x="17618" y="7120"/>
                </a:lnTo>
                <a:lnTo>
                  <a:pt x="17574" y="7254"/>
                </a:lnTo>
                <a:lnTo>
                  <a:pt x="17395" y="7056"/>
                </a:lnTo>
                <a:close/>
                <a:moveTo>
                  <a:pt x="18317" y="7076"/>
                </a:moveTo>
                <a:lnTo>
                  <a:pt x="18268" y="7083"/>
                </a:lnTo>
                <a:lnTo>
                  <a:pt x="18235" y="7083"/>
                </a:lnTo>
                <a:lnTo>
                  <a:pt x="18218" y="7106"/>
                </a:lnTo>
                <a:lnTo>
                  <a:pt x="18191" y="7173"/>
                </a:lnTo>
                <a:lnTo>
                  <a:pt x="18235" y="7120"/>
                </a:lnTo>
                <a:lnTo>
                  <a:pt x="18228" y="7254"/>
                </a:lnTo>
                <a:lnTo>
                  <a:pt x="18208" y="7320"/>
                </a:lnTo>
                <a:lnTo>
                  <a:pt x="18223" y="7408"/>
                </a:lnTo>
                <a:lnTo>
                  <a:pt x="18196" y="7424"/>
                </a:lnTo>
                <a:lnTo>
                  <a:pt x="18208" y="7461"/>
                </a:lnTo>
                <a:lnTo>
                  <a:pt x="18240" y="7498"/>
                </a:lnTo>
                <a:lnTo>
                  <a:pt x="18263" y="7488"/>
                </a:lnTo>
                <a:lnTo>
                  <a:pt x="18300" y="7585"/>
                </a:lnTo>
                <a:lnTo>
                  <a:pt x="18208" y="7585"/>
                </a:lnTo>
                <a:lnTo>
                  <a:pt x="18181" y="7578"/>
                </a:lnTo>
                <a:lnTo>
                  <a:pt x="18174" y="7578"/>
                </a:lnTo>
                <a:lnTo>
                  <a:pt x="18169" y="7615"/>
                </a:lnTo>
                <a:lnTo>
                  <a:pt x="18181" y="7636"/>
                </a:lnTo>
                <a:lnTo>
                  <a:pt x="18196" y="7673"/>
                </a:lnTo>
                <a:lnTo>
                  <a:pt x="18228" y="7702"/>
                </a:lnTo>
                <a:lnTo>
                  <a:pt x="18273" y="7666"/>
                </a:lnTo>
                <a:lnTo>
                  <a:pt x="18278" y="7682"/>
                </a:lnTo>
                <a:lnTo>
                  <a:pt x="18278" y="7673"/>
                </a:lnTo>
                <a:lnTo>
                  <a:pt x="18338" y="7652"/>
                </a:lnTo>
                <a:lnTo>
                  <a:pt x="18338" y="7645"/>
                </a:lnTo>
                <a:lnTo>
                  <a:pt x="18317" y="7076"/>
                </a:lnTo>
                <a:close/>
                <a:moveTo>
                  <a:pt x="18131" y="7113"/>
                </a:moveTo>
                <a:lnTo>
                  <a:pt x="18131" y="7136"/>
                </a:lnTo>
                <a:lnTo>
                  <a:pt x="18109" y="7180"/>
                </a:lnTo>
                <a:lnTo>
                  <a:pt x="18119" y="7187"/>
                </a:lnTo>
                <a:lnTo>
                  <a:pt x="18126" y="7247"/>
                </a:lnTo>
                <a:lnTo>
                  <a:pt x="18141" y="7247"/>
                </a:lnTo>
                <a:lnTo>
                  <a:pt x="18136" y="7157"/>
                </a:lnTo>
                <a:lnTo>
                  <a:pt x="18141" y="7143"/>
                </a:lnTo>
                <a:lnTo>
                  <a:pt x="18131" y="7113"/>
                </a:lnTo>
                <a:close/>
                <a:moveTo>
                  <a:pt x="14973" y="7247"/>
                </a:moveTo>
                <a:lnTo>
                  <a:pt x="14956" y="7261"/>
                </a:lnTo>
                <a:lnTo>
                  <a:pt x="14963" y="7284"/>
                </a:lnTo>
                <a:lnTo>
                  <a:pt x="14963" y="7320"/>
                </a:lnTo>
                <a:lnTo>
                  <a:pt x="14968" y="7327"/>
                </a:lnTo>
                <a:lnTo>
                  <a:pt x="14983" y="7371"/>
                </a:lnTo>
                <a:lnTo>
                  <a:pt x="14973" y="7431"/>
                </a:lnTo>
                <a:lnTo>
                  <a:pt x="14923" y="7475"/>
                </a:lnTo>
                <a:lnTo>
                  <a:pt x="14809" y="7525"/>
                </a:lnTo>
                <a:lnTo>
                  <a:pt x="14782" y="7511"/>
                </a:lnTo>
                <a:lnTo>
                  <a:pt x="14772" y="7505"/>
                </a:lnTo>
                <a:lnTo>
                  <a:pt x="14760" y="7498"/>
                </a:lnTo>
                <a:lnTo>
                  <a:pt x="14738" y="7505"/>
                </a:lnTo>
                <a:lnTo>
                  <a:pt x="14744" y="7555"/>
                </a:lnTo>
                <a:lnTo>
                  <a:pt x="14727" y="7615"/>
                </a:lnTo>
                <a:lnTo>
                  <a:pt x="14690" y="7652"/>
                </a:lnTo>
                <a:lnTo>
                  <a:pt x="14668" y="7682"/>
                </a:lnTo>
                <a:lnTo>
                  <a:pt x="14651" y="7739"/>
                </a:lnTo>
                <a:lnTo>
                  <a:pt x="14623" y="7776"/>
                </a:lnTo>
                <a:lnTo>
                  <a:pt x="14596" y="7783"/>
                </a:lnTo>
                <a:lnTo>
                  <a:pt x="14581" y="7813"/>
                </a:lnTo>
                <a:lnTo>
                  <a:pt x="14559" y="7893"/>
                </a:lnTo>
                <a:lnTo>
                  <a:pt x="14536" y="7953"/>
                </a:lnTo>
                <a:lnTo>
                  <a:pt x="14499" y="7983"/>
                </a:lnTo>
                <a:lnTo>
                  <a:pt x="14449" y="7976"/>
                </a:lnTo>
                <a:lnTo>
                  <a:pt x="14400" y="7939"/>
                </a:lnTo>
                <a:lnTo>
                  <a:pt x="14373" y="7903"/>
                </a:lnTo>
                <a:lnTo>
                  <a:pt x="14368" y="7880"/>
                </a:lnTo>
                <a:lnTo>
                  <a:pt x="14356" y="7880"/>
                </a:lnTo>
                <a:lnTo>
                  <a:pt x="14363" y="7887"/>
                </a:lnTo>
                <a:lnTo>
                  <a:pt x="14345" y="7923"/>
                </a:lnTo>
                <a:lnTo>
                  <a:pt x="14328" y="7930"/>
                </a:lnTo>
                <a:lnTo>
                  <a:pt x="14328" y="7976"/>
                </a:lnTo>
                <a:lnTo>
                  <a:pt x="14313" y="8013"/>
                </a:lnTo>
                <a:lnTo>
                  <a:pt x="14286" y="8057"/>
                </a:lnTo>
                <a:lnTo>
                  <a:pt x="14231" y="8041"/>
                </a:lnTo>
                <a:lnTo>
                  <a:pt x="14199" y="7997"/>
                </a:lnTo>
                <a:lnTo>
                  <a:pt x="14177" y="7990"/>
                </a:lnTo>
                <a:lnTo>
                  <a:pt x="14149" y="8004"/>
                </a:lnTo>
                <a:lnTo>
                  <a:pt x="14127" y="8034"/>
                </a:lnTo>
                <a:lnTo>
                  <a:pt x="14105" y="8078"/>
                </a:lnTo>
                <a:lnTo>
                  <a:pt x="14068" y="8101"/>
                </a:lnTo>
                <a:lnTo>
                  <a:pt x="14028" y="8057"/>
                </a:lnTo>
                <a:lnTo>
                  <a:pt x="13974" y="8020"/>
                </a:lnTo>
                <a:lnTo>
                  <a:pt x="13953" y="8013"/>
                </a:lnTo>
                <a:lnTo>
                  <a:pt x="13931" y="8020"/>
                </a:lnTo>
                <a:lnTo>
                  <a:pt x="13926" y="8020"/>
                </a:lnTo>
                <a:lnTo>
                  <a:pt x="13914" y="8057"/>
                </a:lnTo>
                <a:lnTo>
                  <a:pt x="13882" y="8087"/>
                </a:lnTo>
                <a:lnTo>
                  <a:pt x="13849" y="8057"/>
                </a:lnTo>
                <a:lnTo>
                  <a:pt x="13849" y="8041"/>
                </a:lnTo>
                <a:lnTo>
                  <a:pt x="13838" y="8050"/>
                </a:lnTo>
                <a:lnTo>
                  <a:pt x="13810" y="8041"/>
                </a:lnTo>
                <a:lnTo>
                  <a:pt x="13805" y="8071"/>
                </a:lnTo>
                <a:lnTo>
                  <a:pt x="13783" y="8101"/>
                </a:lnTo>
                <a:lnTo>
                  <a:pt x="13756" y="8107"/>
                </a:lnTo>
                <a:lnTo>
                  <a:pt x="13745" y="8101"/>
                </a:lnTo>
                <a:lnTo>
                  <a:pt x="13740" y="8107"/>
                </a:lnTo>
                <a:lnTo>
                  <a:pt x="13728" y="8137"/>
                </a:lnTo>
                <a:lnTo>
                  <a:pt x="13723" y="8174"/>
                </a:lnTo>
                <a:lnTo>
                  <a:pt x="13740" y="8241"/>
                </a:lnTo>
                <a:lnTo>
                  <a:pt x="13691" y="8308"/>
                </a:lnTo>
                <a:lnTo>
                  <a:pt x="13609" y="8345"/>
                </a:lnTo>
                <a:lnTo>
                  <a:pt x="13587" y="8365"/>
                </a:lnTo>
                <a:lnTo>
                  <a:pt x="13592" y="8395"/>
                </a:lnTo>
                <a:lnTo>
                  <a:pt x="13604" y="8455"/>
                </a:lnTo>
                <a:lnTo>
                  <a:pt x="13609" y="8506"/>
                </a:lnTo>
                <a:lnTo>
                  <a:pt x="13582" y="8556"/>
                </a:lnTo>
                <a:lnTo>
                  <a:pt x="13510" y="8536"/>
                </a:lnTo>
                <a:lnTo>
                  <a:pt x="13418" y="8492"/>
                </a:lnTo>
                <a:lnTo>
                  <a:pt x="13369" y="8492"/>
                </a:lnTo>
                <a:lnTo>
                  <a:pt x="13347" y="8529"/>
                </a:lnTo>
                <a:lnTo>
                  <a:pt x="13341" y="8549"/>
                </a:lnTo>
                <a:lnTo>
                  <a:pt x="13341" y="8565"/>
                </a:lnTo>
                <a:lnTo>
                  <a:pt x="13341" y="8572"/>
                </a:lnTo>
                <a:lnTo>
                  <a:pt x="13353" y="8623"/>
                </a:lnTo>
                <a:lnTo>
                  <a:pt x="13353" y="8653"/>
                </a:lnTo>
                <a:lnTo>
                  <a:pt x="13359" y="8690"/>
                </a:lnTo>
                <a:lnTo>
                  <a:pt x="13353" y="8683"/>
                </a:lnTo>
                <a:lnTo>
                  <a:pt x="13353" y="8690"/>
                </a:lnTo>
                <a:lnTo>
                  <a:pt x="13341" y="8756"/>
                </a:lnTo>
                <a:lnTo>
                  <a:pt x="13319" y="8830"/>
                </a:lnTo>
                <a:lnTo>
                  <a:pt x="13299" y="8851"/>
                </a:lnTo>
                <a:lnTo>
                  <a:pt x="13701" y="8851"/>
                </a:lnTo>
                <a:lnTo>
                  <a:pt x="13701" y="8837"/>
                </a:lnTo>
                <a:lnTo>
                  <a:pt x="13674" y="8727"/>
                </a:lnTo>
                <a:lnTo>
                  <a:pt x="13810" y="8740"/>
                </a:lnTo>
                <a:lnTo>
                  <a:pt x="13822" y="8756"/>
                </a:lnTo>
                <a:lnTo>
                  <a:pt x="14308" y="8750"/>
                </a:lnTo>
                <a:lnTo>
                  <a:pt x="15349" y="8793"/>
                </a:lnTo>
                <a:lnTo>
                  <a:pt x="15360" y="8786"/>
                </a:lnTo>
                <a:lnTo>
                  <a:pt x="15409" y="8756"/>
                </a:lnTo>
                <a:lnTo>
                  <a:pt x="15464" y="8733"/>
                </a:lnTo>
                <a:lnTo>
                  <a:pt x="15556" y="8690"/>
                </a:lnTo>
                <a:lnTo>
                  <a:pt x="15595" y="8639"/>
                </a:lnTo>
                <a:lnTo>
                  <a:pt x="15649" y="8602"/>
                </a:lnTo>
                <a:lnTo>
                  <a:pt x="15672" y="8556"/>
                </a:lnTo>
                <a:lnTo>
                  <a:pt x="15704" y="8519"/>
                </a:lnTo>
                <a:lnTo>
                  <a:pt x="15726" y="8455"/>
                </a:lnTo>
                <a:lnTo>
                  <a:pt x="15796" y="8402"/>
                </a:lnTo>
                <a:lnTo>
                  <a:pt x="15856" y="8351"/>
                </a:lnTo>
                <a:lnTo>
                  <a:pt x="15955" y="8248"/>
                </a:lnTo>
                <a:lnTo>
                  <a:pt x="15944" y="8241"/>
                </a:lnTo>
                <a:lnTo>
                  <a:pt x="15873" y="8151"/>
                </a:lnTo>
                <a:lnTo>
                  <a:pt x="15828" y="8064"/>
                </a:lnTo>
                <a:lnTo>
                  <a:pt x="15818" y="8020"/>
                </a:lnTo>
                <a:lnTo>
                  <a:pt x="15796" y="7990"/>
                </a:lnTo>
                <a:lnTo>
                  <a:pt x="15796" y="7960"/>
                </a:lnTo>
                <a:lnTo>
                  <a:pt x="15759" y="7893"/>
                </a:lnTo>
                <a:lnTo>
                  <a:pt x="15741" y="7843"/>
                </a:lnTo>
                <a:lnTo>
                  <a:pt x="15741" y="7813"/>
                </a:lnTo>
                <a:lnTo>
                  <a:pt x="15759" y="7755"/>
                </a:lnTo>
                <a:lnTo>
                  <a:pt x="15747" y="7673"/>
                </a:lnTo>
                <a:lnTo>
                  <a:pt x="15692" y="7608"/>
                </a:lnTo>
                <a:lnTo>
                  <a:pt x="15660" y="7541"/>
                </a:lnTo>
                <a:lnTo>
                  <a:pt x="15649" y="7511"/>
                </a:lnTo>
                <a:lnTo>
                  <a:pt x="15632" y="7511"/>
                </a:lnTo>
                <a:lnTo>
                  <a:pt x="15551" y="7562"/>
                </a:lnTo>
                <a:lnTo>
                  <a:pt x="15486" y="7571"/>
                </a:lnTo>
                <a:lnTo>
                  <a:pt x="15441" y="7534"/>
                </a:lnTo>
                <a:lnTo>
                  <a:pt x="15419" y="7525"/>
                </a:lnTo>
                <a:lnTo>
                  <a:pt x="15404" y="7525"/>
                </a:lnTo>
                <a:lnTo>
                  <a:pt x="15372" y="7555"/>
                </a:lnTo>
                <a:lnTo>
                  <a:pt x="15322" y="7525"/>
                </a:lnTo>
                <a:lnTo>
                  <a:pt x="15300" y="7498"/>
                </a:lnTo>
                <a:lnTo>
                  <a:pt x="15263" y="7475"/>
                </a:lnTo>
                <a:lnTo>
                  <a:pt x="15196" y="7452"/>
                </a:lnTo>
                <a:lnTo>
                  <a:pt x="15141" y="7401"/>
                </a:lnTo>
                <a:lnTo>
                  <a:pt x="15114" y="7320"/>
                </a:lnTo>
                <a:lnTo>
                  <a:pt x="15099" y="7284"/>
                </a:lnTo>
                <a:lnTo>
                  <a:pt x="15077" y="7268"/>
                </a:lnTo>
                <a:lnTo>
                  <a:pt x="15060" y="7261"/>
                </a:lnTo>
                <a:lnTo>
                  <a:pt x="15027" y="7268"/>
                </a:lnTo>
                <a:lnTo>
                  <a:pt x="14990" y="7261"/>
                </a:lnTo>
                <a:lnTo>
                  <a:pt x="14973" y="7247"/>
                </a:lnTo>
                <a:close/>
                <a:moveTo>
                  <a:pt x="18109" y="7277"/>
                </a:moveTo>
                <a:lnTo>
                  <a:pt x="18092" y="7304"/>
                </a:lnTo>
                <a:lnTo>
                  <a:pt x="18099" y="7327"/>
                </a:lnTo>
                <a:lnTo>
                  <a:pt x="18087" y="7364"/>
                </a:lnTo>
                <a:lnTo>
                  <a:pt x="18087" y="7394"/>
                </a:lnTo>
                <a:lnTo>
                  <a:pt x="18082" y="7431"/>
                </a:lnTo>
                <a:lnTo>
                  <a:pt x="18082" y="7461"/>
                </a:lnTo>
                <a:lnTo>
                  <a:pt x="18087" y="7525"/>
                </a:lnTo>
                <a:lnTo>
                  <a:pt x="18114" y="7401"/>
                </a:lnTo>
                <a:lnTo>
                  <a:pt x="18099" y="7408"/>
                </a:lnTo>
                <a:lnTo>
                  <a:pt x="18104" y="7314"/>
                </a:lnTo>
                <a:lnTo>
                  <a:pt x="18109" y="7277"/>
                </a:lnTo>
                <a:close/>
                <a:moveTo>
                  <a:pt x="18578" y="7585"/>
                </a:moveTo>
                <a:lnTo>
                  <a:pt x="18486" y="7608"/>
                </a:lnTo>
                <a:lnTo>
                  <a:pt x="18583" y="7608"/>
                </a:lnTo>
                <a:lnTo>
                  <a:pt x="18578" y="7585"/>
                </a:lnTo>
                <a:close/>
                <a:moveTo>
                  <a:pt x="18338" y="7682"/>
                </a:moveTo>
                <a:lnTo>
                  <a:pt x="18327" y="7732"/>
                </a:lnTo>
                <a:lnTo>
                  <a:pt x="18332" y="7769"/>
                </a:lnTo>
                <a:lnTo>
                  <a:pt x="18322" y="7813"/>
                </a:lnTo>
                <a:lnTo>
                  <a:pt x="18360" y="7873"/>
                </a:lnTo>
                <a:lnTo>
                  <a:pt x="18349" y="7916"/>
                </a:lnTo>
                <a:lnTo>
                  <a:pt x="18355" y="7916"/>
                </a:lnTo>
                <a:lnTo>
                  <a:pt x="18372" y="7923"/>
                </a:lnTo>
                <a:lnTo>
                  <a:pt x="18382" y="7903"/>
                </a:lnTo>
                <a:lnTo>
                  <a:pt x="18469" y="7887"/>
                </a:lnTo>
                <a:lnTo>
                  <a:pt x="18474" y="7873"/>
                </a:lnTo>
                <a:lnTo>
                  <a:pt x="18496" y="7836"/>
                </a:lnTo>
                <a:lnTo>
                  <a:pt x="18523" y="7746"/>
                </a:lnTo>
                <a:lnTo>
                  <a:pt x="18551" y="7732"/>
                </a:lnTo>
                <a:lnTo>
                  <a:pt x="18551" y="7682"/>
                </a:lnTo>
                <a:lnTo>
                  <a:pt x="18338" y="7682"/>
                </a:lnTo>
                <a:close/>
                <a:moveTo>
                  <a:pt x="17940" y="7776"/>
                </a:moveTo>
                <a:lnTo>
                  <a:pt x="17940" y="7783"/>
                </a:lnTo>
                <a:lnTo>
                  <a:pt x="17940" y="7776"/>
                </a:lnTo>
                <a:close/>
                <a:moveTo>
                  <a:pt x="17923" y="7850"/>
                </a:moveTo>
                <a:lnTo>
                  <a:pt x="17963" y="7930"/>
                </a:lnTo>
                <a:lnTo>
                  <a:pt x="17973" y="7946"/>
                </a:lnTo>
                <a:lnTo>
                  <a:pt x="18082" y="8107"/>
                </a:lnTo>
                <a:lnTo>
                  <a:pt x="18092" y="8107"/>
                </a:lnTo>
                <a:lnTo>
                  <a:pt x="18109" y="8107"/>
                </a:lnTo>
                <a:lnTo>
                  <a:pt x="18114" y="8101"/>
                </a:lnTo>
                <a:lnTo>
                  <a:pt x="18119" y="8050"/>
                </a:lnTo>
                <a:lnTo>
                  <a:pt x="18126" y="8027"/>
                </a:lnTo>
                <a:lnTo>
                  <a:pt x="18126" y="8020"/>
                </a:lnTo>
                <a:lnTo>
                  <a:pt x="18104" y="7990"/>
                </a:lnTo>
                <a:lnTo>
                  <a:pt x="18060" y="7953"/>
                </a:lnTo>
                <a:lnTo>
                  <a:pt x="18027" y="7903"/>
                </a:lnTo>
                <a:lnTo>
                  <a:pt x="18000" y="7880"/>
                </a:lnTo>
                <a:lnTo>
                  <a:pt x="17923" y="7850"/>
                </a:lnTo>
                <a:close/>
                <a:moveTo>
                  <a:pt x="840" y="7880"/>
                </a:moveTo>
                <a:lnTo>
                  <a:pt x="828" y="7887"/>
                </a:lnTo>
                <a:lnTo>
                  <a:pt x="828" y="7923"/>
                </a:lnTo>
                <a:lnTo>
                  <a:pt x="862" y="7893"/>
                </a:lnTo>
                <a:lnTo>
                  <a:pt x="840" y="7880"/>
                </a:lnTo>
                <a:close/>
                <a:moveTo>
                  <a:pt x="18087" y="7887"/>
                </a:moveTo>
                <a:lnTo>
                  <a:pt x="18092" y="7903"/>
                </a:lnTo>
                <a:lnTo>
                  <a:pt x="18114" y="7910"/>
                </a:lnTo>
                <a:lnTo>
                  <a:pt x="18087" y="7887"/>
                </a:lnTo>
                <a:close/>
                <a:moveTo>
                  <a:pt x="18441" y="7960"/>
                </a:moveTo>
                <a:lnTo>
                  <a:pt x="18409" y="7967"/>
                </a:lnTo>
                <a:lnTo>
                  <a:pt x="18404" y="7983"/>
                </a:lnTo>
                <a:lnTo>
                  <a:pt x="18377" y="8071"/>
                </a:lnTo>
                <a:lnTo>
                  <a:pt x="18355" y="8114"/>
                </a:lnTo>
                <a:lnTo>
                  <a:pt x="18322" y="8188"/>
                </a:lnTo>
                <a:lnTo>
                  <a:pt x="18300" y="8285"/>
                </a:lnTo>
                <a:lnTo>
                  <a:pt x="18322" y="8241"/>
                </a:lnTo>
                <a:lnTo>
                  <a:pt x="18355" y="8211"/>
                </a:lnTo>
                <a:lnTo>
                  <a:pt x="18382" y="8197"/>
                </a:lnTo>
                <a:lnTo>
                  <a:pt x="18377" y="8167"/>
                </a:lnTo>
                <a:lnTo>
                  <a:pt x="18441" y="7960"/>
                </a:lnTo>
                <a:close/>
                <a:moveTo>
                  <a:pt x="13756" y="7997"/>
                </a:moveTo>
                <a:lnTo>
                  <a:pt x="13751" y="8004"/>
                </a:lnTo>
                <a:lnTo>
                  <a:pt x="13745" y="8027"/>
                </a:lnTo>
                <a:lnTo>
                  <a:pt x="13756" y="8034"/>
                </a:lnTo>
                <a:lnTo>
                  <a:pt x="13756" y="8027"/>
                </a:lnTo>
                <a:lnTo>
                  <a:pt x="13756" y="7997"/>
                </a:lnTo>
                <a:close/>
                <a:moveTo>
                  <a:pt x="835" y="8020"/>
                </a:moveTo>
                <a:lnTo>
                  <a:pt x="835" y="8034"/>
                </a:lnTo>
                <a:lnTo>
                  <a:pt x="840" y="8034"/>
                </a:lnTo>
                <a:lnTo>
                  <a:pt x="835" y="8020"/>
                </a:lnTo>
                <a:close/>
                <a:moveTo>
                  <a:pt x="868" y="8114"/>
                </a:moveTo>
                <a:lnTo>
                  <a:pt x="873" y="8137"/>
                </a:lnTo>
                <a:lnTo>
                  <a:pt x="890" y="8167"/>
                </a:lnTo>
                <a:lnTo>
                  <a:pt x="895" y="8167"/>
                </a:lnTo>
                <a:lnTo>
                  <a:pt x="878" y="8130"/>
                </a:lnTo>
                <a:lnTo>
                  <a:pt x="868" y="8114"/>
                </a:lnTo>
                <a:close/>
                <a:moveTo>
                  <a:pt x="18049" y="8439"/>
                </a:moveTo>
                <a:lnTo>
                  <a:pt x="18049" y="8462"/>
                </a:lnTo>
                <a:lnTo>
                  <a:pt x="18082" y="8499"/>
                </a:lnTo>
                <a:lnTo>
                  <a:pt x="18109" y="8536"/>
                </a:lnTo>
                <a:lnTo>
                  <a:pt x="18114" y="8529"/>
                </a:lnTo>
                <a:lnTo>
                  <a:pt x="18114" y="8513"/>
                </a:lnTo>
                <a:lnTo>
                  <a:pt x="18109" y="8499"/>
                </a:lnTo>
                <a:lnTo>
                  <a:pt x="18087" y="8469"/>
                </a:lnTo>
                <a:lnTo>
                  <a:pt x="18049" y="8439"/>
                </a:lnTo>
                <a:close/>
                <a:moveTo>
                  <a:pt x="3999" y="8602"/>
                </a:moveTo>
                <a:lnTo>
                  <a:pt x="3999" y="9109"/>
                </a:lnTo>
                <a:lnTo>
                  <a:pt x="3987" y="9118"/>
                </a:lnTo>
                <a:lnTo>
                  <a:pt x="3960" y="9175"/>
                </a:lnTo>
                <a:lnTo>
                  <a:pt x="3927" y="9219"/>
                </a:lnTo>
                <a:lnTo>
                  <a:pt x="3895" y="9212"/>
                </a:lnTo>
                <a:lnTo>
                  <a:pt x="3862" y="9182"/>
                </a:lnTo>
                <a:lnTo>
                  <a:pt x="3845" y="9155"/>
                </a:lnTo>
                <a:lnTo>
                  <a:pt x="3828" y="9138"/>
                </a:lnTo>
                <a:lnTo>
                  <a:pt x="3801" y="9138"/>
                </a:lnTo>
                <a:lnTo>
                  <a:pt x="3774" y="9138"/>
                </a:lnTo>
                <a:lnTo>
                  <a:pt x="3753" y="9155"/>
                </a:lnTo>
                <a:lnTo>
                  <a:pt x="3741" y="9168"/>
                </a:lnTo>
                <a:lnTo>
                  <a:pt x="3736" y="9191"/>
                </a:lnTo>
                <a:lnTo>
                  <a:pt x="3741" y="9198"/>
                </a:lnTo>
                <a:lnTo>
                  <a:pt x="3759" y="9242"/>
                </a:lnTo>
                <a:lnTo>
                  <a:pt x="3764" y="9359"/>
                </a:lnTo>
                <a:lnTo>
                  <a:pt x="3769" y="9389"/>
                </a:lnTo>
                <a:lnTo>
                  <a:pt x="3774" y="9433"/>
                </a:lnTo>
                <a:lnTo>
                  <a:pt x="3769" y="9477"/>
                </a:lnTo>
                <a:lnTo>
                  <a:pt x="3769" y="9514"/>
                </a:lnTo>
                <a:lnTo>
                  <a:pt x="3796" y="9596"/>
                </a:lnTo>
                <a:lnTo>
                  <a:pt x="3786" y="9868"/>
                </a:lnTo>
                <a:lnTo>
                  <a:pt x="3808" y="9935"/>
                </a:lnTo>
                <a:lnTo>
                  <a:pt x="3868" y="10059"/>
                </a:lnTo>
                <a:lnTo>
                  <a:pt x="3873" y="10096"/>
                </a:lnTo>
                <a:lnTo>
                  <a:pt x="3878" y="10119"/>
                </a:lnTo>
                <a:lnTo>
                  <a:pt x="3890" y="10140"/>
                </a:lnTo>
                <a:lnTo>
                  <a:pt x="3949" y="10192"/>
                </a:lnTo>
                <a:lnTo>
                  <a:pt x="3972" y="10222"/>
                </a:lnTo>
                <a:lnTo>
                  <a:pt x="3972" y="10273"/>
                </a:lnTo>
                <a:lnTo>
                  <a:pt x="3949" y="10303"/>
                </a:lnTo>
                <a:lnTo>
                  <a:pt x="3883" y="10370"/>
                </a:lnTo>
                <a:lnTo>
                  <a:pt x="3856" y="10420"/>
                </a:lnTo>
                <a:lnTo>
                  <a:pt x="3823" y="10494"/>
                </a:lnTo>
                <a:lnTo>
                  <a:pt x="3828" y="10561"/>
                </a:lnTo>
                <a:lnTo>
                  <a:pt x="3828" y="10618"/>
                </a:lnTo>
                <a:lnTo>
                  <a:pt x="3818" y="10678"/>
                </a:lnTo>
                <a:lnTo>
                  <a:pt x="3808" y="10722"/>
                </a:lnTo>
                <a:lnTo>
                  <a:pt x="3781" y="10782"/>
                </a:lnTo>
                <a:lnTo>
                  <a:pt x="3759" y="10812"/>
                </a:lnTo>
                <a:lnTo>
                  <a:pt x="3747" y="10812"/>
                </a:lnTo>
                <a:lnTo>
                  <a:pt x="3747" y="10839"/>
                </a:lnTo>
                <a:lnTo>
                  <a:pt x="3753" y="10922"/>
                </a:lnTo>
                <a:lnTo>
                  <a:pt x="3764" y="10966"/>
                </a:lnTo>
                <a:lnTo>
                  <a:pt x="3801" y="10986"/>
                </a:lnTo>
                <a:lnTo>
                  <a:pt x="3828" y="11023"/>
                </a:lnTo>
                <a:lnTo>
                  <a:pt x="3840" y="11083"/>
                </a:lnTo>
                <a:lnTo>
                  <a:pt x="3835" y="11150"/>
                </a:lnTo>
                <a:lnTo>
                  <a:pt x="3818" y="11194"/>
                </a:lnTo>
                <a:lnTo>
                  <a:pt x="3781" y="11230"/>
                </a:lnTo>
                <a:lnTo>
                  <a:pt x="3736" y="11237"/>
                </a:lnTo>
                <a:lnTo>
                  <a:pt x="3719" y="11311"/>
                </a:lnTo>
                <a:lnTo>
                  <a:pt x="5105" y="11997"/>
                </a:lnTo>
                <a:lnTo>
                  <a:pt x="5819" y="11997"/>
                </a:lnTo>
                <a:lnTo>
                  <a:pt x="5819" y="8609"/>
                </a:lnTo>
                <a:lnTo>
                  <a:pt x="4914" y="8609"/>
                </a:lnTo>
                <a:lnTo>
                  <a:pt x="3999" y="8602"/>
                </a:lnTo>
                <a:close/>
                <a:moveTo>
                  <a:pt x="5874" y="8609"/>
                </a:moveTo>
                <a:lnTo>
                  <a:pt x="5874" y="11997"/>
                </a:lnTo>
                <a:lnTo>
                  <a:pt x="6131" y="11997"/>
                </a:lnTo>
                <a:lnTo>
                  <a:pt x="6136" y="11723"/>
                </a:lnTo>
                <a:lnTo>
                  <a:pt x="6747" y="11732"/>
                </a:lnTo>
                <a:lnTo>
                  <a:pt x="6699" y="11599"/>
                </a:lnTo>
                <a:lnTo>
                  <a:pt x="6736" y="11599"/>
                </a:lnTo>
                <a:lnTo>
                  <a:pt x="8068" y="11599"/>
                </a:lnTo>
                <a:lnTo>
                  <a:pt x="8073" y="8851"/>
                </a:lnTo>
                <a:lnTo>
                  <a:pt x="8090" y="8851"/>
                </a:lnTo>
                <a:lnTo>
                  <a:pt x="8090" y="8727"/>
                </a:lnTo>
                <a:lnTo>
                  <a:pt x="8090" y="8609"/>
                </a:lnTo>
                <a:lnTo>
                  <a:pt x="5874" y="8609"/>
                </a:lnTo>
                <a:close/>
                <a:moveTo>
                  <a:pt x="8144" y="8609"/>
                </a:moveTo>
                <a:lnTo>
                  <a:pt x="8144" y="8727"/>
                </a:lnTo>
                <a:lnTo>
                  <a:pt x="8144" y="8844"/>
                </a:lnTo>
                <a:lnTo>
                  <a:pt x="8323" y="8844"/>
                </a:lnTo>
                <a:lnTo>
                  <a:pt x="8328" y="8844"/>
                </a:lnTo>
                <a:lnTo>
                  <a:pt x="9273" y="8851"/>
                </a:lnTo>
                <a:lnTo>
                  <a:pt x="9273" y="10045"/>
                </a:lnTo>
                <a:lnTo>
                  <a:pt x="9278" y="10045"/>
                </a:lnTo>
                <a:lnTo>
                  <a:pt x="9310" y="10075"/>
                </a:lnTo>
                <a:lnTo>
                  <a:pt x="9387" y="10156"/>
                </a:lnTo>
                <a:lnTo>
                  <a:pt x="9419" y="10149"/>
                </a:lnTo>
                <a:lnTo>
                  <a:pt x="9447" y="10156"/>
                </a:lnTo>
                <a:lnTo>
                  <a:pt x="9459" y="10126"/>
                </a:lnTo>
                <a:lnTo>
                  <a:pt x="9464" y="10112"/>
                </a:lnTo>
                <a:lnTo>
                  <a:pt x="9496" y="10119"/>
                </a:lnTo>
                <a:lnTo>
                  <a:pt x="9540" y="10163"/>
                </a:lnTo>
                <a:lnTo>
                  <a:pt x="9545" y="10169"/>
                </a:lnTo>
                <a:lnTo>
                  <a:pt x="9573" y="10229"/>
                </a:lnTo>
                <a:lnTo>
                  <a:pt x="9573" y="10259"/>
                </a:lnTo>
                <a:lnTo>
                  <a:pt x="9590" y="10266"/>
                </a:lnTo>
                <a:lnTo>
                  <a:pt x="9637" y="10266"/>
                </a:lnTo>
                <a:lnTo>
                  <a:pt x="9704" y="10303"/>
                </a:lnTo>
                <a:lnTo>
                  <a:pt x="9719" y="10303"/>
                </a:lnTo>
                <a:lnTo>
                  <a:pt x="9774" y="10296"/>
                </a:lnTo>
                <a:lnTo>
                  <a:pt x="9823" y="10347"/>
                </a:lnTo>
                <a:lnTo>
                  <a:pt x="9851" y="10310"/>
                </a:lnTo>
                <a:lnTo>
                  <a:pt x="9917" y="10310"/>
                </a:lnTo>
                <a:lnTo>
                  <a:pt x="9982" y="10303"/>
                </a:lnTo>
                <a:lnTo>
                  <a:pt x="9992" y="10383"/>
                </a:lnTo>
                <a:lnTo>
                  <a:pt x="10026" y="10413"/>
                </a:lnTo>
                <a:lnTo>
                  <a:pt x="10041" y="10434"/>
                </a:lnTo>
                <a:lnTo>
                  <a:pt x="10041" y="10471"/>
                </a:lnTo>
                <a:lnTo>
                  <a:pt x="10047" y="10471"/>
                </a:lnTo>
                <a:lnTo>
                  <a:pt x="10059" y="10457"/>
                </a:lnTo>
                <a:lnTo>
                  <a:pt x="10113" y="10397"/>
                </a:lnTo>
                <a:lnTo>
                  <a:pt x="10128" y="10397"/>
                </a:lnTo>
                <a:lnTo>
                  <a:pt x="10151" y="10406"/>
                </a:lnTo>
                <a:lnTo>
                  <a:pt x="10168" y="10427"/>
                </a:lnTo>
                <a:lnTo>
                  <a:pt x="10173" y="10450"/>
                </a:lnTo>
                <a:lnTo>
                  <a:pt x="10210" y="10471"/>
                </a:lnTo>
                <a:lnTo>
                  <a:pt x="10222" y="10494"/>
                </a:lnTo>
                <a:lnTo>
                  <a:pt x="10249" y="10471"/>
                </a:lnTo>
                <a:lnTo>
                  <a:pt x="10260" y="10471"/>
                </a:lnTo>
                <a:lnTo>
                  <a:pt x="10287" y="10450"/>
                </a:lnTo>
                <a:lnTo>
                  <a:pt x="10319" y="10471"/>
                </a:lnTo>
                <a:lnTo>
                  <a:pt x="10326" y="10487"/>
                </a:lnTo>
                <a:lnTo>
                  <a:pt x="10347" y="10480"/>
                </a:lnTo>
                <a:lnTo>
                  <a:pt x="10359" y="10443"/>
                </a:lnTo>
                <a:lnTo>
                  <a:pt x="10391" y="10420"/>
                </a:lnTo>
                <a:lnTo>
                  <a:pt x="10418" y="10427"/>
                </a:lnTo>
                <a:lnTo>
                  <a:pt x="10435" y="10450"/>
                </a:lnTo>
                <a:lnTo>
                  <a:pt x="10445" y="10471"/>
                </a:lnTo>
                <a:lnTo>
                  <a:pt x="10468" y="10480"/>
                </a:lnTo>
                <a:lnTo>
                  <a:pt x="10490" y="10457"/>
                </a:lnTo>
                <a:lnTo>
                  <a:pt x="10510" y="10443"/>
                </a:lnTo>
                <a:lnTo>
                  <a:pt x="10532" y="10457"/>
                </a:lnTo>
                <a:lnTo>
                  <a:pt x="10544" y="10464"/>
                </a:lnTo>
                <a:lnTo>
                  <a:pt x="10549" y="10501"/>
                </a:lnTo>
                <a:lnTo>
                  <a:pt x="10577" y="10524"/>
                </a:lnTo>
                <a:lnTo>
                  <a:pt x="10604" y="10531"/>
                </a:lnTo>
                <a:lnTo>
                  <a:pt x="10619" y="10554"/>
                </a:lnTo>
                <a:lnTo>
                  <a:pt x="10626" y="10545"/>
                </a:lnTo>
                <a:lnTo>
                  <a:pt x="10653" y="10531"/>
                </a:lnTo>
                <a:lnTo>
                  <a:pt x="10686" y="10501"/>
                </a:lnTo>
                <a:lnTo>
                  <a:pt x="10768" y="10464"/>
                </a:lnTo>
                <a:lnTo>
                  <a:pt x="10800" y="10480"/>
                </a:lnTo>
                <a:lnTo>
                  <a:pt x="10810" y="10480"/>
                </a:lnTo>
                <a:lnTo>
                  <a:pt x="10817" y="10464"/>
                </a:lnTo>
                <a:lnTo>
                  <a:pt x="10882" y="10434"/>
                </a:lnTo>
                <a:lnTo>
                  <a:pt x="10899" y="10420"/>
                </a:lnTo>
                <a:lnTo>
                  <a:pt x="10936" y="10450"/>
                </a:lnTo>
                <a:lnTo>
                  <a:pt x="10936" y="10464"/>
                </a:lnTo>
                <a:lnTo>
                  <a:pt x="10964" y="10471"/>
                </a:lnTo>
                <a:lnTo>
                  <a:pt x="10974" y="10471"/>
                </a:lnTo>
                <a:lnTo>
                  <a:pt x="10996" y="10457"/>
                </a:lnTo>
                <a:lnTo>
                  <a:pt x="11018" y="10420"/>
                </a:lnTo>
                <a:lnTo>
                  <a:pt x="11045" y="10420"/>
                </a:lnTo>
                <a:lnTo>
                  <a:pt x="11078" y="10434"/>
                </a:lnTo>
                <a:lnTo>
                  <a:pt x="11155" y="10501"/>
                </a:lnTo>
                <a:lnTo>
                  <a:pt x="11187" y="10538"/>
                </a:lnTo>
                <a:lnTo>
                  <a:pt x="11219" y="10561"/>
                </a:lnTo>
                <a:lnTo>
                  <a:pt x="11241" y="10581"/>
                </a:lnTo>
                <a:lnTo>
                  <a:pt x="11286" y="10597"/>
                </a:lnTo>
                <a:lnTo>
                  <a:pt x="11301" y="9580"/>
                </a:lnTo>
                <a:lnTo>
                  <a:pt x="11241" y="8924"/>
                </a:lnTo>
                <a:lnTo>
                  <a:pt x="11236" y="8924"/>
                </a:lnTo>
                <a:lnTo>
                  <a:pt x="11236" y="8888"/>
                </a:lnTo>
                <a:lnTo>
                  <a:pt x="11231" y="8851"/>
                </a:lnTo>
                <a:lnTo>
                  <a:pt x="11236" y="8851"/>
                </a:lnTo>
                <a:lnTo>
                  <a:pt x="11236" y="8609"/>
                </a:lnTo>
                <a:lnTo>
                  <a:pt x="8514" y="8609"/>
                </a:lnTo>
                <a:lnTo>
                  <a:pt x="8460" y="8609"/>
                </a:lnTo>
                <a:lnTo>
                  <a:pt x="8144" y="8609"/>
                </a:lnTo>
                <a:close/>
                <a:moveTo>
                  <a:pt x="13751" y="8807"/>
                </a:moveTo>
                <a:lnTo>
                  <a:pt x="13756" y="8830"/>
                </a:lnTo>
                <a:lnTo>
                  <a:pt x="13756" y="8911"/>
                </a:lnTo>
                <a:lnTo>
                  <a:pt x="13735" y="8924"/>
                </a:lnTo>
                <a:lnTo>
                  <a:pt x="13723" y="8924"/>
                </a:lnTo>
                <a:lnTo>
                  <a:pt x="13210" y="8924"/>
                </a:lnTo>
                <a:lnTo>
                  <a:pt x="13200" y="8934"/>
                </a:lnTo>
                <a:lnTo>
                  <a:pt x="13190" y="8991"/>
                </a:lnTo>
                <a:lnTo>
                  <a:pt x="13178" y="8998"/>
                </a:lnTo>
                <a:lnTo>
                  <a:pt x="13183" y="9007"/>
                </a:lnTo>
                <a:lnTo>
                  <a:pt x="13183" y="9044"/>
                </a:lnTo>
                <a:lnTo>
                  <a:pt x="13168" y="9072"/>
                </a:lnTo>
                <a:lnTo>
                  <a:pt x="13156" y="9072"/>
                </a:lnTo>
                <a:lnTo>
                  <a:pt x="13163" y="9088"/>
                </a:lnTo>
                <a:lnTo>
                  <a:pt x="13156" y="9155"/>
                </a:lnTo>
                <a:lnTo>
                  <a:pt x="13135" y="9191"/>
                </a:lnTo>
                <a:lnTo>
                  <a:pt x="13135" y="9205"/>
                </a:lnTo>
                <a:lnTo>
                  <a:pt x="13140" y="9235"/>
                </a:lnTo>
                <a:lnTo>
                  <a:pt x="13140" y="9265"/>
                </a:lnTo>
                <a:lnTo>
                  <a:pt x="13123" y="9286"/>
                </a:lnTo>
                <a:lnTo>
                  <a:pt x="13113" y="9293"/>
                </a:lnTo>
                <a:lnTo>
                  <a:pt x="13113" y="9309"/>
                </a:lnTo>
                <a:lnTo>
                  <a:pt x="13101" y="9346"/>
                </a:lnTo>
                <a:lnTo>
                  <a:pt x="13059" y="9382"/>
                </a:lnTo>
                <a:lnTo>
                  <a:pt x="13047" y="9403"/>
                </a:lnTo>
                <a:lnTo>
                  <a:pt x="13053" y="9456"/>
                </a:lnTo>
                <a:lnTo>
                  <a:pt x="13031" y="9530"/>
                </a:lnTo>
                <a:lnTo>
                  <a:pt x="12999" y="9580"/>
                </a:lnTo>
                <a:lnTo>
                  <a:pt x="12987" y="9624"/>
                </a:lnTo>
                <a:lnTo>
                  <a:pt x="12992" y="9698"/>
                </a:lnTo>
                <a:lnTo>
                  <a:pt x="12965" y="9771"/>
                </a:lnTo>
                <a:lnTo>
                  <a:pt x="12955" y="9781"/>
                </a:lnTo>
                <a:lnTo>
                  <a:pt x="13626" y="9781"/>
                </a:lnTo>
                <a:lnTo>
                  <a:pt x="13619" y="9771"/>
                </a:lnTo>
                <a:lnTo>
                  <a:pt x="13674" y="9764"/>
                </a:lnTo>
                <a:lnTo>
                  <a:pt x="14608" y="9781"/>
                </a:lnTo>
                <a:lnTo>
                  <a:pt x="15082" y="9787"/>
                </a:lnTo>
                <a:lnTo>
                  <a:pt x="15104" y="9787"/>
                </a:lnTo>
                <a:lnTo>
                  <a:pt x="15114" y="9677"/>
                </a:lnTo>
                <a:lnTo>
                  <a:pt x="15131" y="9640"/>
                </a:lnTo>
                <a:lnTo>
                  <a:pt x="15164" y="9617"/>
                </a:lnTo>
                <a:lnTo>
                  <a:pt x="15196" y="9617"/>
                </a:lnTo>
                <a:lnTo>
                  <a:pt x="15208" y="9617"/>
                </a:lnTo>
                <a:lnTo>
                  <a:pt x="15223" y="9543"/>
                </a:lnTo>
                <a:lnTo>
                  <a:pt x="15283" y="9470"/>
                </a:lnTo>
                <a:lnTo>
                  <a:pt x="15310" y="9449"/>
                </a:lnTo>
                <a:lnTo>
                  <a:pt x="15332" y="9440"/>
                </a:lnTo>
                <a:lnTo>
                  <a:pt x="15349" y="9433"/>
                </a:lnTo>
                <a:lnTo>
                  <a:pt x="15426" y="9419"/>
                </a:lnTo>
                <a:lnTo>
                  <a:pt x="15508" y="9366"/>
                </a:lnTo>
                <a:lnTo>
                  <a:pt x="15573" y="9302"/>
                </a:lnTo>
                <a:lnTo>
                  <a:pt x="15617" y="9286"/>
                </a:lnTo>
                <a:lnTo>
                  <a:pt x="15622" y="9279"/>
                </a:lnTo>
                <a:lnTo>
                  <a:pt x="15627" y="9265"/>
                </a:lnTo>
                <a:lnTo>
                  <a:pt x="15638" y="9219"/>
                </a:lnTo>
                <a:lnTo>
                  <a:pt x="15655" y="9191"/>
                </a:lnTo>
                <a:lnTo>
                  <a:pt x="15682" y="9191"/>
                </a:lnTo>
                <a:lnTo>
                  <a:pt x="15704" y="9168"/>
                </a:lnTo>
                <a:lnTo>
                  <a:pt x="15731" y="9145"/>
                </a:lnTo>
                <a:lnTo>
                  <a:pt x="15759" y="9132"/>
                </a:lnTo>
                <a:lnTo>
                  <a:pt x="15786" y="9132"/>
                </a:lnTo>
                <a:lnTo>
                  <a:pt x="15801" y="9168"/>
                </a:lnTo>
                <a:lnTo>
                  <a:pt x="15801" y="9161"/>
                </a:lnTo>
                <a:lnTo>
                  <a:pt x="15851" y="9102"/>
                </a:lnTo>
                <a:lnTo>
                  <a:pt x="15883" y="9081"/>
                </a:lnTo>
                <a:lnTo>
                  <a:pt x="15938" y="9065"/>
                </a:lnTo>
                <a:lnTo>
                  <a:pt x="15965" y="9088"/>
                </a:lnTo>
                <a:lnTo>
                  <a:pt x="16019" y="8977"/>
                </a:lnTo>
                <a:lnTo>
                  <a:pt x="16047" y="8954"/>
                </a:lnTo>
                <a:lnTo>
                  <a:pt x="16074" y="8941"/>
                </a:lnTo>
                <a:lnTo>
                  <a:pt x="16086" y="8888"/>
                </a:lnTo>
                <a:lnTo>
                  <a:pt x="16086" y="8851"/>
                </a:lnTo>
                <a:lnTo>
                  <a:pt x="16041" y="8851"/>
                </a:lnTo>
                <a:lnTo>
                  <a:pt x="16026" y="8860"/>
                </a:lnTo>
                <a:lnTo>
                  <a:pt x="15382" y="8860"/>
                </a:lnTo>
                <a:lnTo>
                  <a:pt x="15372" y="8860"/>
                </a:lnTo>
                <a:lnTo>
                  <a:pt x="15365" y="8860"/>
                </a:lnTo>
                <a:lnTo>
                  <a:pt x="15355" y="8830"/>
                </a:lnTo>
                <a:lnTo>
                  <a:pt x="15360" y="8860"/>
                </a:lnTo>
                <a:lnTo>
                  <a:pt x="15365" y="8867"/>
                </a:lnTo>
                <a:lnTo>
                  <a:pt x="15349" y="8867"/>
                </a:lnTo>
                <a:lnTo>
                  <a:pt x="14308" y="8823"/>
                </a:lnTo>
                <a:lnTo>
                  <a:pt x="13795" y="8830"/>
                </a:lnTo>
                <a:lnTo>
                  <a:pt x="13783" y="8807"/>
                </a:lnTo>
                <a:lnTo>
                  <a:pt x="13751" y="8807"/>
                </a:lnTo>
                <a:close/>
                <a:moveTo>
                  <a:pt x="15355" y="8830"/>
                </a:moveTo>
                <a:lnTo>
                  <a:pt x="15349" y="8807"/>
                </a:lnTo>
                <a:lnTo>
                  <a:pt x="15349" y="8814"/>
                </a:lnTo>
                <a:lnTo>
                  <a:pt x="15355" y="8830"/>
                </a:lnTo>
                <a:close/>
                <a:moveTo>
                  <a:pt x="16140" y="8860"/>
                </a:moveTo>
                <a:lnTo>
                  <a:pt x="16140" y="8874"/>
                </a:lnTo>
                <a:lnTo>
                  <a:pt x="16135" y="8904"/>
                </a:lnTo>
                <a:lnTo>
                  <a:pt x="16128" y="8947"/>
                </a:lnTo>
                <a:lnTo>
                  <a:pt x="16128" y="9014"/>
                </a:lnTo>
                <a:lnTo>
                  <a:pt x="16081" y="9014"/>
                </a:lnTo>
                <a:lnTo>
                  <a:pt x="16069" y="9021"/>
                </a:lnTo>
                <a:lnTo>
                  <a:pt x="16053" y="9035"/>
                </a:lnTo>
                <a:lnTo>
                  <a:pt x="15999" y="9155"/>
                </a:lnTo>
                <a:lnTo>
                  <a:pt x="15960" y="9175"/>
                </a:lnTo>
                <a:lnTo>
                  <a:pt x="15927" y="9138"/>
                </a:lnTo>
                <a:lnTo>
                  <a:pt x="15900" y="9145"/>
                </a:lnTo>
                <a:lnTo>
                  <a:pt x="15878" y="9168"/>
                </a:lnTo>
                <a:lnTo>
                  <a:pt x="15813" y="9242"/>
                </a:lnTo>
                <a:lnTo>
                  <a:pt x="15796" y="9256"/>
                </a:lnTo>
                <a:lnTo>
                  <a:pt x="15769" y="9249"/>
                </a:lnTo>
                <a:lnTo>
                  <a:pt x="15753" y="9212"/>
                </a:lnTo>
                <a:lnTo>
                  <a:pt x="15736" y="9228"/>
                </a:lnTo>
                <a:lnTo>
                  <a:pt x="15709" y="9272"/>
                </a:lnTo>
                <a:lnTo>
                  <a:pt x="15687" y="9265"/>
                </a:lnTo>
                <a:lnTo>
                  <a:pt x="15682" y="9293"/>
                </a:lnTo>
                <a:lnTo>
                  <a:pt x="15665" y="9329"/>
                </a:lnTo>
                <a:lnTo>
                  <a:pt x="15644" y="9352"/>
                </a:lnTo>
                <a:lnTo>
                  <a:pt x="15590" y="9375"/>
                </a:lnTo>
                <a:lnTo>
                  <a:pt x="15535" y="9426"/>
                </a:lnTo>
                <a:lnTo>
                  <a:pt x="15436" y="9493"/>
                </a:lnTo>
                <a:lnTo>
                  <a:pt x="15360" y="9507"/>
                </a:lnTo>
                <a:lnTo>
                  <a:pt x="15332" y="9523"/>
                </a:lnTo>
                <a:lnTo>
                  <a:pt x="15317" y="9530"/>
                </a:lnTo>
                <a:lnTo>
                  <a:pt x="15273" y="9580"/>
                </a:lnTo>
                <a:lnTo>
                  <a:pt x="15245" y="9670"/>
                </a:lnTo>
                <a:lnTo>
                  <a:pt x="15201" y="9691"/>
                </a:lnTo>
                <a:lnTo>
                  <a:pt x="15174" y="9691"/>
                </a:lnTo>
                <a:lnTo>
                  <a:pt x="15169" y="9707"/>
                </a:lnTo>
                <a:lnTo>
                  <a:pt x="15159" y="9787"/>
                </a:lnTo>
                <a:lnTo>
                  <a:pt x="15305" y="9787"/>
                </a:lnTo>
                <a:lnTo>
                  <a:pt x="15583" y="9781"/>
                </a:lnTo>
                <a:lnTo>
                  <a:pt x="15704" y="9728"/>
                </a:lnTo>
                <a:lnTo>
                  <a:pt x="15714" y="9728"/>
                </a:lnTo>
                <a:lnTo>
                  <a:pt x="15747" y="9707"/>
                </a:lnTo>
                <a:lnTo>
                  <a:pt x="15818" y="9677"/>
                </a:lnTo>
                <a:lnTo>
                  <a:pt x="15851" y="9647"/>
                </a:lnTo>
                <a:lnTo>
                  <a:pt x="15873" y="9654"/>
                </a:lnTo>
                <a:lnTo>
                  <a:pt x="16353" y="9691"/>
                </a:lnTo>
                <a:lnTo>
                  <a:pt x="16374" y="9698"/>
                </a:lnTo>
                <a:lnTo>
                  <a:pt x="16381" y="9721"/>
                </a:lnTo>
                <a:lnTo>
                  <a:pt x="16408" y="9698"/>
                </a:lnTo>
                <a:lnTo>
                  <a:pt x="16478" y="9831"/>
                </a:lnTo>
                <a:lnTo>
                  <a:pt x="16483" y="9891"/>
                </a:lnTo>
                <a:lnTo>
                  <a:pt x="16892" y="9905"/>
                </a:lnTo>
                <a:lnTo>
                  <a:pt x="17296" y="10464"/>
                </a:lnTo>
                <a:lnTo>
                  <a:pt x="17345" y="10443"/>
                </a:lnTo>
                <a:lnTo>
                  <a:pt x="17482" y="10450"/>
                </a:lnTo>
                <a:lnTo>
                  <a:pt x="17487" y="10427"/>
                </a:lnTo>
                <a:lnTo>
                  <a:pt x="17492" y="10324"/>
                </a:lnTo>
                <a:lnTo>
                  <a:pt x="17531" y="10317"/>
                </a:lnTo>
                <a:lnTo>
                  <a:pt x="17574" y="10236"/>
                </a:lnTo>
                <a:lnTo>
                  <a:pt x="17601" y="10199"/>
                </a:lnTo>
                <a:lnTo>
                  <a:pt x="17618" y="10186"/>
                </a:lnTo>
                <a:lnTo>
                  <a:pt x="17668" y="10126"/>
                </a:lnTo>
                <a:lnTo>
                  <a:pt x="17700" y="10096"/>
                </a:lnTo>
                <a:lnTo>
                  <a:pt x="17695" y="10066"/>
                </a:lnTo>
                <a:lnTo>
                  <a:pt x="17695" y="9861"/>
                </a:lnTo>
                <a:lnTo>
                  <a:pt x="17760" y="9992"/>
                </a:lnTo>
                <a:lnTo>
                  <a:pt x="17765" y="10022"/>
                </a:lnTo>
                <a:lnTo>
                  <a:pt x="17772" y="10022"/>
                </a:lnTo>
                <a:lnTo>
                  <a:pt x="17819" y="9955"/>
                </a:lnTo>
                <a:lnTo>
                  <a:pt x="17864" y="9972"/>
                </a:lnTo>
                <a:lnTo>
                  <a:pt x="17951" y="9965"/>
                </a:lnTo>
                <a:lnTo>
                  <a:pt x="17945" y="9955"/>
                </a:lnTo>
                <a:lnTo>
                  <a:pt x="17963" y="9955"/>
                </a:lnTo>
                <a:lnTo>
                  <a:pt x="17968" y="9942"/>
                </a:lnTo>
                <a:lnTo>
                  <a:pt x="18017" y="9928"/>
                </a:lnTo>
                <a:lnTo>
                  <a:pt x="18044" y="9919"/>
                </a:lnTo>
                <a:lnTo>
                  <a:pt x="18072" y="9891"/>
                </a:lnTo>
                <a:lnTo>
                  <a:pt x="18082" y="9868"/>
                </a:lnTo>
                <a:lnTo>
                  <a:pt x="18077" y="9861"/>
                </a:lnTo>
                <a:lnTo>
                  <a:pt x="17973" y="9891"/>
                </a:lnTo>
                <a:lnTo>
                  <a:pt x="17901" y="9868"/>
                </a:lnTo>
                <a:lnTo>
                  <a:pt x="17864" y="9824"/>
                </a:lnTo>
                <a:lnTo>
                  <a:pt x="17826" y="9744"/>
                </a:lnTo>
                <a:lnTo>
                  <a:pt x="17869" y="9698"/>
                </a:lnTo>
                <a:lnTo>
                  <a:pt x="17940" y="9781"/>
                </a:lnTo>
                <a:lnTo>
                  <a:pt x="17956" y="9787"/>
                </a:lnTo>
                <a:lnTo>
                  <a:pt x="17995" y="9744"/>
                </a:lnTo>
                <a:lnTo>
                  <a:pt x="18000" y="9707"/>
                </a:lnTo>
                <a:lnTo>
                  <a:pt x="18022" y="9654"/>
                </a:lnTo>
                <a:lnTo>
                  <a:pt x="18017" y="9647"/>
                </a:lnTo>
                <a:lnTo>
                  <a:pt x="17869" y="9567"/>
                </a:lnTo>
                <a:lnTo>
                  <a:pt x="17841" y="9514"/>
                </a:lnTo>
                <a:lnTo>
                  <a:pt x="17874" y="9463"/>
                </a:lnTo>
                <a:lnTo>
                  <a:pt x="17928" y="9500"/>
                </a:lnTo>
                <a:lnTo>
                  <a:pt x="17973" y="9514"/>
                </a:lnTo>
                <a:lnTo>
                  <a:pt x="17995" y="9507"/>
                </a:lnTo>
                <a:lnTo>
                  <a:pt x="18000" y="9456"/>
                </a:lnTo>
                <a:lnTo>
                  <a:pt x="18044" y="9449"/>
                </a:lnTo>
                <a:lnTo>
                  <a:pt x="18077" y="9486"/>
                </a:lnTo>
                <a:lnTo>
                  <a:pt x="18082" y="9530"/>
                </a:lnTo>
                <a:lnTo>
                  <a:pt x="18109" y="9537"/>
                </a:lnTo>
                <a:lnTo>
                  <a:pt x="18159" y="9560"/>
                </a:lnTo>
                <a:lnTo>
                  <a:pt x="18186" y="9560"/>
                </a:lnTo>
                <a:lnTo>
                  <a:pt x="18196" y="9550"/>
                </a:lnTo>
                <a:lnTo>
                  <a:pt x="18245" y="9477"/>
                </a:lnTo>
                <a:lnTo>
                  <a:pt x="18310" y="9396"/>
                </a:lnTo>
                <a:lnTo>
                  <a:pt x="18322" y="9346"/>
                </a:lnTo>
                <a:lnTo>
                  <a:pt x="18310" y="9265"/>
                </a:lnTo>
                <a:lnTo>
                  <a:pt x="18290" y="9286"/>
                </a:lnTo>
                <a:lnTo>
                  <a:pt x="18278" y="9389"/>
                </a:lnTo>
                <a:lnTo>
                  <a:pt x="18245" y="9426"/>
                </a:lnTo>
                <a:lnTo>
                  <a:pt x="18191" y="9426"/>
                </a:lnTo>
                <a:lnTo>
                  <a:pt x="18196" y="9329"/>
                </a:lnTo>
                <a:lnTo>
                  <a:pt x="18201" y="9272"/>
                </a:lnTo>
                <a:lnTo>
                  <a:pt x="18201" y="9249"/>
                </a:lnTo>
                <a:lnTo>
                  <a:pt x="18181" y="9242"/>
                </a:lnTo>
                <a:lnTo>
                  <a:pt x="18159" y="9256"/>
                </a:lnTo>
                <a:lnTo>
                  <a:pt x="18119" y="9265"/>
                </a:lnTo>
                <a:lnTo>
                  <a:pt x="18065" y="9265"/>
                </a:lnTo>
                <a:lnTo>
                  <a:pt x="18022" y="9272"/>
                </a:lnTo>
                <a:lnTo>
                  <a:pt x="17951" y="9256"/>
                </a:lnTo>
                <a:lnTo>
                  <a:pt x="17956" y="9175"/>
                </a:lnTo>
                <a:lnTo>
                  <a:pt x="17945" y="9118"/>
                </a:lnTo>
                <a:lnTo>
                  <a:pt x="17951" y="9051"/>
                </a:lnTo>
                <a:lnTo>
                  <a:pt x="18005" y="9051"/>
                </a:lnTo>
                <a:lnTo>
                  <a:pt x="18010" y="9095"/>
                </a:lnTo>
                <a:lnTo>
                  <a:pt x="18022" y="9125"/>
                </a:lnTo>
                <a:lnTo>
                  <a:pt x="18049" y="9145"/>
                </a:lnTo>
                <a:lnTo>
                  <a:pt x="18060" y="9145"/>
                </a:lnTo>
                <a:lnTo>
                  <a:pt x="18072" y="9132"/>
                </a:lnTo>
                <a:lnTo>
                  <a:pt x="18092" y="9081"/>
                </a:lnTo>
                <a:lnTo>
                  <a:pt x="18119" y="9081"/>
                </a:lnTo>
                <a:lnTo>
                  <a:pt x="18087" y="8991"/>
                </a:lnTo>
                <a:lnTo>
                  <a:pt x="18174" y="9051"/>
                </a:lnTo>
                <a:lnTo>
                  <a:pt x="18164" y="8954"/>
                </a:lnTo>
                <a:lnTo>
                  <a:pt x="18245" y="9021"/>
                </a:lnTo>
                <a:lnTo>
                  <a:pt x="18273" y="9028"/>
                </a:lnTo>
                <a:lnTo>
                  <a:pt x="18256" y="8977"/>
                </a:lnTo>
                <a:lnTo>
                  <a:pt x="18235" y="8947"/>
                </a:lnTo>
                <a:lnTo>
                  <a:pt x="18228" y="8904"/>
                </a:lnTo>
                <a:lnTo>
                  <a:pt x="18228" y="8888"/>
                </a:lnTo>
                <a:lnTo>
                  <a:pt x="16140" y="8860"/>
                </a:lnTo>
                <a:close/>
                <a:moveTo>
                  <a:pt x="8127" y="8918"/>
                </a:moveTo>
                <a:lnTo>
                  <a:pt x="8122" y="11665"/>
                </a:lnTo>
                <a:lnTo>
                  <a:pt x="6786" y="11672"/>
                </a:lnTo>
                <a:lnTo>
                  <a:pt x="6801" y="11716"/>
                </a:lnTo>
                <a:lnTo>
                  <a:pt x="6835" y="11739"/>
                </a:lnTo>
                <a:lnTo>
                  <a:pt x="6851" y="11746"/>
                </a:lnTo>
                <a:lnTo>
                  <a:pt x="6883" y="11806"/>
                </a:lnTo>
                <a:lnTo>
                  <a:pt x="6917" y="11879"/>
                </a:lnTo>
                <a:lnTo>
                  <a:pt x="6955" y="11930"/>
                </a:lnTo>
                <a:lnTo>
                  <a:pt x="6999" y="11960"/>
                </a:lnTo>
                <a:lnTo>
                  <a:pt x="7081" y="12054"/>
                </a:lnTo>
                <a:lnTo>
                  <a:pt x="7195" y="12211"/>
                </a:lnTo>
                <a:lnTo>
                  <a:pt x="7282" y="12312"/>
                </a:lnTo>
                <a:lnTo>
                  <a:pt x="7341" y="12358"/>
                </a:lnTo>
                <a:lnTo>
                  <a:pt x="7396" y="12409"/>
                </a:lnTo>
                <a:lnTo>
                  <a:pt x="7423" y="12452"/>
                </a:lnTo>
                <a:lnTo>
                  <a:pt x="7451" y="12533"/>
                </a:lnTo>
                <a:lnTo>
                  <a:pt x="7517" y="12733"/>
                </a:lnTo>
                <a:lnTo>
                  <a:pt x="7517" y="12807"/>
                </a:lnTo>
                <a:lnTo>
                  <a:pt x="7532" y="12880"/>
                </a:lnTo>
                <a:lnTo>
                  <a:pt x="7577" y="12975"/>
                </a:lnTo>
                <a:lnTo>
                  <a:pt x="7609" y="13028"/>
                </a:lnTo>
                <a:lnTo>
                  <a:pt x="7641" y="13048"/>
                </a:lnTo>
                <a:lnTo>
                  <a:pt x="7681" y="13085"/>
                </a:lnTo>
                <a:lnTo>
                  <a:pt x="7718" y="13138"/>
                </a:lnTo>
                <a:lnTo>
                  <a:pt x="7756" y="13168"/>
                </a:lnTo>
                <a:lnTo>
                  <a:pt x="7810" y="13189"/>
                </a:lnTo>
                <a:lnTo>
                  <a:pt x="7882" y="13242"/>
                </a:lnTo>
                <a:lnTo>
                  <a:pt x="7974" y="13315"/>
                </a:lnTo>
                <a:lnTo>
                  <a:pt x="8028" y="13352"/>
                </a:lnTo>
                <a:lnTo>
                  <a:pt x="8045" y="13352"/>
                </a:lnTo>
                <a:lnTo>
                  <a:pt x="8062" y="13336"/>
                </a:lnTo>
                <a:lnTo>
                  <a:pt x="8090" y="13285"/>
                </a:lnTo>
                <a:lnTo>
                  <a:pt x="8122" y="13249"/>
                </a:lnTo>
                <a:lnTo>
                  <a:pt x="8137" y="13232"/>
                </a:lnTo>
                <a:lnTo>
                  <a:pt x="8137" y="13205"/>
                </a:lnTo>
                <a:lnTo>
                  <a:pt x="8155" y="13122"/>
                </a:lnTo>
                <a:lnTo>
                  <a:pt x="8199" y="12991"/>
                </a:lnTo>
                <a:lnTo>
                  <a:pt x="8247" y="12917"/>
                </a:lnTo>
                <a:lnTo>
                  <a:pt x="8308" y="12910"/>
                </a:lnTo>
                <a:lnTo>
                  <a:pt x="8328" y="12894"/>
                </a:lnTo>
                <a:lnTo>
                  <a:pt x="8351" y="12850"/>
                </a:lnTo>
                <a:lnTo>
                  <a:pt x="8400" y="12850"/>
                </a:lnTo>
                <a:lnTo>
                  <a:pt x="8437" y="12880"/>
                </a:lnTo>
                <a:lnTo>
                  <a:pt x="8504" y="12894"/>
                </a:lnTo>
                <a:lnTo>
                  <a:pt x="8586" y="12901"/>
                </a:lnTo>
                <a:lnTo>
                  <a:pt x="8628" y="12894"/>
                </a:lnTo>
                <a:lnTo>
                  <a:pt x="8651" y="12887"/>
                </a:lnTo>
                <a:lnTo>
                  <a:pt x="8690" y="12887"/>
                </a:lnTo>
                <a:lnTo>
                  <a:pt x="8690" y="12901"/>
                </a:lnTo>
                <a:lnTo>
                  <a:pt x="8710" y="12901"/>
                </a:lnTo>
                <a:lnTo>
                  <a:pt x="8749" y="12938"/>
                </a:lnTo>
                <a:lnTo>
                  <a:pt x="8777" y="12998"/>
                </a:lnTo>
                <a:lnTo>
                  <a:pt x="8874" y="13094"/>
                </a:lnTo>
                <a:lnTo>
                  <a:pt x="8886" y="13138"/>
                </a:lnTo>
                <a:lnTo>
                  <a:pt x="8918" y="13182"/>
                </a:lnTo>
                <a:lnTo>
                  <a:pt x="8983" y="13262"/>
                </a:lnTo>
                <a:lnTo>
                  <a:pt x="9022" y="13343"/>
                </a:lnTo>
                <a:lnTo>
                  <a:pt x="9032" y="13396"/>
                </a:lnTo>
                <a:lnTo>
                  <a:pt x="9060" y="13476"/>
                </a:lnTo>
                <a:lnTo>
                  <a:pt x="9114" y="13594"/>
                </a:lnTo>
                <a:lnTo>
                  <a:pt x="9153" y="13684"/>
                </a:lnTo>
                <a:lnTo>
                  <a:pt x="9141" y="13697"/>
                </a:lnTo>
                <a:lnTo>
                  <a:pt x="9141" y="13711"/>
                </a:lnTo>
                <a:lnTo>
                  <a:pt x="9159" y="13757"/>
                </a:lnTo>
                <a:lnTo>
                  <a:pt x="9181" y="13801"/>
                </a:lnTo>
                <a:lnTo>
                  <a:pt x="9223" y="13845"/>
                </a:lnTo>
                <a:lnTo>
                  <a:pt x="9268" y="13911"/>
                </a:lnTo>
                <a:lnTo>
                  <a:pt x="9305" y="14015"/>
                </a:lnTo>
                <a:lnTo>
                  <a:pt x="9355" y="14089"/>
                </a:lnTo>
                <a:lnTo>
                  <a:pt x="9414" y="14146"/>
                </a:lnTo>
                <a:lnTo>
                  <a:pt x="9453" y="14206"/>
                </a:lnTo>
                <a:lnTo>
                  <a:pt x="9464" y="14263"/>
                </a:lnTo>
                <a:lnTo>
                  <a:pt x="9464" y="14316"/>
                </a:lnTo>
                <a:lnTo>
                  <a:pt x="9459" y="14346"/>
                </a:lnTo>
                <a:lnTo>
                  <a:pt x="9459" y="14353"/>
                </a:lnTo>
                <a:lnTo>
                  <a:pt x="9474" y="14390"/>
                </a:lnTo>
                <a:lnTo>
                  <a:pt x="9481" y="14434"/>
                </a:lnTo>
                <a:lnTo>
                  <a:pt x="9474" y="14484"/>
                </a:lnTo>
                <a:lnTo>
                  <a:pt x="9474" y="14494"/>
                </a:lnTo>
                <a:lnTo>
                  <a:pt x="9528" y="14581"/>
                </a:lnTo>
                <a:lnTo>
                  <a:pt x="9562" y="14655"/>
                </a:lnTo>
                <a:lnTo>
                  <a:pt x="9578" y="14765"/>
                </a:lnTo>
                <a:lnTo>
                  <a:pt x="9600" y="14816"/>
                </a:lnTo>
                <a:lnTo>
                  <a:pt x="9622" y="14839"/>
                </a:lnTo>
                <a:lnTo>
                  <a:pt x="9677" y="14846"/>
                </a:lnTo>
                <a:lnTo>
                  <a:pt x="9726" y="14876"/>
                </a:lnTo>
                <a:lnTo>
                  <a:pt x="9753" y="14906"/>
                </a:lnTo>
                <a:lnTo>
                  <a:pt x="9781" y="14926"/>
                </a:lnTo>
                <a:lnTo>
                  <a:pt x="9823" y="14935"/>
                </a:lnTo>
                <a:lnTo>
                  <a:pt x="9868" y="14963"/>
                </a:lnTo>
                <a:lnTo>
                  <a:pt x="9905" y="15000"/>
                </a:lnTo>
                <a:lnTo>
                  <a:pt x="9972" y="15023"/>
                </a:lnTo>
                <a:lnTo>
                  <a:pt x="10074" y="15037"/>
                </a:lnTo>
                <a:lnTo>
                  <a:pt x="10168" y="15074"/>
                </a:lnTo>
                <a:lnTo>
                  <a:pt x="10217" y="15126"/>
                </a:lnTo>
                <a:lnTo>
                  <a:pt x="10222" y="15126"/>
                </a:lnTo>
                <a:lnTo>
                  <a:pt x="10222" y="15120"/>
                </a:lnTo>
                <a:lnTo>
                  <a:pt x="10260" y="15090"/>
                </a:lnTo>
                <a:lnTo>
                  <a:pt x="10272" y="15090"/>
                </a:lnTo>
                <a:lnTo>
                  <a:pt x="10195" y="14889"/>
                </a:lnTo>
                <a:lnTo>
                  <a:pt x="10178" y="14832"/>
                </a:lnTo>
                <a:lnTo>
                  <a:pt x="10168" y="14715"/>
                </a:lnTo>
                <a:lnTo>
                  <a:pt x="10156" y="14678"/>
                </a:lnTo>
                <a:lnTo>
                  <a:pt x="10145" y="14595"/>
                </a:lnTo>
                <a:lnTo>
                  <a:pt x="10135" y="14551"/>
                </a:lnTo>
                <a:lnTo>
                  <a:pt x="10151" y="14484"/>
                </a:lnTo>
                <a:lnTo>
                  <a:pt x="10162" y="14457"/>
                </a:lnTo>
                <a:lnTo>
                  <a:pt x="10168" y="14434"/>
                </a:lnTo>
                <a:lnTo>
                  <a:pt x="10162" y="14427"/>
                </a:lnTo>
                <a:lnTo>
                  <a:pt x="10091" y="14397"/>
                </a:lnTo>
                <a:lnTo>
                  <a:pt x="10019" y="14153"/>
                </a:lnTo>
                <a:lnTo>
                  <a:pt x="10128" y="14280"/>
                </a:lnTo>
                <a:lnTo>
                  <a:pt x="10178" y="14316"/>
                </a:lnTo>
                <a:lnTo>
                  <a:pt x="10190" y="14316"/>
                </a:lnTo>
                <a:lnTo>
                  <a:pt x="10200" y="14280"/>
                </a:lnTo>
                <a:lnTo>
                  <a:pt x="10232" y="14162"/>
                </a:lnTo>
                <a:lnTo>
                  <a:pt x="10173" y="14052"/>
                </a:lnTo>
                <a:lnTo>
                  <a:pt x="10205" y="14006"/>
                </a:lnTo>
                <a:lnTo>
                  <a:pt x="10227" y="13999"/>
                </a:lnTo>
                <a:lnTo>
                  <a:pt x="10272" y="14006"/>
                </a:lnTo>
                <a:lnTo>
                  <a:pt x="10287" y="13999"/>
                </a:lnTo>
                <a:lnTo>
                  <a:pt x="10309" y="13969"/>
                </a:lnTo>
                <a:lnTo>
                  <a:pt x="10299" y="13978"/>
                </a:lnTo>
                <a:lnTo>
                  <a:pt x="10282" y="13904"/>
                </a:lnTo>
                <a:lnTo>
                  <a:pt x="10282" y="13852"/>
                </a:lnTo>
                <a:lnTo>
                  <a:pt x="10326" y="13838"/>
                </a:lnTo>
                <a:lnTo>
                  <a:pt x="10359" y="13838"/>
                </a:lnTo>
                <a:lnTo>
                  <a:pt x="10364" y="13831"/>
                </a:lnTo>
                <a:lnTo>
                  <a:pt x="10408" y="13764"/>
                </a:lnTo>
                <a:lnTo>
                  <a:pt x="10418" y="13808"/>
                </a:lnTo>
                <a:lnTo>
                  <a:pt x="10418" y="13778"/>
                </a:lnTo>
                <a:lnTo>
                  <a:pt x="10435" y="13647"/>
                </a:lnTo>
                <a:lnTo>
                  <a:pt x="10500" y="13727"/>
                </a:lnTo>
                <a:lnTo>
                  <a:pt x="10527" y="13711"/>
                </a:lnTo>
                <a:lnTo>
                  <a:pt x="10468" y="13543"/>
                </a:lnTo>
                <a:lnTo>
                  <a:pt x="10510" y="13506"/>
                </a:lnTo>
                <a:lnTo>
                  <a:pt x="10549" y="13520"/>
                </a:lnTo>
                <a:lnTo>
                  <a:pt x="10560" y="13550"/>
                </a:lnTo>
                <a:lnTo>
                  <a:pt x="10565" y="13564"/>
                </a:lnTo>
                <a:lnTo>
                  <a:pt x="10577" y="13580"/>
                </a:lnTo>
                <a:lnTo>
                  <a:pt x="10577" y="13550"/>
                </a:lnTo>
                <a:lnTo>
                  <a:pt x="10647" y="13550"/>
                </a:lnTo>
                <a:lnTo>
                  <a:pt x="10701" y="13573"/>
                </a:lnTo>
                <a:lnTo>
                  <a:pt x="10740" y="13564"/>
                </a:lnTo>
                <a:lnTo>
                  <a:pt x="10745" y="13587"/>
                </a:lnTo>
                <a:lnTo>
                  <a:pt x="10790" y="13564"/>
                </a:lnTo>
                <a:lnTo>
                  <a:pt x="10832" y="13527"/>
                </a:lnTo>
                <a:lnTo>
                  <a:pt x="10860" y="13506"/>
                </a:lnTo>
                <a:lnTo>
                  <a:pt x="11001" y="13380"/>
                </a:lnTo>
                <a:lnTo>
                  <a:pt x="11040" y="13329"/>
                </a:lnTo>
                <a:lnTo>
                  <a:pt x="11045" y="13278"/>
                </a:lnTo>
                <a:lnTo>
                  <a:pt x="11095" y="13212"/>
                </a:lnTo>
                <a:lnTo>
                  <a:pt x="11127" y="13168"/>
                </a:lnTo>
                <a:lnTo>
                  <a:pt x="11122" y="13138"/>
                </a:lnTo>
                <a:lnTo>
                  <a:pt x="11100" y="13094"/>
                </a:lnTo>
                <a:lnTo>
                  <a:pt x="11083" y="12954"/>
                </a:lnTo>
                <a:lnTo>
                  <a:pt x="11132" y="12938"/>
                </a:lnTo>
                <a:lnTo>
                  <a:pt x="11149" y="12954"/>
                </a:lnTo>
                <a:lnTo>
                  <a:pt x="11172" y="12917"/>
                </a:lnTo>
                <a:lnTo>
                  <a:pt x="11241" y="12917"/>
                </a:lnTo>
                <a:lnTo>
                  <a:pt x="11253" y="13012"/>
                </a:lnTo>
                <a:lnTo>
                  <a:pt x="11247" y="13035"/>
                </a:lnTo>
                <a:lnTo>
                  <a:pt x="11269" y="13021"/>
                </a:lnTo>
                <a:lnTo>
                  <a:pt x="11323" y="13041"/>
                </a:lnTo>
                <a:lnTo>
                  <a:pt x="11455" y="12968"/>
                </a:lnTo>
                <a:lnTo>
                  <a:pt x="11504" y="12961"/>
                </a:lnTo>
                <a:lnTo>
                  <a:pt x="11487" y="12917"/>
                </a:lnTo>
                <a:lnTo>
                  <a:pt x="11541" y="12784"/>
                </a:lnTo>
                <a:lnTo>
                  <a:pt x="11559" y="12784"/>
                </a:lnTo>
                <a:lnTo>
                  <a:pt x="11574" y="12740"/>
                </a:lnTo>
                <a:lnTo>
                  <a:pt x="11574" y="12653"/>
                </a:lnTo>
                <a:lnTo>
                  <a:pt x="11564" y="12616"/>
                </a:lnTo>
                <a:lnTo>
                  <a:pt x="11564" y="12586"/>
                </a:lnTo>
                <a:lnTo>
                  <a:pt x="11574" y="12526"/>
                </a:lnTo>
                <a:lnTo>
                  <a:pt x="11574" y="12475"/>
                </a:lnTo>
                <a:lnTo>
                  <a:pt x="11596" y="12409"/>
                </a:lnTo>
                <a:lnTo>
                  <a:pt x="11613" y="12379"/>
                </a:lnTo>
                <a:lnTo>
                  <a:pt x="11628" y="12321"/>
                </a:lnTo>
                <a:lnTo>
                  <a:pt x="11628" y="12284"/>
                </a:lnTo>
                <a:lnTo>
                  <a:pt x="11635" y="12254"/>
                </a:lnTo>
                <a:lnTo>
                  <a:pt x="11628" y="12218"/>
                </a:lnTo>
                <a:lnTo>
                  <a:pt x="11640" y="12195"/>
                </a:lnTo>
                <a:lnTo>
                  <a:pt x="11640" y="12165"/>
                </a:lnTo>
                <a:lnTo>
                  <a:pt x="11635" y="12137"/>
                </a:lnTo>
                <a:lnTo>
                  <a:pt x="11623" y="12121"/>
                </a:lnTo>
                <a:lnTo>
                  <a:pt x="11596" y="12040"/>
                </a:lnTo>
                <a:lnTo>
                  <a:pt x="11596" y="12017"/>
                </a:lnTo>
                <a:lnTo>
                  <a:pt x="11569" y="11953"/>
                </a:lnTo>
                <a:lnTo>
                  <a:pt x="11569" y="11937"/>
                </a:lnTo>
                <a:lnTo>
                  <a:pt x="11547" y="11907"/>
                </a:lnTo>
                <a:lnTo>
                  <a:pt x="11536" y="11870"/>
                </a:lnTo>
                <a:lnTo>
                  <a:pt x="11536" y="11790"/>
                </a:lnTo>
                <a:lnTo>
                  <a:pt x="11531" y="11769"/>
                </a:lnTo>
                <a:lnTo>
                  <a:pt x="11509" y="11732"/>
                </a:lnTo>
                <a:lnTo>
                  <a:pt x="11455" y="11649"/>
                </a:lnTo>
                <a:lnTo>
                  <a:pt x="11455" y="11039"/>
                </a:lnTo>
                <a:lnTo>
                  <a:pt x="11449" y="10722"/>
                </a:lnTo>
                <a:lnTo>
                  <a:pt x="11427" y="10715"/>
                </a:lnTo>
                <a:lnTo>
                  <a:pt x="11405" y="10722"/>
                </a:lnTo>
                <a:lnTo>
                  <a:pt x="11395" y="10722"/>
                </a:lnTo>
                <a:lnTo>
                  <a:pt x="11378" y="10729"/>
                </a:lnTo>
                <a:lnTo>
                  <a:pt x="11363" y="10738"/>
                </a:lnTo>
                <a:lnTo>
                  <a:pt x="11335" y="10722"/>
                </a:lnTo>
                <a:lnTo>
                  <a:pt x="11328" y="10708"/>
                </a:lnTo>
                <a:lnTo>
                  <a:pt x="11318" y="10708"/>
                </a:lnTo>
                <a:lnTo>
                  <a:pt x="11301" y="10678"/>
                </a:lnTo>
                <a:lnTo>
                  <a:pt x="11214" y="10641"/>
                </a:lnTo>
                <a:lnTo>
                  <a:pt x="11192" y="10627"/>
                </a:lnTo>
                <a:lnTo>
                  <a:pt x="11149" y="10597"/>
                </a:lnTo>
                <a:lnTo>
                  <a:pt x="11117" y="10554"/>
                </a:lnTo>
                <a:lnTo>
                  <a:pt x="11045" y="10494"/>
                </a:lnTo>
                <a:lnTo>
                  <a:pt x="11035" y="10517"/>
                </a:lnTo>
                <a:lnTo>
                  <a:pt x="10981" y="10545"/>
                </a:lnTo>
                <a:lnTo>
                  <a:pt x="10959" y="10545"/>
                </a:lnTo>
                <a:lnTo>
                  <a:pt x="10914" y="10531"/>
                </a:lnTo>
                <a:lnTo>
                  <a:pt x="10892" y="10508"/>
                </a:lnTo>
                <a:lnTo>
                  <a:pt x="10855" y="10531"/>
                </a:lnTo>
                <a:lnTo>
                  <a:pt x="10844" y="10545"/>
                </a:lnTo>
                <a:lnTo>
                  <a:pt x="10795" y="10554"/>
                </a:lnTo>
                <a:lnTo>
                  <a:pt x="10768" y="10538"/>
                </a:lnTo>
                <a:lnTo>
                  <a:pt x="10708" y="10568"/>
                </a:lnTo>
                <a:lnTo>
                  <a:pt x="10674" y="10604"/>
                </a:lnTo>
                <a:lnTo>
                  <a:pt x="10659" y="10611"/>
                </a:lnTo>
                <a:lnTo>
                  <a:pt x="10636" y="10648"/>
                </a:lnTo>
                <a:lnTo>
                  <a:pt x="10599" y="10627"/>
                </a:lnTo>
                <a:lnTo>
                  <a:pt x="10577" y="10597"/>
                </a:lnTo>
                <a:lnTo>
                  <a:pt x="10549" y="10591"/>
                </a:lnTo>
                <a:lnTo>
                  <a:pt x="10500" y="10545"/>
                </a:lnTo>
                <a:lnTo>
                  <a:pt x="10478" y="10561"/>
                </a:lnTo>
                <a:lnTo>
                  <a:pt x="10456" y="10554"/>
                </a:lnTo>
                <a:lnTo>
                  <a:pt x="10408" y="10531"/>
                </a:lnTo>
                <a:lnTo>
                  <a:pt x="10396" y="10508"/>
                </a:lnTo>
                <a:lnTo>
                  <a:pt x="10391" y="10524"/>
                </a:lnTo>
                <a:lnTo>
                  <a:pt x="10374" y="10545"/>
                </a:lnTo>
                <a:lnTo>
                  <a:pt x="10353" y="10611"/>
                </a:lnTo>
                <a:lnTo>
                  <a:pt x="10336" y="10634"/>
                </a:lnTo>
                <a:lnTo>
                  <a:pt x="10304" y="10627"/>
                </a:lnTo>
                <a:lnTo>
                  <a:pt x="10282" y="10597"/>
                </a:lnTo>
                <a:lnTo>
                  <a:pt x="10272" y="10574"/>
                </a:lnTo>
                <a:lnTo>
                  <a:pt x="10265" y="10545"/>
                </a:lnTo>
                <a:lnTo>
                  <a:pt x="10260" y="10545"/>
                </a:lnTo>
                <a:lnTo>
                  <a:pt x="10244" y="10561"/>
                </a:lnTo>
                <a:lnTo>
                  <a:pt x="10222" y="10568"/>
                </a:lnTo>
                <a:lnTo>
                  <a:pt x="10195" y="10561"/>
                </a:lnTo>
                <a:lnTo>
                  <a:pt x="10173" y="10531"/>
                </a:lnTo>
                <a:lnTo>
                  <a:pt x="10135" y="10508"/>
                </a:lnTo>
                <a:lnTo>
                  <a:pt x="10123" y="10480"/>
                </a:lnTo>
                <a:lnTo>
                  <a:pt x="10091" y="10524"/>
                </a:lnTo>
                <a:lnTo>
                  <a:pt x="10059" y="10545"/>
                </a:lnTo>
                <a:lnTo>
                  <a:pt x="10036" y="10545"/>
                </a:lnTo>
                <a:lnTo>
                  <a:pt x="10009" y="10538"/>
                </a:lnTo>
                <a:lnTo>
                  <a:pt x="9987" y="10508"/>
                </a:lnTo>
                <a:lnTo>
                  <a:pt x="9987" y="10464"/>
                </a:lnTo>
                <a:lnTo>
                  <a:pt x="9949" y="10427"/>
                </a:lnTo>
                <a:lnTo>
                  <a:pt x="9932" y="10383"/>
                </a:lnTo>
                <a:lnTo>
                  <a:pt x="9917" y="10383"/>
                </a:lnTo>
                <a:lnTo>
                  <a:pt x="9873" y="10383"/>
                </a:lnTo>
                <a:lnTo>
                  <a:pt x="9845" y="10413"/>
                </a:lnTo>
                <a:lnTo>
                  <a:pt x="9823" y="10420"/>
                </a:lnTo>
                <a:lnTo>
                  <a:pt x="9791" y="10406"/>
                </a:lnTo>
                <a:lnTo>
                  <a:pt x="9759" y="10370"/>
                </a:lnTo>
                <a:lnTo>
                  <a:pt x="9719" y="10377"/>
                </a:lnTo>
                <a:lnTo>
                  <a:pt x="9687" y="10370"/>
                </a:lnTo>
                <a:lnTo>
                  <a:pt x="9627" y="10340"/>
                </a:lnTo>
                <a:lnTo>
                  <a:pt x="9578" y="10340"/>
                </a:lnTo>
                <a:lnTo>
                  <a:pt x="9545" y="10324"/>
                </a:lnTo>
                <a:lnTo>
                  <a:pt x="9523" y="10310"/>
                </a:lnTo>
                <a:lnTo>
                  <a:pt x="9518" y="10250"/>
                </a:lnTo>
                <a:lnTo>
                  <a:pt x="9496" y="10206"/>
                </a:lnTo>
                <a:lnTo>
                  <a:pt x="9491" y="10206"/>
                </a:lnTo>
                <a:lnTo>
                  <a:pt x="9486" y="10222"/>
                </a:lnTo>
                <a:lnTo>
                  <a:pt x="9459" y="10229"/>
                </a:lnTo>
                <a:lnTo>
                  <a:pt x="9419" y="10222"/>
                </a:lnTo>
                <a:lnTo>
                  <a:pt x="9377" y="10229"/>
                </a:lnTo>
                <a:lnTo>
                  <a:pt x="9349" y="10206"/>
                </a:lnTo>
                <a:lnTo>
                  <a:pt x="9278" y="10126"/>
                </a:lnTo>
                <a:lnTo>
                  <a:pt x="9256" y="10112"/>
                </a:lnTo>
                <a:lnTo>
                  <a:pt x="9218" y="10103"/>
                </a:lnTo>
                <a:lnTo>
                  <a:pt x="9218" y="8924"/>
                </a:lnTo>
                <a:lnTo>
                  <a:pt x="8127" y="8918"/>
                </a:lnTo>
                <a:close/>
                <a:moveTo>
                  <a:pt x="11296" y="8924"/>
                </a:moveTo>
                <a:lnTo>
                  <a:pt x="11356" y="9573"/>
                </a:lnTo>
                <a:lnTo>
                  <a:pt x="11340" y="10627"/>
                </a:lnTo>
                <a:lnTo>
                  <a:pt x="11351" y="10641"/>
                </a:lnTo>
                <a:lnTo>
                  <a:pt x="11368" y="10648"/>
                </a:lnTo>
                <a:lnTo>
                  <a:pt x="11378" y="10641"/>
                </a:lnTo>
                <a:lnTo>
                  <a:pt x="11405" y="10648"/>
                </a:lnTo>
                <a:lnTo>
                  <a:pt x="11422" y="10641"/>
                </a:lnTo>
                <a:lnTo>
                  <a:pt x="11472" y="10655"/>
                </a:lnTo>
                <a:lnTo>
                  <a:pt x="11504" y="10678"/>
                </a:lnTo>
                <a:lnTo>
                  <a:pt x="11509" y="10996"/>
                </a:lnTo>
                <a:lnTo>
                  <a:pt x="12540" y="10986"/>
                </a:lnTo>
                <a:lnTo>
                  <a:pt x="12556" y="10906"/>
                </a:lnTo>
                <a:lnTo>
                  <a:pt x="12535" y="10869"/>
                </a:lnTo>
                <a:lnTo>
                  <a:pt x="12528" y="10818"/>
                </a:lnTo>
                <a:lnTo>
                  <a:pt x="12540" y="10765"/>
                </a:lnTo>
                <a:lnTo>
                  <a:pt x="12540" y="10752"/>
                </a:lnTo>
                <a:lnTo>
                  <a:pt x="12528" y="10745"/>
                </a:lnTo>
                <a:lnTo>
                  <a:pt x="12513" y="10671"/>
                </a:lnTo>
                <a:lnTo>
                  <a:pt x="12523" y="10655"/>
                </a:lnTo>
                <a:lnTo>
                  <a:pt x="12513" y="10634"/>
                </a:lnTo>
                <a:lnTo>
                  <a:pt x="12528" y="10581"/>
                </a:lnTo>
                <a:lnTo>
                  <a:pt x="12563" y="10545"/>
                </a:lnTo>
                <a:lnTo>
                  <a:pt x="12578" y="10524"/>
                </a:lnTo>
                <a:lnTo>
                  <a:pt x="12578" y="10494"/>
                </a:lnTo>
                <a:lnTo>
                  <a:pt x="12578" y="10480"/>
                </a:lnTo>
                <a:lnTo>
                  <a:pt x="12568" y="10450"/>
                </a:lnTo>
                <a:lnTo>
                  <a:pt x="12578" y="10413"/>
                </a:lnTo>
                <a:lnTo>
                  <a:pt x="12600" y="10390"/>
                </a:lnTo>
                <a:lnTo>
                  <a:pt x="12627" y="10383"/>
                </a:lnTo>
                <a:lnTo>
                  <a:pt x="12617" y="10354"/>
                </a:lnTo>
                <a:lnTo>
                  <a:pt x="12632" y="10296"/>
                </a:lnTo>
                <a:lnTo>
                  <a:pt x="12672" y="10250"/>
                </a:lnTo>
                <a:lnTo>
                  <a:pt x="12682" y="10229"/>
                </a:lnTo>
                <a:lnTo>
                  <a:pt x="12687" y="10199"/>
                </a:lnTo>
                <a:lnTo>
                  <a:pt x="12714" y="10163"/>
                </a:lnTo>
                <a:lnTo>
                  <a:pt x="12741" y="10149"/>
                </a:lnTo>
                <a:lnTo>
                  <a:pt x="12753" y="10112"/>
                </a:lnTo>
                <a:lnTo>
                  <a:pt x="12759" y="10022"/>
                </a:lnTo>
                <a:lnTo>
                  <a:pt x="12774" y="9955"/>
                </a:lnTo>
                <a:lnTo>
                  <a:pt x="12796" y="9949"/>
                </a:lnTo>
                <a:lnTo>
                  <a:pt x="12796" y="9919"/>
                </a:lnTo>
                <a:lnTo>
                  <a:pt x="12828" y="9875"/>
                </a:lnTo>
                <a:lnTo>
                  <a:pt x="12863" y="9845"/>
                </a:lnTo>
                <a:lnTo>
                  <a:pt x="12863" y="9838"/>
                </a:lnTo>
                <a:lnTo>
                  <a:pt x="12863" y="9817"/>
                </a:lnTo>
                <a:lnTo>
                  <a:pt x="12863" y="9808"/>
                </a:lnTo>
                <a:lnTo>
                  <a:pt x="12873" y="9781"/>
                </a:lnTo>
                <a:lnTo>
                  <a:pt x="12883" y="9758"/>
                </a:lnTo>
                <a:lnTo>
                  <a:pt x="12922" y="9721"/>
                </a:lnTo>
                <a:lnTo>
                  <a:pt x="12932" y="9684"/>
                </a:lnTo>
                <a:lnTo>
                  <a:pt x="12927" y="9617"/>
                </a:lnTo>
                <a:lnTo>
                  <a:pt x="12955" y="9537"/>
                </a:lnTo>
                <a:lnTo>
                  <a:pt x="12987" y="9486"/>
                </a:lnTo>
                <a:lnTo>
                  <a:pt x="12999" y="9449"/>
                </a:lnTo>
                <a:lnTo>
                  <a:pt x="12992" y="9389"/>
                </a:lnTo>
                <a:lnTo>
                  <a:pt x="13014" y="9329"/>
                </a:lnTo>
                <a:lnTo>
                  <a:pt x="13059" y="9293"/>
                </a:lnTo>
                <a:lnTo>
                  <a:pt x="13059" y="9279"/>
                </a:lnTo>
                <a:lnTo>
                  <a:pt x="13064" y="9242"/>
                </a:lnTo>
                <a:lnTo>
                  <a:pt x="13074" y="9235"/>
                </a:lnTo>
                <a:lnTo>
                  <a:pt x="12808" y="9242"/>
                </a:lnTo>
                <a:lnTo>
                  <a:pt x="12868" y="9109"/>
                </a:lnTo>
                <a:lnTo>
                  <a:pt x="12883" y="9088"/>
                </a:lnTo>
                <a:lnTo>
                  <a:pt x="12900" y="9058"/>
                </a:lnTo>
                <a:lnTo>
                  <a:pt x="12922" y="9035"/>
                </a:lnTo>
                <a:lnTo>
                  <a:pt x="12944" y="8998"/>
                </a:lnTo>
                <a:lnTo>
                  <a:pt x="12944" y="8991"/>
                </a:lnTo>
                <a:lnTo>
                  <a:pt x="12944" y="8977"/>
                </a:lnTo>
                <a:lnTo>
                  <a:pt x="12932" y="8954"/>
                </a:lnTo>
                <a:lnTo>
                  <a:pt x="12922" y="8924"/>
                </a:lnTo>
                <a:lnTo>
                  <a:pt x="11296" y="8924"/>
                </a:lnTo>
                <a:close/>
                <a:moveTo>
                  <a:pt x="18223" y="9088"/>
                </a:moveTo>
                <a:lnTo>
                  <a:pt x="18218" y="9161"/>
                </a:lnTo>
                <a:lnTo>
                  <a:pt x="18208" y="9155"/>
                </a:lnTo>
                <a:lnTo>
                  <a:pt x="18218" y="9175"/>
                </a:lnTo>
                <a:lnTo>
                  <a:pt x="18251" y="9182"/>
                </a:lnTo>
                <a:lnTo>
                  <a:pt x="18256" y="9228"/>
                </a:lnTo>
                <a:lnTo>
                  <a:pt x="18300" y="9182"/>
                </a:lnTo>
                <a:lnTo>
                  <a:pt x="18310" y="9191"/>
                </a:lnTo>
                <a:lnTo>
                  <a:pt x="18300" y="9155"/>
                </a:lnTo>
                <a:lnTo>
                  <a:pt x="18278" y="9118"/>
                </a:lnTo>
                <a:lnTo>
                  <a:pt x="18263" y="9102"/>
                </a:lnTo>
                <a:lnTo>
                  <a:pt x="18223" y="9088"/>
                </a:lnTo>
                <a:close/>
                <a:moveTo>
                  <a:pt x="18327" y="9132"/>
                </a:moveTo>
                <a:lnTo>
                  <a:pt x="18310" y="9145"/>
                </a:lnTo>
                <a:lnTo>
                  <a:pt x="18338" y="9168"/>
                </a:lnTo>
                <a:lnTo>
                  <a:pt x="18327" y="9132"/>
                </a:lnTo>
                <a:close/>
                <a:moveTo>
                  <a:pt x="18126" y="9145"/>
                </a:moveTo>
                <a:lnTo>
                  <a:pt x="18114" y="9182"/>
                </a:lnTo>
                <a:lnTo>
                  <a:pt x="18104" y="9191"/>
                </a:lnTo>
                <a:lnTo>
                  <a:pt x="18114" y="9191"/>
                </a:lnTo>
                <a:lnTo>
                  <a:pt x="18147" y="9182"/>
                </a:lnTo>
                <a:lnTo>
                  <a:pt x="18169" y="9168"/>
                </a:lnTo>
                <a:lnTo>
                  <a:pt x="18131" y="9145"/>
                </a:lnTo>
                <a:lnTo>
                  <a:pt x="18126" y="9145"/>
                </a:lnTo>
                <a:close/>
                <a:moveTo>
                  <a:pt x="18464" y="9329"/>
                </a:moveTo>
                <a:lnTo>
                  <a:pt x="18414" y="9339"/>
                </a:lnTo>
                <a:lnTo>
                  <a:pt x="18414" y="9366"/>
                </a:lnTo>
                <a:lnTo>
                  <a:pt x="18419" y="9463"/>
                </a:lnTo>
                <a:lnTo>
                  <a:pt x="18419" y="9514"/>
                </a:lnTo>
                <a:lnTo>
                  <a:pt x="18404" y="9617"/>
                </a:lnTo>
                <a:lnTo>
                  <a:pt x="18327" y="9670"/>
                </a:lnTo>
                <a:lnTo>
                  <a:pt x="18327" y="9661"/>
                </a:lnTo>
                <a:lnTo>
                  <a:pt x="18300" y="9677"/>
                </a:lnTo>
                <a:lnTo>
                  <a:pt x="18181" y="9758"/>
                </a:lnTo>
                <a:lnTo>
                  <a:pt x="18268" y="9787"/>
                </a:lnTo>
                <a:lnTo>
                  <a:pt x="18349" y="9734"/>
                </a:lnTo>
                <a:lnTo>
                  <a:pt x="18332" y="9691"/>
                </a:lnTo>
                <a:lnTo>
                  <a:pt x="18365" y="9728"/>
                </a:lnTo>
                <a:lnTo>
                  <a:pt x="18441" y="9707"/>
                </a:lnTo>
                <a:lnTo>
                  <a:pt x="18459" y="9670"/>
                </a:lnTo>
                <a:lnTo>
                  <a:pt x="18481" y="9543"/>
                </a:lnTo>
                <a:lnTo>
                  <a:pt x="18486" y="9463"/>
                </a:lnTo>
                <a:lnTo>
                  <a:pt x="18474" y="9366"/>
                </a:lnTo>
                <a:lnTo>
                  <a:pt x="18464" y="9329"/>
                </a:lnTo>
                <a:close/>
                <a:moveTo>
                  <a:pt x="18038" y="9567"/>
                </a:moveTo>
                <a:lnTo>
                  <a:pt x="18027" y="9573"/>
                </a:lnTo>
                <a:lnTo>
                  <a:pt x="18044" y="9580"/>
                </a:lnTo>
                <a:lnTo>
                  <a:pt x="18038" y="9567"/>
                </a:lnTo>
                <a:close/>
                <a:moveTo>
                  <a:pt x="15856" y="9728"/>
                </a:moveTo>
                <a:lnTo>
                  <a:pt x="15840" y="9744"/>
                </a:lnTo>
                <a:lnTo>
                  <a:pt x="15769" y="9771"/>
                </a:lnTo>
                <a:lnTo>
                  <a:pt x="15726" y="9801"/>
                </a:lnTo>
                <a:lnTo>
                  <a:pt x="15714" y="9801"/>
                </a:lnTo>
                <a:lnTo>
                  <a:pt x="15595" y="9854"/>
                </a:lnTo>
                <a:lnTo>
                  <a:pt x="15583" y="9882"/>
                </a:lnTo>
                <a:lnTo>
                  <a:pt x="15528" y="9955"/>
                </a:lnTo>
                <a:lnTo>
                  <a:pt x="15523" y="9985"/>
                </a:lnTo>
                <a:lnTo>
                  <a:pt x="15583" y="10045"/>
                </a:lnTo>
                <a:lnTo>
                  <a:pt x="15622" y="10089"/>
                </a:lnTo>
                <a:lnTo>
                  <a:pt x="15644" y="10103"/>
                </a:lnTo>
                <a:lnTo>
                  <a:pt x="15677" y="10112"/>
                </a:lnTo>
                <a:lnTo>
                  <a:pt x="15704" y="10140"/>
                </a:lnTo>
                <a:lnTo>
                  <a:pt x="15719" y="10192"/>
                </a:lnTo>
                <a:lnTo>
                  <a:pt x="15801" y="10397"/>
                </a:lnTo>
                <a:lnTo>
                  <a:pt x="15890" y="10501"/>
                </a:lnTo>
                <a:lnTo>
                  <a:pt x="15927" y="10568"/>
                </a:lnTo>
                <a:lnTo>
                  <a:pt x="15944" y="10611"/>
                </a:lnTo>
                <a:lnTo>
                  <a:pt x="16019" y="10701"/>
                </a:lnTo>
                <a:lnTo>
                  <a:pt x="16053" y="10752"/>
                </a:lnTo>
                <a:lnTo>
                  <a:pt x="16053" y="10788"/>
                </a:lnTo>
                <a:lnTo>
                  <a:pt x="16059" y="10795"/>
                </a:lnTo>
                <a:lnTo>
                  <a:pt x="16074" y="10818"/>
                </a:lnTo>
                <a:lnTo>
                  <a:pt x="16091" y="10848"/>
                </a:lnTo>
                <a:lnTo>
                  <a:pt x="16108" y="10899"/>
                </a:lnTo>
                <a:lnTo>
                  <a:pt x="16128" y="10929"/>
                </a:lnTo>
                <a:lnTo>
                  <a:pt x="16178" y="10966"/>
                </a:lnTo>
                <a:lnTo>
                  <a:pt x="16217" y="11069"/>
                </a:lnTo>
                <a:lnTo>
                  <a:pt x="16238" y="11194"/>
                </a:lnTo>
                <a:lnTo>
                  <a:pt x="16255" y="11244"/>
                </a:lnTo>
                <a:lnTo>
                  <a:pt x="16287" y="11274"/>
                </a:lnTo>
                <a:lnTo>
                  <a:pt x="16336" y="11391"/>
                </a:lnTo>
                <a:lnTo>
                  <a:pt x="16353" y="11465"/>
                </a:lnTo>
                <a:lnTo>
                  <a:pt x="16353" y="11511"/>
                </a:lnTo>
                <a:lnTo>
                  <a:pt x="16364" y="11539"/>
                </a:lnTo>
                <a:lnTo>
                  <a:pt x="16401" y="11562"/>
                </a:lnTo>
                <a:lnTo>
                  <a:pt x="16413" y="11532"/>
                </a:lnTo>
                <a:lnTo>
                  <a:pt x="16451" y="11518"/>
                </a:lnTo>
                <a:lnTo>
                  <a:pt x="16456" y="11502"/>
                </a:lnTo>
                <a:lnTo>
                  <a:pt x="16456" y="11495"/>
                </a:lnTo>
                <a:lnTo>
                  <a:pt x="16440" y="11474"/>
                </a:lnTo>
                <a:lnTo>
                  <a:pt x="16423" y="11421"/>
                </a:lnTo>
                <a:lnTo>
                  <a:pt x="16418" y="11244"/>
                </a:lnTo>
                <a:lnTo>
                  <a:pt x="16456" y="11318"/>
                </a:lnTo>
                <a:lnTo>
                  <a:pt x="16532" y="11274"/>
                </a:lnTo>
                <a:lnTo>
                  <a:pt x="16582" y="11290"/>
                </a:lnTo>
                <a:lnTo>
                  <a:pt x="16614" y="11297"/>
                </a:lnTo>
                <a:lnTo>
                  <a:pt x="16636" y="11281"/>
                </a:lnTo>
                <a:lnTo>
                  <a:pt x="16647" y="11260"/>
                </a:lnTo>
                <a:lnTo>
                  <a:pt x="16681" y="11244"/>
                </a:lnTo>
                <a:lnTo>
                  <a:pt x="16701" y="11244"/>
                </a:lnTo>
                <a:lnTo>
                  <a:pt x="16728" y="11230"/>
                </a:lnTo>
                <a:lnTo>
                  <a:pt x="16756" y="11207"/>
                </a:lnTo>
                <a:lnTo>
                  <a:pt x="16763" y="11194"/>
                </a:lnTo>
                <a:lnTo>
                  <a:pt x="16728" y="11097"/>
                </a:lnTo>
                <a:lnTo>
                  <a:pt x="16822" y="11127"/>
                </a:lnTo>
                <a:lnTo>
                  <a:pt x="16838" y="11113"/>
                </a:lnTo>
                <a:lnTo>
                  <a:pt x="16872" y="11069"/>
                </a:lnTo>
                <a:lnTo>
                  <a:pt x="16882" y="11009"/>
                </a:lnTo>
                <a:lnTo>
                  <a:pt x="16931" y="10986"/>
                </a:lnTo>
                <a:lnTo>
                  <a:pt x="16959" y="10973"/>
                </a:lnTo>
                <a:lnTo>
                  <a:pt x="17013" y="10913"/>
                </a:lnTo>
                <a:lnTo>
                  <a:pt x="16991" y="10839"/>
                </a:lnTo>
                <a:lnTo>
                  <a:pt x="17018" y="10775"/>
                </a:lnTo>
                <a:lnTo>
                  <a:pt x="17045" y="10782"/>
                </a:lnTo>
                <a:lnTo>
                  <a:pt x="17051" y="10765"/>
                </a:lnTo>
                <a:lnTo>
                  <a:pt x="17132" y="10618"/>
                </a:lnTo>
                <a:lnTo>
                  <a:pt x="17165" y="10574"/>
                </a:lnTo>
                <a:lnTo>
                  <a:pt x="17247" y="10501"/>
                </a:lnTo>
                <a:lnTo>
                  <a:pt x="16872" y="9978"/>
                </a:lnTo>
                <a:lnTo>
                  <a:pt x="16428" y="9955"/>
                </a:lnTo>
                <a:lnTo>
                  <a:pt x="16428" y="9854"/>
                </a:lnTo>
                <a:lnTo>
                  <a:pt x="16391" y="9794"/>
                </a:lnTo>
                <a:lnTo>
                  <a:pt x="16341" y="9831"/>
                </a:lnTo>
                <a:lnTo>
                  <a:pt x="16331" y="9764"/>
                </a:lnTo>
                <a:lnTo>
                  <a:pt x="16331" y="9758"/>
                </a:lnTo>
                <a:lnTo>
                  <a:pt x="15856" y="9728"/>
                </a:lnTo>
                <a:close/>
                <a:moveTo>
                  <a:pt x="13740" y="9838"/>
                </a:moveTo>
                <a:lnTo>
                  <a:pt x="13745" y="9845"/>
                </a:lnTo>
                <a:lnTo>
                  <a:pt x="13745" y="9854"/>
                </a:lnTo>
                <a:lnTo>
                  <a:pt x="13592" y="11702"/>
                </a:lnTo>
                <a:lnTo>
                  <a:pt x="13626" y="12556"/>
                </a:lnTo>
                <a:lnTo>
                  <a:pt x="13659" y="12563"/>
                </a:lnTo>
                <a:lnTo>
                  <a:pt x="13681" y="12563"/>
                </a:lnTo>
                <a:lnTo>
                  <a:pt x="13681" y="12556"/>
                </a:lnTo>
                <a:lnTo>
                  <a:pt x="13691" y="12475"/>
                </a:lnTo>
                <a:lnTo>
                  <a:pt x="13713" y="12386"/>
                </a:lnTo>
                <a:lnTo>
                  <a:pt x="13751" y="12358"/>
                </a:lnTo>
                <a:lnTo>
                  <a:pt x="13795" y="12432"/>
                </a:lnTo>
                <a:lnTo>
                  <a:pt x="13805" y="12475"/>
                </a:lnTo>
                <a:lnTo>
                  <a:pt x="13805" y="12533"/>
                </a:lnTo>
                <a:lnTo>
                  <a:pt x="13817" y="12542"/>
                </a:lnTo>
                <a:lnTo>
                  <a:pt x="13844" y="12593"/>
                </a:lnTo>
                <a:lnTo>
                  <a:pt x="13855" y="12623"/>
                </a:lnTo>
                <a:lnTo>
                  <a:pt x="13877" y="12623"/>
                </a:lnTo>
                <a:lnTo>
                  <a:pt x="13914" y="12563"/>
                </a:lnTo>
                <a:lnTo>
                  <a:pt x="13919" y="12549"/>
                </a:lnTo>
                <a:lnTo>
                  <a:pt x="13936" y="12526"/>
                </a:lnTo>
                <a:lnTo>
                  <a:pt x="13931" y="12489"/>
                </a:lnTo>
                <a:lnTo>
                  <a:pt x="13941" y="12439"/>
                </a:lnTo>
                <a:lnTo>
                  <a:pt x="13887" y="12358"/>
                </a:lnTo>
                <a:lnTo>
                  <a:pt x="13872" y="12312"/>
                </a:lnTo>
                <a:lnTo>
                  <a:pt x="13872" y="12261"/>
                </a:lnTo>
                <a:lnTo>
                  <a:pt x="13877" y="12188"/>
                </a:lnTo>
                <a:lnTo>
                  <a:pt x="14831" y="12188"/>
                </a:lnTo>
                <a:lnTo>
                  <a:pt x="14819" y="12158"/>
                </a:lnTo>
                <a:lnTo>
                  <a:pt x="14814" y="12047"/>
                </a:lnTo>
                <a:lnTo>
                  <a:pt x="14826" y="11886"/>
                </a:lnTo>
                <a:lnTo>
                  <a:pt x="14826" y="11856"/>
                </a:lnTo>
                <a:lnTo>
                  <a:pt x="14799" y="11776"/>
                </a:lnTo>
                <a:lnTo>
                  <a:pt x="14804" y="11695"/>
                </a:lnTo>
                <a:lnTo>
                  <a:pt x="14836" y="11525"/>
                </a:lnTo>
                <a:lnTo>
                  <a:pt x="14859" y="11488"/>
                </a:lnTo>
                <a:lnTo>
                  <a:pt x="14869" y="11474"/>
                </a:lnTo>
                <a:lnTo>
                  <a:pt x="14864" y="11465"/>
                </a:lnTo>
                <a:lnTo>
                  <a:pt x="14853" y="11421"/>
                </a:lnTo>
                <a:lnTo>
                  <a:pt x="14859" y="11391"/>
                </a:lnTo>
                <a:lnTo>
                  <a:pt x="14841" y="11334"/>
                </a:lnTo>
                <a:lnTo>
                  <a:pt x="14787" y="11157"/>
                </a:lnTo>
                <a:lnTo>
                  <a:pt x="14782" y="11106"/>
                </a:lnTo>
                <a:lnTo>
                  <a:pt x="14772" y="11076"/>
                </a:lnTo>
                <a:lnTo>
                  <a:pt x="14618" y="9854"/>
                </a:lnTo>
                <a:lnTo>
                  <a:pt x="13751" y="9838"/>
                </a:lnTo>
                <a:lnTo>
                  <a:pt x="13740" y="9838"/>
                </a:lnTo>
                <a:close/>
                <a:moveTo>
                  <a:pt x="12922" y="9854"/>
                </a:moveTo>
                <a:lnTo>
                  <a:pt x="12890" y="9912"/>
                </a:lnTo>
                <a:lnTo>
                  <a:pt x="12856" y="9942"/>
                </a:lnTo>
                <a:lnTo>
                  <a:pt x="12845" y="9955"/>
                </a:lnTo>
                <a:lnTo>
                  <a:pt x="12845" y="9978"/>
                </a:lnTo>
                <a:lnTo>
                  <a:pt x="12828" y="10008"/>
                </a:lnTo>
                <a:lnTo>
                  <a:pt x="12818" y="10015"/>
                </a:lnTo>
                <a:lnTo>
                  <a:pt x="12813" y="10038"/>
                </a:lnTo>
                <a:lnTo>
                  <a:pt x="12801" y="10140"/>
                </a:lnTo>
                <a:lnTo>
                  <a:pt x="12781" y="10206"/>
                </a:lnTo>
                <a:lnTo>
                  <a:pt x="12741" y="10222"/>
                </a:lnTo>
                <a:lnTo>
                  <a:pt x="12736" y="10229"/>
                </a:lnTo>
                <a:lnTo>
                  <a:pt x="12736" y="10259"/>
                </a:lnTo>
                <a:lnTo>
                  <a:pt x="12709" y="10303"/>
                </a:lnTo>
                <a:lnTo>
                  <a:pt x="12677" y="10340"/>
                </a:lnTo>
                <a:lnTo>
                  <a:pt x="12677" y="10354"/>
                </a:lnTo>
                <a:lnTo>
                  <a:pt x="12687" y="10383"/>
                </a:lnTo>
                <a:lnTo>
                  <a:pt x="12677" y="10420"/>
                </a:lnTo>
                <a:lnTo>
                  <a:pt x="12655" y="10450"/>
                </a:lnTo>
                <a:lnTo>
                  <a:pt x="12632" y="10457"/>
                </a:lnTo>
                <a:lnTo>
                  <a:pt x="12638" y="10487"/>
                </a:lnTo>
                <a:lnTo>
                  <a:pt x="12627" y="10554"/>
                </a:lnTo>
                <a:lnTo>
                  <a:pt x="12600" y="10604"/>
                </a:lnTo>
                <a:lnTo>
                  <a:pt x="12578" y="10618"/>
                </a:lnTo>
                <a:lnTo>
                  <a:pt x="12583" y="10627"/>
                </a:lnTo>
                <a:lnTo>
                  <a:pt x="12583" y="10678"/>
                </a:lnTo>
                <a:lnTo>
                  <a:pt x="12573" y="10692"/>
                </a:lnTo>
                <a:lnTo>
                  <a:pt x="12573" y="10701"/>
                </a:lnTo>
                <a:lnTo>
                  <a:pt x="12590" y="10715"/>
                </a:lnTo>
                <a:lnTo>
                  <a:pt x="12600" y="10775"/>
                </a:lnTo>
                <a:lnTo>
                  <a:pt x="12590" y="10825"/>
                </a:lnTo>
                <a:lnTo>
                  <a:pt x="12590" y="10848"/>
                </a:lnTo>
                <a:lnTo>
                  <a:pt x="12605" y="10876"/>
                </a:lnTo>
                <a:lnTo>
                  <a:pt x="12610" y="10899"/>
                </a:lnTo>
                <a:lnTo>
                  <a:pt x="12595" y="11009"/>
                </a:lnTo>
                <a:lnTo>
                  <a:pt x="12595" y="11032"/>
                </a:lnTo>
                <a:lnTo>
                  <a:pt x="12610" y="11053"/>
                </a:lnTo>
                <a:lnTo>
                  <a:pt x="12617" y="11113"/>
                </a:lnTo>
                <a:lnTo>
                  <a:pt x="12600" y="11157"/>
                </a:lnTo>
                <a:lnTo>
                  <a:pt x="12600" y="11164"/>
                </a:lnTo>
                <a:lnTo>
                  <a:pt x="12617" y="11187"/>
                </a:lnTo>
                <a:lnTo>
                  <a:pt x="12610" y="11237"/>
                </a:lnTo>
                <a:lnTo>
                  <a:pt x="12595" y="11253"/>
                </a:lnTo>
                <a:lnTo>
                  <a:pt x="12605" y="11274"/>
                </a:lnTo>
                <a:lnTo>
                  <a:pt x="12610" y="11304"/>
                </a:lnTo>
                <a:lnTo>
                  <a:pt x="12610" y="11334"/>
                </a:lnTo>
                <a:lnTo>
                  <a:pt x="12622" y="11355"/>
                </a:lnTo>
                <a:lnTo>
                  <a:pt x="12649" y="11385"/>
                </a:lnTo>
                <a:lnTo>
                  <a:pt x="12672" y="11421"/>
                </a:lnTo>
                <a:lnTo>
                  <a:pt x="12672" y="11474"/>
                </a:lnTo>
                <a:lnTo>
                  <a:pt x="12665" y="11511"/>
                </a:lnTo>
                <a:lnTo>
                  <a:pt x="12617" y="11576"/>
                </a:lnTo>
                <a:lnTo>
                  <a:pt x="12617" y="11622"/>
                </a:lnTo>
                <a:lnTo>
                  <a:pt x="12578" y="11679"/>
                </a:lnTo>
                <a:lnTo>
                  <a:pt x="12535" y="11732"/>
                </a:lnTo>
                <a:lnTo>
                  <a:pt x="12508" y="11783"/>
                </a:lnTo>
                <a:lnTo>
                  <a:pt x="12491" y="11856"/>
                </a:lnTo>
                <a:lnTo>
                  <a:pt x="12469" y="11923"/>
                </a:lnTo>
                <a:lnTo>
                  <a:pt x="12459" y="11937"/>
                </a:lnTo>
                <a:lnTo>
                  <a:pt x="12453" y="11967"/>
                </a:lnTo>
                <a:lnTo>
                  <a:pt x="12453" y="12027"/>
                </a:lnTo>
                <a:lnTo>
                  <a:pt x="12431" y="12084"/>
                </a:lnTo>
                <a:lnTo>
                  <a:pt x="12414" y="12091"/>
                </a:lnTo>
                <a:lnTo>
                  <a:pt x="12426" y="12158"/>
                </a:lnTo>
                <a:lnTo>
                  <a:pt x="12419" y="12188"/>
                </a:lnTo>
                <a:lnTo>
                  <a:pt x="13128" y="12188"/>
                </a:lnTo>
                <a:lnTo>
                  <a:pt x="13113" y="12298"/>
                </a:lnTo>
                <a:lnTo>
                  <a:pt x="13086" y="12402"/>
                </a:lnTo>
                <a:lnTo>
                  <a:pt x="13091" y="12432"/>
                </a:lnTo>
                <a:lnTo>
                  <a:pt x="13091" y="12445"/>
                </a:lnTo>
                <a:lnTo>
                  <a:pt x="13096" y="12452"/>
                </a:lnTo>
                <a:lnTo>
                  <a:pt x="13118" y="12482"/>
                </a:lnTo>
                <a:lnTo>
                  <a:pt x="13140" y="12526"/>
                </a:lnTo>
                <a:lnTo>
                  <a:pt x="13156" y="12593"/>
                </a:lnTo>
                <a:lnTo>
                  <a:pt x="13163" y="12630"/>
                </a:lnTo>
                <a:lnTo>
                  <a:pt x="13173" y="12659"/>
                </a:lnTo>
                <a:lnTo>
                  <a:pt x="13178" y="12659"/>
                </a:lnTo>
                <a:lnTo>
                  <a:pt x="13190" y="12653"/>
                </a:lnTo>
                <a:lnTo>
                  <a:pt x="13238" y="12570"/>
                </a:lnTo>
                <a:lnTo>
                  <a:pt x="13292" y="12579"/>
                </a:lnTo>
                <a:lnTo>
                  <a:pt x="13347" y="12556"/>
                </a:lnTo>
                <a:lnTo>
                  <a:pt x="13408" y="12533"/>
                </a:lnTo>
                <a:lnTo>
                  <a:pt x="13423" y="12533"/>
                </a:lnTo>
                <a:lnTo>
                  <a:pt x="13451" y="12542"/>
                </a:lnTo>
                <a:lnTo>
                  <a:pt x="13495" y="12563"/>
                </a:lnTo>
                <a:lnTo>
                  <a:pt x="13572" y="12556"/>
                </a:lnTo>
                <a:lnTo>
                  <a:pt x="13538" y="11702"/>
                </a:lnTo>
                <a:lnTo>
                  <a:pt x="13686" y="9875"/>
                </a:lnTo>
                <a:lnTo>
                  <a:pt x="13674" y="9854"/>
                </a:lnTo>
                <a:lnTo>
                  <a:pt x="12922" y="9854"/>
                </a:lnTo>
                <a:close/>
                <a:moveTo>
                  <a:pt x="14673" y="9854"/>
                </a:moveTo>
                <a:lnTo>
                  <a:pt x="14826" y="11053"/>
                </a:lnTo>
                <a:lnTo>
                  <a:pt x="14836" y="11083"/>
                </a:lnTo>
                <a:lnTo>
                  <a:pt x="14841" y="11143"/>
                </a:lnTo>
                <a:lnTo>
                  <a:pt x="14896" y="11304"/>
                </a:lnTo>
                <a:lnTo>
                  <a:pt x="14913" y="11385"/>
                </a:lnTo>
                <a:lnTo>
                  <a:pt x="14908" y="11414"/>
                </a:lnTo>
                <a:lnTo>
                  <a:pt x="14908" y="11421"/>
                </a:lnTo>
                <a:lnTo>
                  <a:pt x="14935" y="11451"/>
                </a:lnTo>
                <a:lnTo>
                  <a:pt x="14923" y="11502"/>
                </a:lnTo>
                <a:lnTo>
                  <a:pt x="14896" y="11539"/>
                </a:lnTo>
                <a:lnTo>
                  <a:pt x="14886" y="11562"/>
                </a:lnTo>
                <a:lnTo>
                  <a:pt x="14881" y="11605"/>
                </a:lnTo>
                <a:lnTo>
                  <a:pt x="14853" y="11709"/>
                </a:lnTo>
                <a:lnTo>
                  <a:pt x="14853" y="11760"/>
                </a:lnTo>
                <a:lnTo>
                  <a:pt x="14874" y="11842"/>
                </a:lnTo>
                <a:lnTo>
                  <a:pt x="14881" y="11886"/>
                </a:lnTo>
                <a:lnTo>
                  <a:pt x="14869" y="12047"/>
                </a:lnTo>
                <a:lnTo>
                  <a:pt x="14874" y="12144"/>
                </a:lnTo>
                <a:lnTo>
                  <a:pt x="14891" y="12188"/>
                </a:lnTo>
                <a:lnTo>
                  <a:pt x="14913" y="12261"/>
                </a:lnTo>
                <a:lnTo>
                  <a:pt x="14945" y="12358"/>
                </a:lnTo>
                <a:lnTo>
                  <a:pt x="15938" y="12445"/>
                </a:lnTo>
                <a:lnTo>
                  <a:pt x="15938" y="12489"/>
                </a:lnTo>
                <a:lnTo>
                  <a:pt x="15949" y="12526"/>
                </a:lnTo>
                <a:lnTo>
                  <a:pt x="15949" y="12556"/>
                </a:lnTo>
                <a:lnTo>
                  <a:pt x="15955" y="12549"/>
                </a:lnTo>
                <a:lnTo>
                  <a:pt x="15960" y="12526"/>
                </a:lnTo>
                <a:lnTo>
                  <a:pt x="15965" y="12482"/>
                </a:lnTo>
                <a:lnTo>
                  <a:pt x="15960" y="12432"/>
                </a:lnTo>
                <a:lnTo>
                  <a:pt x="15960" y="12365"/>
                </a:lnTo>
                <a:lnTo>
                  <a:pt x="15977" y="12328"/>
                </a:lnTo>
                <a:lnTo>
                  <a:pt x="15992" y="12321"/>
                </a:lnTo>
                <a:lnTo>
                  <a:pt x="16004" y="12298"/>
                </a:lnTo>
                <a:lnTo>
                  <a:pt x="16026" y="12291"/>
                </a:lnTo>
                <a:lnTo>
                  <a:pt x="16053" y="12305"/>
                </a:lnTo>
                <a:lnTo>
                  <a:pt x="16128" y="12342"/>
                </a:lnTo>
                <a:lnTo>
                  <a:pt x="16156" y="12342"/>
                </a:lnTo>
                <a:lnTo>
                  <a:pt x="16151" y="12291"/>
                </a:lnTo>
                <a:lnTo>
                  <a:pt x="16163" y="12261"/>
                </a:lnTo>
                <a:lnTo>
                  <a:pt x="16178" y="12174"/>
                </a:lnTo>
                <a:lnTo>
                  <a:pt x="16178" y="12151"/>
                </a:lnTo>
                <a:lnTo>
                  <a:pt x="16195" y="12040"/>
                </a:lnTo>
                <a:lnTo>
                  <a:pt x="16227" y="12077"/>
                </a:lnTo>
                <a:lnTo>
                  <a:pt x="16232" y="12070"/>
                </a:lnTo>
                <a:lnTo>
                  <a:pt x="16210" y="12054"/>
                </a:lnTo>
                <a:lnTo>
                  <a:pt x="16205" y="11990"/>
                </a:lnTo>
                <a:lnTo>
                  <a:pt x="16249" y="11974"/>
                </a:lnTo>
                <a:lnTo>
                  <a:pt x="16260" y="11937"/>
                </a:lnTo>
                <a:lnTo>
                  <a:pt x="16244" y="11930"/>
                </a:lnTo>
                <a:lnTo>
                  <a:pt x="16265" y="11863"/>
                </a:lnTo>
                <a:lnTo>
                  <a:pt x="16282" y="11849"/>
                </a:lnTo>
                <a:lnTo>
                  <a:pt x="16272" y="11796"/>
                </a:lnTo>
                <a:lnTo>
                  <a:pt x="16299" y="11753"/>
                </a:lnTo>
                <a:lnTo>
                  <a:pt x="16314" y="11746"/>
                </a:lnTo>
                <a:lnTo>
                  <a:pt x="16299" y="11686"/>
                </a:lnTo>
                <a:lnTo>
                  <a:pt x="16336" y="11658"/>
                </a:lnTo>
                <a:lnTo>
                  <a:pt x="16353" y="11658"/>
                </a:lnTo>
                <a:lnTo>
                  <a:pt x="16386" y="11635"/>
                </a:lnTo>
                <a:lnTo>
                  <a:pt x="16331" y="11599"/>
                </a:lnTo>
                <a:lnTo>
                  <a:pt x="16299" y="11539"/>
                </a:lnTo>
                <a:lnTo>
                  <a:pt x="16299" y="11474"/>
                </a:lnTo>
                <a:lnTo>
                  <a:pt x="16287" y="11421"/>
                </a:lnTo>
                <a:lnTo>
                  <a:pt x="16249" y="11327"/>
                </a:lnTo>
                <a:lnTo>
                  <a:pt x="16210" y="11297"/>
                </a:lnTo>
                <a:lnTo>
                  <a:pt x="16190" y="11217"/>
                </a:lnTo>
                <a:lnTo>
                  <a:pt x="16168" y="11090"/>
                </a:lnTo>
                <a:lnTo>
                  <a:pt x="16140" y="11023"/>
                </a:lnTo>
                <a:lnTo>
                  <a:pt x="16096" y="10986"/>
                </a:lnTo>
                <a:lnTo>
                  <a:pt x="16059" y="10936"/>
                </a:lnTo>
                <a:lnTo>
                  <a:pt x="16041" y="10885"/>
                </a:lnTo>
                <a:lnTo>
                  <a:pt x="16031" y="10869"/>
                </a:lnTo>
                <a:lnTo>
                  <a:pt x="16014" y="10848"/>
                </a:lnTo>
                <a:lnTo>
                  <a:pt x="15999" y="10802"/>
                </a:lnTo>
                <a:lnTo>
                  <a:pt x="15999" y="10782"/>
                </a:lnTo>
                <a:lnTo>
                  <a:pt x="15977" y="10745"/>
                </a:lnTo>
                <a:lnTo>
                  <a:pt x="15900" y="10648"/>
                </a:lnTo>
                <a:lnTo>
                  <a:pt x="15883" y="10604"/>
                </a:lnTo>
                <a:lnTo>
                  <a:pt x="15851" y="10554"/>
                </a:lnTo>
                <a:lnTo>
                  <a:pt x="15764" y="10450"/>
                </a:lnTo>
                <a:lnTo>
                  <a:pt x="15774" y="10427"/>
                </a:lnTo>
                <a:lnTo>
                  <a:pt x="15759" y="10434"/>
                </a:lnTo>
                <a:lnTo>
                  <a:pt x="15672" y="10222"/>
                </a:lnTo>
                <a:lnTo>
                  <a:pt x="15660" y="10186"/>
                </a:lnTo>
                <a:lnTo>
                  <a:pt x="15655" y="10186"/>
                </a:lnTo>
                <a:lnTo>
                  <a:pt x="15622" y="10169"/>
                </a:lnTo>
                <a:lnTo>
                  <a:pt x="15590" y="10149"/>
                </a:lnTo>
                <a:lnTo>
                  <a:pt x="15545" y="10089"/>
                </a:lnTo>
                <a:lnTo>
                  <a:pt x="15459" y="10015"/>
                </a:lnTo>
                <a:lnTo>
                  <a:pt x="15486" y="9912"/>
                </a:lnTo>
                <a:lnTo>
                  <a:pt x="15528" y="9854"/>
                </a:lnTo>
                <a:lnTo>
                  <a:pt x="15372" y="9861"/>
                </a:lnTo>
                <a:lnTo>
                  <a:pt x="15153" y="9861"/>
                </a:lnTo>
                <a:lnTo>
                  <a:pt x="15126" y="9861"/>
                </a:lnTo>
                <a:lnTo>
                  <a:pt x="15099" y="9861"/>
                </a:lnTo>
                <a:lnTo>
                  <a:pt x="14673" y="9854"/>
                </a:lnTo>
                <a:close/>
                <a:moveTo>
                  <a:pt x="1604" y="10340"/>
                </a:moveTo>
                <a:lnTo>
                  <a:pt x="1572" y="10360"/>
                </a:lnTo>
                <a:lnTo>
                  <a:pt x="1510" y="10434"/>
                </a:lnTo>
                <a:lnTo>
                  <a:pt x="1599" y="10457"/>
                </a:lnTo>
                <a:lnTo>
                  <a:pt x="1626" y="10450"/>
                </a:lnTo>
                <a:lnTo>
                  <a:pt x="1659" y="10508"/>
                </a:lnTo>
                <a:lnTo>
                  <a:pt x="1691" y="10524"/>
                </a:lnTo>
                <a:lnTo>
                  <a:pt x="1735" y="10517"/>
                </a:lnTo>
                <a:lnTo>
                  <a:pt x="1768" y="10464"/>
                </a:lnTo>
                <a:lnTo>
                  <a:pt x="1805" y="10487"/>
                </a:lnTo>
                <a:lnTo>
                  <a:pt x="1919" y="10457"/>
                </a:lnTo>
                <a:lnTo>
                  <a:pt x="1936" y="10413"/>
                </a:lnTo>
                <a:lnTo>
                  <a:pt x="1909" y="10354"/>
                </a:lnTo>
                <a:lnTo>
                  <a:pt x="1855" y="10377"/>
                </a:lnTo>
                <a:lnTo>
                  <a:pt x="1778" y="10340"/>
                </a:lnTo>
                <a:lnTo>
                  <a:pt x="1728" y="10370"/>
                </a:lnTo>
                <a:lnTo>
                  <a:pt x="1740" y="10397"/>
                </a:lnTo>
                <a:lnTo>
                  <a:pt x="1718" y="10377"/>
                </a:lnTo>
                <a:lnTo>
                  <a:pt x="1636" y="10383"/>
                </a:lnTo>
                <a:lnTo>
                  <a:pt x="1604" y="10340"/>
                </a:lnTo>
                <a:close/>
                <a:moveTo>
                  <a:pt x="2274" y="10701"/>
                </a:moveTo>
                <a:lnTo>
                  <a:pt x="2241" y="10745"/>
                </a:lnTo>
                <a:lnTo>
                  <a:pt x="2247" y="10782"/>
                </a:lnTo>
                <a:lnTo>
                  <a:pt x="2264" y="10812"/>
                </a:lnTo>
                <a:lnTo>
                  <a:pt x="2281" y="10812"/>
                </a:lnTo>
                <a:lnTo>
                  <a:pt x="2301" y="10885"/>
                </a:lnTo>
                <a:lnTo>
                  <a:pt x="2345" y="10876"/>
                </a:lnTo>
                <a:lnTo>
                  <a:pt x="2427" y="10892"/>
                </a:lnTo>
                <a:lnTo>
                  <a:pt x="2378" y="10782"/>
                </a:lnTo>
                <a:lnTo>
                  <a:pt x="2356" y="10759"/>
                </a:lnTo>
                <a:lnTo>
                  <a:pt x="2274" y="10701"/>
                </a:lnTo>
                <a:close/>
                <a:moveTo>
                  <a:pt x="1914" y="10825"/>
                </a:moveTo>
                <a:lnTo>
                  <a:pt x="1855" y="10832"/>
                </a:lnTo>
                <a:lnTo>
                  <a:pt x="1887" y="10936"/>
                </a:lnTo>
                <a:lnTo>
                  <a:pt x="1931" y="10943"/>
                </a:lnTo>
                <a:lnTo>
                  <a:pt x="1981" y="10936"/>
                </a:lnTo>
                <a:lnTo>
                  <a:pt x="1974" y="10885"/>
                </a:lnTo>
                <a:lnTo>
                  <a:pt x="1947" y="10839"/>
                </a:lnTo>
                <a:lnTo>
                  <a:pt x="1914" y="10825"/>
                </a:lnTo>
                <a:close/>
                <a:moveTo>
                  <a:pt x="2286" y="10959"/>
                </a:moveTo>
                <a:lnTo>
                  <a:pt x="2231" y="11023"/>
                </a:lnTo>
                <a:lnTo>
                  <a:pt x="2264" y="11090"/>
                </a:lnTo>
                <a:lnTo>
                  <a:pt x="2291" y="11164"/>
                </a:lnTo>
                <a:lnTo>
                  <a:pt x="2328" y="11180"/>
                </a:lnTo>
                <a:lnTo>
                  <a:pt x="2422" y="11157"/>
                </a:lnTo>
                <a:lnTo>
                  <a:pt x="2373" y="11113"/>
                </a:lnTo>
                <a:lnTo>
                  <a:pt x="2318" y="11039"/>
                </a:lnTo>
                <a:lnTo>
                  <a:pt x="2286" y="10959"/>
                </a:lnTo>
                <a:close/>
                <a:moveTo>
                  <a:pt x="12540" y="11060"/>
                </a:moveTo>
                <a:lnTo>
                  <a:pt x="11509" y="11069"/>
                </a:lnTo>
                <a:lnTo>
                  <a:pt x="11509" y="11622"/>
                </a:lnTo>
                <a:lnTo>
                  <a:pt x="11553" y="11686"/>
                </a:lnTo>
                <a:lnTo>
                  <a:pt x="11581" y="11739"/>
                </a:lnTo>
                <a:lnTo>
                  <a:pt x="11591" y="11783"/>
                </a:lnTo>
                <a:lnTo>
                  <a:pt x="11591" y="11870"/>
                </a:lnTo>
                <a:lnTo>
                  <a:pt x="11623" y="11907"/>
                </a:lnTo>
                <a:lnTo>
                  <a:pt x="11623" y="11930"/>
                </a:lnTo>
                <a:lnTo>
                  <a:pt x="11651" y="11997"/>
                </a:lnTo>
                <a:lnTo>
                  <a:pt x="11651" y="12027"/>
                </a:lnTo>
                <a:lnTo>
                  <a:pt x="11668" y="12077"/>
                </a:lnTo>
                <a:lnTo>
                  <a:pt x="11690" y="12100"/>
                </a:lnTo>
                <a:lnTo>
                  <a:pt x="11690" y="12158"/>
                </a:lnTo>
                <a:lnTo>
                  <a:pt x="11700" y="12201"/>
                </a:lnTo>
                <a:lnTo>
                  <a:pt x="11690" y="12231"/>
                </a:lnTo>
                <a:lnTo>
                  <a:pt x="11695" y="12254"/>
                </a:lnTo>
                <a:lnTo>
                  <a:pt x="11683" y="12298"/>
                </a:lnTo>
                <a:lnTo>
                  <a:pt x="11678" y="12342"/>
                </a:lnTo>
                <a:lnTo>
                  <a:pt x="11663" y="12416"/>
                </a:lnTo>
                <a:lnTo>
                  <a:pt x="11645" y="12445"/>
                </a:lnTo>
                <a:lnTo>
                  <a:pt x="11628" y="12489"/>
                </a:lnTo>
                <a:lnTo>
                  <a:pt x="11628" y="12542"/>
                </a:lnTo>
                <a:lnTo>
                  <a:pt x="11618" y="12600"/>
                </a:lnTo>
                <a:lnTo>
                  <a:pt x="11628" y="12643"/>
                </a:lnTo>
                <a:lnTo>
                  <a:pt x="11635" y="12747"/>
                </a:lnTo>
                <a:lnTo>
                  <a:pt x="11623" y="12777"/>
                </a:lnTo>
                <a:lnTo>
                  <a:pt x="11608" y="12821"/>
                </a:lnTo>
                <a:lnTo>
                  <a:pt x="11613" y="12827"/>
                </a:lnTo>
                <a:lnTo>
                  <a:pt x="11608" y="12880"/>
                </a:lnTo>
                <a:lnTo>
                  <a:pt x="11591" y="12910"/>
                </a:lnTo>
                <a:lnTo>
                  <a:pt x="11613" y="12910"/>
                </a:lnTo>
                <a:lnTo>
                  <a:pt x="11727" y="12901"/>
                </a:lnTo>
                <a:lnTo>
                  <a:pt x="11765" y="12894"/>
                </a:lnTo>
                <a:lnTo>
                  <a:pt x="11814" y="12901"/>
                </a:lnTo>
                <a:lnTo>
                  <a:pt x="11896" y="12938"/>
                </a:lnTo>
                <a:lnTo>
                  <a:pt x="11963" y="12991"/>
                </a:lnTo>
                <a:lnTo>
                  <a:pt x="12000" y="13005"/>
                </a:lnTo>
                <a:lnTo>
                  <a:pt x="12147" y="13028"/>
                </a:lnTo>
                <a:lnTo>
                  <a:pt x="12181" y="13021"/>
                </a:lnTo>
                <a:lnTo>
                  <a:pt x="12164" y="12984"/>
                </a:lnTo>
                <a:lnTo>
                  <a:pt x="12201" y="12917"/>
                </a:lnTo>
                <a:lnTo>
                  <a:pt x="12235" y="12894"/>
                </a:lnTo>
                <a:lnTo>
                  <a:pt x="12300" y="12864"/>
                </a:lnTo>
                <a:lnTo>
                  <a:pt x="12327" y="12917"/>
                </a:lnTo>
                <a:lnTo>
                  <a:pt x="12387" y="12924"/>
                </a:lnTo>
                <a:lnTo>
                  <a:pt x="12441" y="13035"/>
                </a:lnTo>
                <a:lnTo>
                  <a:pt x="12491" y="13048"/>
                </a:lnTo>
                <a:lnTo>
                  <a:pt x="12508" y="13028"/>
                </a:lnTo>
                <a:lnTo>
                  <a:pt x="12563" y="13028"/>
                </a:lnTo>
                <a:lnTo>
                  <a:pt x="12551" y="13094"/>
                </a:lnTo>
                <a:lnTo>
                  <a:pt x="12556" y="13108"/>
                </a:lnTo>
                <a:lnTo>
                  <a:pt x="12590" y="13175"/>
                </a:lnTo>
                <a:lnTo>
                  <a:pt x="12595" y="13226"/>
                </a:lnTo>
                <a:lnTo>
                  <a:pt x="12632" y="13242"/>
                </a:lnTo>
                <a:lnTo>
                  <a:pt x="12714" y="13278"/>
                </a:lnTo>
                <a:lnTo>
                  <a:pt x="12726" y="13269"/>
                </a:lnTo>
                <a:lnTo>
                  <a:pt x="12759" y="13205"/>
                </a:lnTo>
                <a:lnTo>
                  <a:pt x="12801" y="13182"/>
                </a:lnTo>
                <a:lnTo>
                  <a:pt x="12863" y="13182"/>
                </a:lnTo>
                <a:lnTo>
                  <a:pt x="12905" y="13219"/>
                </a:lnTo>
                <a:lnTo>
                  <a:pt x="12927" y="13285"/>
                </a:lnTo>
                <a:lnTo>
                  <a:pt x="12932" y="13269"/>
                </a:lnTo>
                <a:lnTo>
                  <a:pt x="12938" y="13242"/>
                </a:lnTo>
                <a:lnTo>
                  <a:pt x="12944" y="13205"/>
                </a:lnTo>
                <a:lnTo>
                  <a:pt x="12949" y="13189"/>
                </a:lnTo>
                <a:lnTo>
                  <a:pt x="12949" y="13159"/>
                </a:lnTo>
                <a:lnTo>
                  <a:pt x="12944" y="13152"/>
                </a:lnTo>
                <a:lnTo>
                  <a:pt x="12927" y="13145"/>
                </a:lnTo>
                <a:lnTo>
                  <a:pt x="12910" y="13108"/>
                </a:lnTo>
                <a:lnTo>
                  <a:pt x="12910" y="13028"/>
                </a:lnTo>
                <a:lnTo>
                  <a:pt x="13064" y="13094"/>
                </a:lnTo>
                <a:lnTo>
                  <a:pt x="13091" y="13131"/>
                </a:lnTo>
                <a:lnTo>
                  <a:pt x="13101" y="13168"/>
                </a:lnTo>
                <a:lnTo>
                  <a:pt x="13108" y="13175"/>
                </a:lnTo>
                <a:lnTo>
                  <a:pt x="13123" y="13168"/>
                </a:lnTo>
                <a:lnTo>
                  <a:pt x="13156" y="13189"/>
                </a:lnTo>
                <a:lnTo>
                  <a:pt x="13173" y="13205"/>
                </a:lnTo>
                <a:lnTo>
                  <a:pt x="13195" y="13219"/>
                </a:lnTo>
                <a:lnTo>
                  <a:pt x="13232" y="13262"/>
                </a:lnTo>
                <a:lnTo>
                  <a:pt x="13249" y="13306"/>
                </a:lnTo>
                <a:lnTo>
                  <a:pt x="13260" y="13322"/>
                </a:lnTo>
                <a:lnTo>
                  <a:pt x="13282" y="13292"/>
                </a:lnTo>
                <a:lnTo>
                  <a:pt x="13309" y="13322"/>
                </a:lnTo>
                <a:lnTo>
                  <a:pt x="13309" y="13306"/>
                </a:lnTo>
                <a:lnTo>
                  <a:pt x="13331" y="13292"/>
                </a:lnTo>
                <a:lnTo>
                  <a:pt x="13304" y="13262"/>
                </a:lnTo>
                <a:lnTo>
                  <a:pt x="13292" y="13232"/>
                </a:lnTo>
                <a:lnTo>
                  <a:pt x="13277" y="13232"/>
                </a:lnTo>
                <a:lnTo>
                  <a:pt x="13163" y="13175"/>
                </a:lnTo>
                <a:lnTo>
                  <a:pt x="13140" y="13138"/>
                </a:lnTo>
                <a:lnTo>
                  <a:pt x="13096" y="13101"/>
                </a:lnTo>
                <a:lnTo>
                  <a:pt x="13069" y="13028"/>
                </a:lnTo>
                <a:lnTo>
                  <a:pt x="13091" y="12991"/>
                </a:lnTo>
                <a:lnTo>
                  <a:pt x="13091" y="12975"/>
                </a:lnTo>
                <a:lnTo>
                  <a:pt x="13123" y="12954"/>
                </a:lnTo>
                <a:lnTo>
                  <a:pt x="13163" y="12910"/>
                </a:lnTo>
                <a:lnTo>
                  <a:pt x="13195" y="12901"/>
                </a:lnTo>
                <a:lnTo>
                  <a:pt x="13210" y="12894"/>
                </a:lnTo>
                <a:lnTo>
                  <a:pt x="13210" y="12864"/>
                </a:lnTo>
                <a:lnTo>
                  <a:pt x="13195" y="12837"/>
                </a:lnTo>
                <a:lnTo>
                  <a:pt x="13195" y="12821"/>
                </a:lnTo>
                <a:lnTo>
                  <a:pt x="13183" y="12827"/>
                </a:lnTo>
                <a:lnTo>
                  <a:pt x="13173" y="12887"/>
                </a:lnTo>
                <a:lnTo>
                  <a:pt x="13135" y="12901"/>
                </a:lnTo>
                <a:lnTo>
                  <a:pt x="13081" y="12880"/>
                </a:lnTo>
                <a:lnTo>
                  <a:pt x="13031" y="12807"/>
                </a:lnTo>
                <a:lnTo>
                  <a:pt x="13053" y="12777"/>
                </a:lnTo>
                <a:lnTo>
                  <a:pt x="13047" y="12777"/>
                </a:lnTo>
                <a:lnTo>
                  <a:pt x="13009" y="12814"/>
                </a:lnTo>
                <a:lnTo>
                  <a:pt x="12927" y="12827"/>
                </a:lnTo>
                <a:lnTo>
                  <a:pt x="12873" y="12807"/>
                </a:lnTo>
                <a:lnTo>
                  <a:pt x="12808" y="12740"/>
                </a:lnTo>
                <a:lnTo>
                  <a:pt x="12851" y="12623"/>
                </a:lnTo>
                <a:lnTo>
                  <a:pt x="12900" y="12549"/>
                </a:lnTo>
                <a:lnTo>
                  <a:pt x="12955" y="12556"/>
                </a:lnTo>
                <a:lnTo>
                  <a:pt x="12992" y="12570"/>
                </a:lnTo>
                <a:lnTo>
                  <a:pt x="13031" y="12623"/>
                </a:lnTo>
                <a:lnTo>
                  <a:pt x="13113" y="12659"/>
                </a:lnTo>
                <a:lnTo>
                  <a:pt x="13113" y="12643"/>
                </a:lnTo>
                <a:lnTo>
                  <a:pt x="13108" y="12616"/>
                </a:lnTo>
                <a:lnTo>
                  <a:pt x="13091" y="12556"/>
                </a:lnTo>
                <a:lnTo>
                  <a:pt x="13074" y="12526"/>
                </a:lnTo>
                <a:lnTo>
                  <a:pt x="13053" y="12496"/>
                </a:lnTo>
                <a:lnTo>
                  <a:pt x="13036" y="12459"/>
                </a:lnTo>
                <a:lnTo>
                  <a:pt x="13036" y="12445"/>
                </a:lnTo>
                <a:lnTo>
                  <a:pt x="13031" y="12409"/>
                </a:lnTo>
                <a:lnTo>
                  <a:pt x="13036" y="12372"/>
                </a:lnTo>
                <a:lnTo>
                  <a:pt x="13064" y="12261"/>
                </a:lnTo>
                <a:lnTo>
                  <a:pt x="12344" y="12261"/>
                </a:lnTo>
                <a:lnTo>
                  <a:pt x="12349" y="12188"/>
                </a:lnTo>
                <a:lnTo>
                  <a:pt x="12372" y="12165"/>
                </a:lnTo>
                <a:lnTo>
                  <a:pt x="12372" y="12158"/>
                </a:lnTo>
                <a:lnTo>
                  <a:pt x="12360" y="12100"/>
                </a:lnTo>
                <a:lnTo>
                  <a:pt x="12365" y="12033"/>
                </a:lnTo>
                <a:lnTo>
                  <a:pt x="12392" y="12027"/>
                </a:lnTo>
                <a:lnTo>
                  <a:pt x="12399" y="12010"/>
                </a:lnTo>
                <a:lnTo>
                  <a:pt x="12399" y="11953"/>
                </a:lnTo>
                <a:lnTo>
                  <a:pt x="12409" y="11900"/>
                </a:lnTo>
                <a:lnTo>
                  <a:pt x="12426" y="11879"/>
                </a:lnTo>
                <a:lnTo>
                  <a:pt x="12441" y="11833"/>
                </a:lnTo>
                <a:lnTo>
                  <a:pt x="12459" y="11746"/>
                </a:lnTo>
                <a:lnTo>
                  <a:pt x="12496" y="11672"/>
                </a:lnTo>
                <a:lnTo>
                  <a:pt x="12545" y="11628"/>
                </a:lnTo>
                <a:lnTo>
                  <a:pt x="12563" y="11592"/>
                </a:lnTo>
                <a:lnTo>
                  <a:pt x="12563" y="11555"/>
                </a:lnTo>
                <a:lnTo>
                  <a:pt x="12573" y="11532"/>
                </a:lnTo>
                <a:lnTo>
                  <a:pt x="12590" y="11518"/>
                </a:lnTo>
                <a:lnTo>
                  <a:pt x="12617" y="11474"/>
                </a:lnTo>
                <a:lnTo>
                  <a:pt x="12617" y="11465"/>
                </a:lnTo>
                <a:lnTo>
                  <a:pt x="12617" y="11451"/>
                </a:lnTo>
                <a:lnTo>
                  <a:pt x="12605" y="11428"/>
                </a:lnTo>
                <a:lnTo>
                  <a:pt x="12578" y="11401"/>
                </a:lnTo>
                <a:lnTo>
                  <a:pt x="12556" y="11348"/>
                </a:lnTo>
                <a:lnTo>
                  <a:pt x="12556" y="11311"/>
                </a:lnTo>
                <a:lnTo>
                  <a:pt x="12556" y="11297"/>
                </a:lnTo>
                <a:lnTo>
                  <a:pt x="12540" y="11267"/>
                </a:lnTo>
                <a:lnTo>
                  <a:pt x="12545" y="11217"/>
                </a:lnTo>
                <a:lnTo>
                  <a:pt x="12551" y="11207"/>
                </a:lnTo>
                <a:lnTo>
                  <a:pt x="12545" y="11200"/>
                </a:lnTo>
                <a:lnTo>
                  <a:pt x="12545" y="11143"/>
                </a:lnTo>
                <a:lnTo>
                  <a:pt x="12563" y="11097"/>
                </a:lnTo>
                <a:lnTo>
                  <a:pt x="12563" y="11090"/>
                </a:lnTo>
                <a:lnTo>
                  <a:pt x="12540" y="11076"/>
                </a:lnTo>
                <a:lnTo>
                  <a:pt x="12540" y="11060"/>
                </a:lnTo>
                <a:close/>
                <a:moveTo>
                  <a:pt x="16473" y="11348"/>
                </a:moveTo>
                <a:lnTo>
                  <a:pt x="16490" y="11371"/>
                </a:lnTo>
                <a:lnTo>
                  <a:pt x="16500" y="11364"/>
                </a:lnTo>
                <a:lnTo>
                  <a:pt x="16473" y="11348"/>
                </a:lnTo>
                <a:close/>
                <a:moveTo>
                  <a:pt x="16532" y="11378"/>
                </a:moveTo>
                <a:lnTo>
                  <a:pt x="16538" y="11414"/>
                </a:lnTo>
                <a:lnTo>
                  <a:pt x="16544" y="11408"/>
                </a:lnTo>
                <a:lnTo>
                  <a:pt x="16544" y="11391"/>
                </a:lnTo>
                <a:lnTo>
                  <a:pt x="16532" y="11378"/>
                </a:lnTo>
                <a:close/>
                <a:moveTo>
                  <a:pt x="16232" y="12158"/>
                </a:moveTo>
                <a:lnTo>
                  <a:pt x="16232" y="12174"/>
                </a:lnTo>
                <a:lnTo>
                  <a:pt x="16244" y="12165"/>
                </a:lnTo>
                <a:lnTo>
                  <a:pt x="16232" y="12158"/>
                </a:lnTo>
                <a:close/>
                <a:moveTo>
                  <a:pt x="13926" y="12261"/>
                </a:moveTo>
                <a:lnTo>
                  <a:pt x="13926" y="12268"/>
                </a:lnTo>
                <a:lnTo>
                  <a:pt x="13926" y="12298"/>
                </a:lnTo>
                <a:lnTo>
                  <a:pt x="13936" y="12321"/>
                </a:lnTo>
                <a:lnTo>
                  <a:pt x="13991" y="12402"/>
                </a:lnTo>
                <a:lnTo>
                  <a:pt x="13996" y="12432"/>
                </a:lnTo>
                <a:lnTo>
                  <a:pt x="13991" y="12496"/>
                </a:lnTo>
                <a:lnTo>
                  <a:pt x="13991" y="12533"/>
                </a:lnTo>
                <a:lnTo>
                  <a:pt x="13981" y="12563"/>
                </a:lnTo>
                <a:lnTo>
                  <a:pt x="13986" y="12586"/>
                </a:lnTo>
                <a:lnTo>
                  <a:pt x="13996" y="12579"/>
                </a:lnTo>
                <a:lnTo>
                  <a:pt x="14013" y="12556"/>
                </a:lnTo>
                <a:lnTo>
                  <a:pt x="14028" y="12526"/>
                </a:lnTo>
                <a:lnTo>
                  <a:pt x="14035" y="12459"/>
                </a:lnTo>
                <a:lnTo>
                  <a:pt x="14090" y="12459"/>
                </a:lnTo>
                <a:lnTo>
                  <a:pt x="14138" y="12422"/>
                </a:lnTo>
                <a:lnTo>
                  <a:pt x="14165" y="12512"/>
                </a:lnTo>
                <a:lnTo>
                  <a:pt x="14160" y="12549"/>
                </a:lnTo>
                <a:lnTo>
                  <a:pt x="14236" y="12542"/>
                </a:lnTo>
                <a:lnTo>
                  <a:pt x="14259" y="12526"/>
                </a:lnTo>
                <a:lnTo>
                  <a:pt x="14291" y="12505"/>
                </a:lnTo>
                <a:lnTo>
                  <a:pt x="14328" y="12482"/>
                </a:lnTo>
                <a:lnTo>
                  <a:pt x="14363" y="12489"/>
                </a:lnTo>
                <a:lnTo>
                  <a:pt x="14405" y="12482"/>
                </a:lnTo>
                <a:lnTo>
                  <a:pt x="14455" y="12512"/>
                </a:lnTo>
                <a:lnTo>
                  <a:pt x="14472" y="12533"/>
                </a:lnTo>
                <a:lnTo>
                  <a:pt x="14492" y="12607"/>
                </a:lnTo>
                <a:lnTo>
                  <a:pt x="14569" y="12659"/>
                </a:lnTo>
                <a:lnTo>
                  <a:pt x="14569" y="12643"/>
                </a:lnTo>
                <a:lnTo>
                  <a:pt x="14618" y="12607"/>
                </a:lnTo>
                <a:lnTo>
                  <a:pt x="14700" y="12600"/>
                </a:lnTo>
                <a:lnTo>
                  <a:pt x="14656" y="12689"/>
                </a:lnTo>
                <a:lnTo>
                  <a:pt x="14678" y="12710"/>
                </a:lnTo>
                <a:lnTo>
                  <a:pt x="14668" y="12747"/>
                </a:lnTo>
                <a:lnTo>
                  <a:pt x="14705" y="12800"/>
                </a:lnTo>
                <a:lnTo>
                  <a:pt x="14765" y="12864"/>
                </a:lnTo>
                <a:lnTo>
                  <a:pt x="14787" y="12924"/>
                </a:lnTo>
                <a:lnTo>
                  <a:pt x="14782" y="12947"/>
                </a:lnTo>
                <a:lnTo>
                  <a:pt x="14799" y="12947"/>
                </a:lnTo>
                <a:lnTo>
                  <a:pt x="14859" y="12938"/>
                </a:lnTo>
                <a:lnTo>
                  <a:pt x="14913" y="12901"/>
                </a:lnTo>
                <a:lnTo>
                  <a:pt x="14945" y="12901"/>
                </a:lnTo>
                <a:lnTo>
                  <a:pt x="15038" y="12837"/>
                </a:lnTo>
                <a:lnTo>
                  <a:pt x="15077" y="12827"/>
                </a:lnTo>
                <a:lnTo>
                  <a:pt x="15082" y="12827"/>
                </a:lnTo>
                <a:lnTo>
                  <a:pt x="15082" y="12821"/>
                </a:lnTo>
                <a:lnTo>
                  <a:pt x="15092" y="12770"/>
                </a:lnTo>
                <a:lnTo>
                  <a:pt x="15119" y="12740"/>
                </a:lnTo>
                <a:lnTo>
                  <a:pt x="15240" y="12710"/>
                </a:lnTo>
                <a:lnTo>
                  <a:pt x="15387" y="12827"/>
                </a:lnTo>
                <a:lnTo>
                  <a:pt x="15535" y="13101"/>
                </a:lnTo>
                <a:lnTo>
                  <a:pt x="15736" y="13336"/>
                </a:lnTo>
                <a:lnTo>
                  <a:pt x="15786" y="13440"/>
                </a:lnTo>
                <a:lnTo>
                  <a:pt x="15786" y="13499"/>
                </a:lnTo>
                <a:lnTo>
                  <a:pt x="15786" y="13527"/>
                </a:lnTo>
                <a:lnTo>
                  <a:pt x="15781" y="13697"/>
                </a:lnTo>
                <a:lnTo>
                  <a:pt x="15747" y="13838"/>
                </a:lnTo>
                <a:lnTo>
                  <a:pt x="15726" y="13955"/>
                </a:lnTo>
                <a:lnTo>
                  <a:pt x="15764" y="13932"/>
                </a:lnTo>
                <a:lnTo>
                  <a:pt x="15801" y="13955"/>
                </a:lnTo>
                <a:lnTo>
                  <a:pt x="15818" y="13992"/>
                </a:lnTo>
                <a:lnTo>
                  <a:pt x="15835" y="13969"/>
                </a:lnTo>
                <a:lnTo>
                  <a:pt x="15873" y="14022"/>
                </a:lnTo>
                <a:lnTo>
                  <a:pt x="15878" y="14059"/>
                </a:lnTo>
                <a:lnTo>
                  <a:pt x="15863" y="14116"/>
                </a:lnTo>
                <a:lnTo>
                  <a:pt x="15823" y="14169"/>
                </a:lnTo>
                <a:lnTo>
                  <a:pt x="15781" y="14263"/>
                </a:lnTo>
                <a:lnTo>
                  <a:pt x="15791" y="14286"/>
                </a:lnTo>
                <a:lnTo>
                  <a:pt x="15863" y="14484"/>
                </a:lnTo>
                <a:lnTo>
                  <a:pt x="15890" y="14551"/>
                </a:lnTo>
                <a:lnTo>
                  <a:pt x="15905" y="14567"/>
                </a:lnTo>
                <a:lnTo>
                  <a:pt x="15900" y="14544"/>
                </a:lnTo>
                <a:lnTo>
                  <a:pt x="15960" y="14514"/>
                </a:lnTo>
                <a:lnTo>
                  <a:pt x="16047" y="14514"/>
                </a:lnTo>
                <a:lnTo>
                  <a:pt x="16004" y="14604"/>
                </a:lnTo>
                <a:lnTo>
                  <a:pt x="15999" y="14698"/>
                </a:lnTo>
                <a:lnTo>
                  <a:pt x="16004" y="14728"/>
                </a:lnTo>
                <a:lnTo>
                  <a:pt x="16009" y="14715"/>
                </a:lnTo>
                <a:lnTo>
                  <a:pt x="16031" y="14685"/>
                </a:lnTo>
                <a:lnTo>
                  <a:pt x="16140" y="14618"/>
                </a:lnTo>
                <a:lnTo>
                  <a:pt x="16053" y="14809"/>
                </a:lnTo>
                <a:lnTo>
                  <a:pt x="16074" y="14825"/>
                </a:lnTo>
                <a:lnTo>
                  <a:pt x="16096" y="15000"/>
                </a:lnTo>
                <a:lnTo>
                  <a:pt x="16128" y="15083"/>
                </a:lnTo>
                <a:lnTo>
                  <a:pt x="16173" y="15120"/>
                </a:lnTo>
                <a:lnTo>
                  <a:pt x="16265" y="15163"/>
                </a:lnTo>
                <a:lnTo>
                  <a:pt x="16272" y="15230"/>
                </a:lnTo>
                <a:lnTo>
                  <a:pt x="16314" y="15311"/>
                </a:lnTo>
                <a:lnTo>
                  <a:pt x="16353" y="15421"/>
                </a:lnTo>
                <a:lnTo>
                  <a:pt x="16369" y="15435"/>
                </a:lnTo>
                <a:lnTo>
                  <a:pt x="16401" y="15451"/>
                </a:lnTo>
                <a:lnTo>
                  <a:pt x="16428" y="15502"/>
                </a:lnTo>
                <a:lnTo>
                  <a:pt x="16423" y="15515"/>
                </a:lnTo>
                <a:lnTo>
                  <a:pt x="16473" y="15531"/>
                </a:lnTo>
                <a:lnTo>
                  <a:pt x="16538" y="15488"/>
                </a:lnTo>
                <a:lnTo>
                  <a:pt x="16560" y="15488"/>
                </a:lnTo>
                <a:lnTo>
                  <a:pt x="16592" y="15451"/>
                </a:lnTo>
                <a:lnTo>
                  <a:pt x="16604" y="15405"/>
                </a:lnTo>
                <a:lnTo>
                  <a:pt x="16614" y="15288"/>
                </a:lnTo>
                <a:lnTo>
                  <a:pt x="16647" y="15221"/>
                </a:lnTo>
                <a:lnTo>
                  <a:pt x="16674" y="15120"/>
                </a:lnTo>
                <a:lnTo>
                  <a:pt x="16681" y="15120"/>
                </a:lnTo>
                <a:lnTo>
                  <a:pt x="16681" y="15016"/>
                </a:lnTo>
                <a:lnTo>
                  <a:pt x="16708" y="14772"/>
                </a:lnTo>
                <a:lnTo>
                  <a:pt x="16708" y="14641"/>
                </a:lnTo>
                <a:lnTo>
                  <a:pt x="16691" y="14544"/>
                </a:lnTo>
                <a:lnTo>
                  <a:pt x="16681" y="14500"/>
                </a:lnTo>
                <a:lnTo>
                  <a:pt x="16641" y="14427"/>
                </a:lnTo>
                <a:lnTo>
                  <a:pt x="16468" y="13822"/>
                </a:lnTo>
                <a:lnTo>
                  <a:pt x="16445" y="13748"/>
                </a:lnTo>
                <a:lnTo>
                  <a:pt x="16428" y="13647"/>
                </a:lnTo>
                <a:lnTo>
                  <a:pt x="16418" y="13601"/>
                </a:lnTo>
                <a:lnTo>
                  <a:pt x="16408" y="13490"/>
                </a:lnTo>
                <a:lnTo>
                  <a:pt x="16440" y="13490"/>
                </a:lnTo>
                <a:lnTo>
                  <a:pt x="16391" y="13380"/>
                </a:lnTo>
                <a:lnTo>
                  <a:pt x="16314" y="13138"/>
                </a:lnTo>
                <a:lnTo>
                  <a:pt x="16255" y="12947"/>
                </a:lnTo>
                <a:lnTo>
                  <a:pt x="16222" y="12733"/>
                </a:lnTo>
                <a:lnTo>
                  <a:pt x="16205" y="12666"/>
                </a:lnTo>
                <a:lnTo>
                  <a:pt x="16178" y="12445"/>
                </a:lnTo>
                <a:lnTo>
                  <a:pt x="16168" y="12416"/>
                </a:lnTo>
                <a:lnTo>
                  <a:pt x="16113" y="12409"/>
                </a:lnTo>
                <a:lnTo>
                  <a:pt x="16031" y="12372"/>
                </a:lnTo>
                <a:lnTo>
                  <a:pt x="16014" y="12395"/>
                </a:lnTo>
                <a:lnTo>
                  <a:pt x="16014" y="12422"/>
                </a:lnTo>
                <a:lnTo>
                  <a:pt x="16019" y="12482"/>
                </a:lnTo>
                <a:lnTo>
                  <a:pt x="16014" y="12542"/>
                </a:lnTo>
                <a:lnTo>
                  <a:pt x="15999" y="12600"/>
                </a:lnTo>
                <a:lnTo>
                  <a:pt x="15965" y="12630"/>
                </a:lnTo>
                <a:lnTo>
                  <a:pt x="15932" y="12630"/>
                </a:lnTo>
                <a:lnTo>
                  <a:pt x="15905" y="12607"/>
                </a:lnTo>
                <a:lnTo>
                  <a:pt x="15895" y="12570"/>
                </a:lnTo>
                <a:lnTo>
                  <a:pt x="15895" y="12542"/>
                </a:lnTo>
                <a:lnTo>
                  <a:pt x="15883" y="12512"/>
                </a:lnTo>
                <a:lnTo>
                  <a:pt x="14891" y="12422"/>
                </a:lnTo>
                <a:lnTo>
                  <a:pt x="14891" y="12372"/>
                </a:lnTo>
                <a:lnTo>
                  <a:pt x="14853" y="12261"/>
                </a:lnTo>
                <a:lnTo>
                  <a:pt x="13926" y="12261"/>
                </a:lnTo>
                <a:close/>
                <a:moveTo>
                  <a:pt x="13745" y="12482"/>
                </a:moveTo>
                <a:lnTo>
                  <a:pt x="13745" y="12489"/>
                </a:lnTo>
                <a:lnTo>
                  <a:pt x="13718" y="12616"/>
                </a:lnTo>
                <a:lnTo>
                  <a:pt x="13735" y="12630"/>
                </a:lnTo>
                <a:lnTo>
                  <a:pt x="13740" y="12630"/>
                </a:lnTo>
                <a:lnTo>
                  <a:pt x="13778" y="12623"/>
                </a:lnTo>
                <a:lnTo>
                  <a:pt x="13790" y="12616"/>
                </a:lnTo>
                <a:lnTo>
                  <a:pt x="13783" y="12607"/>
                </a:lnTo>
                <a:lnTo>
                  <a:pt x="13773" y="12600"/>
                </a:lnTo>
                <a:lnTo>
                  <a:pt x="13751" y="12556"/>
                </a:lnTo>
                <a:lnTo>
                  <a:pt x="13751" y="12489"/>
                </a:lnTo>
                <a:lnTo>
                  <a:pt x="13745" y="12482"/>
                </a:lnTo>
                <a:close/>
                <a:moveTo>
                  <a:pt x="12922" y="12630"/>
                </a:moveTo>
                <a:lnTo>
                  <a:pt x="12895" y="12666"/>
                </a:lnTo>
                <a:lnTo>
                  <a:pt x="12878" y="12717"/>
                </a:lnTo>
                <a:lnTo>
                  <a:pt x="12905" y="12740"/>
                </a:lnTo>
                <a:lnTo>
                  <a:pt x="12932" y="12754"/>
                </a:lnTo>
                <a:lnTo>
                  <a:pt x="12987" y="12740"/>
                </a:lnTo>
                <a:lnTo>
                  <a:pt x="13031" y="12703"/>
                </a:lnTo>
                <a:lnTo>
                  <a:pt x="12999" y="12689"/>
                </a:lnTo>
                <a:lnTo>
                  <a:pt x="12965" y="12636"/>
                </a:lnTo>
                <a:lnTo>
                  <a:pt x="12922" y="12630"/>
                </a:lnTo>
                <a:close/>
                <a:moveTo>
                  <a:pt x="13572" y="12630"/>
                </a:moveTo>
                <a:lnTo>
                  <a:pt x="13527" y="12636"/>
                </a:lnTo>
                <a:lnTo>
                  <a:pt x="13549" y="12643"/>
                </a:lnTo>
                <a:lnTo>
                  <a:pt x="13560" y="12659"/>
                </a:lnTo>
                <a:lnTo>
                  <a:pt x="13631" y="12630"/>
                </a:lnTo>
                <a:lnTo>
                  <a:pt x="13614" y="12630"/>
                </a:lnTo>
                <a:lnTo>
                  <a:pt x="13577" y="12630"/>
                </a:lnTo>
                <a:lnTo>
                  <a:pt x="13572" y="12630"/>
                </a:lnTo>
                <a:close/>
                <a:moveTo>
                  <a:pt x="13178" y="12740"/>
                </a:moveTo>
                <a:lnTo>
                  <a:pt x="13156" y="12754"/>
                </a:lnTo>
                <a:lnTo>
                  <a:pt x="13151" y="12754"/>
                </a:lnTo>
                <a:lnTo>
                  <a:pt x="13123" y="12791"/>
                </a:lnTo>
                <a:lnTo>
                  <a:pt x="13101" y="12807"/>
                </a:lnTo>
                <a:lnTo>
                  <a:pt x="13108" y="12821"/>
                </a:lnTo>
                <a:lnTo>
                  <a:pt x="13128" y="12827"/>
                </a:lnTo>
                <a:lnTo>
                  <a:pt x="13135" y="12791"/>
                </a:lnTo>
                <a:lnTo>
                  <a:pt x="13178" y="12740"/>
                </a:lnTo>
                <a:close/>
                <a:moveTo>
                  <a:pt x="13445" y="12754"/>
                </a:moveTo>
                <a:lnTo>
                  <a:pt x="13396" y="12784"/>
                </a:lnTo>
                <a:lnTo>
                  <a:pt x="13408" y="12850"/>
                </a:lnTo>
                <a:lnTo>
                  <a:pt x="13401" y="12931"/>
                </a:lnTo>
                <a:lnTo>
                  <a:pt x="13391" y="12938"/>
                </a:lnTo>
                <a:lnTo>
                  <a:pt x="13369" y="12984"/>
                </a:lnTo>
                <a:lnTo>
                  <a:pt x="13359" y="13115"/>
                </a:lnTo>
                <a:lnTo>
                  <a:pt x="13435" y="13005"/>
                </a:lnTo>
                <a:lnTo>
                  <a:pt x="13445" y="12961"/>
                </a:lnTo>
                <a:lnTo>
                  <a:pt x="13451" y="12961"/>
                </a:lnTo>
                <a:lnTo>
                  <a:pt x="13463" y="12938"/>
                </a:lnTo>
                <a:lnTo>
                  <a:pt x="13468" y="12887"/>
                </a:lnTo>
                <a:lnTo>
                  <a:pt x="13478" y="12844"/>
                </a:lnTo>
                <a:lnTo>
                  <a:pt x="13473" y="12850"/>
                </a:lnTo>
                <a:lnTo>
                  <a:pt x="13468" y="12807"/>
                </a:lnTo>
                <a:lnTo>
                  <a:pt x="13445" y="12754"/>
                </a:lnTo>
                <a:close/>
                <a:moveTo>
                  <a:pt x="12278" y="12947"/>
                </a:moveTo>
                <a:lnTo>
                  <a:pt x="12251" y="12961"/>
                </a:lnTo>
                <a:lnTo>
                  <a:pt x="12228" y="12984"/>
                </a:lnTo>
                <a:lnTo>
                  <a:pt x="12240" y="12998"/>
                </a:lnTo>
                <a:lnTo>
                  <a:pt x="12268" y="12984"/>
                </a:lnTo>
                <a:lnTo>
                  <a:pt x="12295" y="12984"/>
                </a:lnTo>
                <a:lnTo>
                  <a:pt x="12278" y="12947"/>
                </a:lnTo>
                <a:close/>
                <a:moveTo>
                  <a:pt x="11192" y="12998"/>
                </a:moveTo>
                <a:lnTo>
                  <a:pt x="11177" y="13035"/>
                </a:lnTo>
                <a:lnTo>
                  <a:pt x="11144" y="13035"/>
                </a:lnTo>
                <a:lnTo>
                  <a:pt x="11149" y="13071"/>
                </a:lnTo>
                <a:lnTo>
                  <a:pt x="11165" y="13101"/>
                </a:lnTo>
                <a:lnTo>
                  <a:pt x="11187" y="13152"/>
                </a:lnTo>
                <a:lnTo>
                  <a:pt x="11192" y="13122"/>
                </a:lnTo>
                <a:lnTo>
                  <a:pt x="11204" y="13115"/>
                </a:lnTo>
                <a:lnTo>
                  <a:pt x="11165" y="13094"/>
                </a:lnTo>
                <a:lnTo>
                  <a:pt x="11199" y="13005"/>
                </a:lnTo>
                <a:lnTo>
                  <a:pt x="11192" y="12998"/>
                </a:lnTo>
                <a:close/>
                <a:moveTo>
                  <a:pt x="10473" y="13794"/>
                </a:moveTo>
                <a:lnTo>
                  <a:pt x="10473" y="13801"/>
                </a:lnTo>
                <a:lnTo>
                  <a:pt x="10478" y="13801"/>
                </a:lnTo>
                <a:lnTo>
                  <a:pt x="10473" y="13794"/>
                </a:lnTo>
                <a:close/>
                <a:moveTo>
                  <a:pt x="15719" y="13992"/>
                </a:moveTo>
                <a:lnTo>
                  <a:pt x="15714" y="14043"/>
                </a:lnTo>
                <a:lnTo>
                  <a:pt x="15726" y="14072"/>
                </a:lnTo>
                <a:lnTo>
                  <a:pt x="15741" y="14079"/>
                </a:lnTo>
                <a:lnTo>
                  <a:pt x="15747" y="14079"/>
                </a:lnTo>
                <a:lnTo>
                  <a:pt x="15747" y="14052"/>
                </a:lnTo>
                <a:lnTo>
                  <a:pt x="15736" y="14036"/>
                </a:lnTo>
                <a:lnTo>
                  <a:pt x="15719" y="13992"/>
                </a:lnTo>
                <a:close/>
                <a:moveTo>
                  <a:pt x="10292" y="14072"/>
                </a:moveTo>
                <a:lnTo>
                  <a:pt x="10277" y="14079"/>
                </a:lnTo>
                <a:lnTo>
                  <a:pt x="10255" y="14079"/>
                </a:lnTo>
                <a:lnTo>
                  <a:pt x="10277" y="14116"/>
                </a:lnTo>
                <a:lnTo>
                  <a:pt x="10292" y="14072"/>
                </a:lnTo>
                <a:close/>
                <a:moveTo>
                  <a:pt x="15801" y="14072"/>
                </a:moveTo>
                <a:lnTo>
                  <a:pt x="15796" y="14102"/>
                </a:lnTo>
                <a:lnTo>
                  <a:pt x="15813" y="14079"/>
                </a:lnTo>
                <a:lnTo>
                  <a:pt x="15801" y="14072"/>
                </a:lnTo>
                <a:close/>
                <a:moveTo>
                  <a:pt x="2891" y="15428"/>
                </a:moveTo>
                <a:lnTo>
                  <a:pt x="2859" y="15465"/>
                </a:lnTo>
                <a:lnTo>
                  <a:pt x="2836" y="15502"/>
                </a:lnTo>
                <a:lnTo>
                  <a:pt x="2814" y="15561"/>
                </a:lnTo>
                <a:lnTo>
                  <a:pt x="2799" y="15582"/>
                </a:lnTo>
                <a:lnTo>
                  <a:pt x="2772" y="15626"/>
                </a:lnTo>
                <a:lnTo>
                  <a:pt x="2737" y="15663"/>
                </a:lnTo>
                <a:lnTo>
                  <a:pt x="2727" y="15672"/>
                </a:lnTo>
                <a:lnTo>
                  <a:pt x="2678" y="15672"/>
                </a:lnTo>
                <a:lnTo>
                  <a:pt x="2673" y="15679"/>
                </a:lnTo>
                <a:lnTo>
                  <a:pt x="2662" y="15686"/>
                </a:lnTo>
                <a:lnTo>
                  <a:pt x="2623" y="15686"/>
                </a:lnTo>
                <a:lnTo>
                  <a:pt x="2613" y="15699"/>
                </a:lnTo>
                <a:lnTo>
                  <a:pt x="2596" y="15709"/>
                </a:lnTo>
                <a:lnTo>
                  <a:pt x="2591" y="15709"/>
                </a:lnTo>
                <a:lnTo>
                  <a:pt x="2586" y="15693"/>
                </a:lnTo>
                <a:lnTo>
                  <a:pt x="2596" y="15679"/>
                </a:lnTo>
                <a:lnTo>
                  <a:pt x="2608" y="15672"/>
                </a:lnTo>
                <a:lnTo>
                  <a:pt x="2608" y="15656"/>
                </a:lnTo>
                <a:lnTo>
                  <a:pt x="2601" y="15649"/>
                </a:lnTo>
                <a:lnTo>
                  <a:pt x="2591" y="15649"/>
                </a:lnTo>
                <a:lnTo>
                  <a:pt x="2553" y="15686"/>
                </a:lnTo>
                <a:lnTo>
                  <a:pt x="2509" y="15752"/>
                </a:lnTo>
                <a:lnTo>
                  <a:pt x="2519" y="15752"/>
                </a:lnTo>
                <a:lnTo>
                  <a:pt x="2541" y="15796"/>
                </a:lnTo>
                <a:lnTo>
                  <a:pt x="2581" y="15796"/>
                </a:lnTo>
                <a:lnTo>
                  <a:pt x="2547" y="15819"/>
                </a:lnTo>
                <a:lnTo>
                  <a:pt x="2531" y="15810"/>
                </a:lnTo>
                <a:lnTo>
                  <a:pt x="2526" y="15833"/>
                </a:lnTo>
                <a:lnTo>
                  <a:pt x="2526" y="15863"/>
                </a:lnTo>
                <a:lnTo>
                  <a:pt x="2526" y="15893"/>
                </a:lnTo>
                <a:lnTo>
                  <a:pt x="2526" y="15913"/>
                </a:lnTo>
                <a:lnTo>
                  <a:pt x="2519" y="15893"/>
                </a:lnTo>
                <a:lnTo>
                  <a:pt x="2499" y="15893"/>
                </a:lnTo>
                <a:lnTo>
                  <a:pt x="2509" y="15840"/>
                </a:lnTo>
                <a:lnTo>
                  <a:pt x="2499" y="15833"/>
                </a:lnTo>
                <a:lnTo>
                  <a:pt x="2514" y="15789"/>
                </a:lnTo>
                <a:lnTo>
                  <a:pt x="2504" y="15782"/>
                </a:lnTo>
                <a:lnTo>
                  <a:pt x="2499" y="15782"/>
                </a:lnTo>
                <a:lnTo>
                  <a:pt x="2444" y="15840"/>
                </a:lnTo>
                <a:lnTo>
                  <a:pt x="2444" y="15847"/>
                </a:lnTo>
                <a:lnTo>
                  <a:pt x="2405" y="15900"/>
                </a:lnTo>
                <a:lnTo>
                  <a:pt x="2340" y="15930"/>
                </a:lnTo>
                <a:lnTo>
                  <a:pt x="2323" y="15943"/>
                </a:lnTo>
                <a:lnTo>
                  <a:pt x="2301" y="15957"/>
                </a:lnTo>
                <a:lnTo>
                  <a:pt x="2296" y="15957"/>
                </a:lnTo>
                <a:lnTo>
                  <a:pt x="2301" y="15950"/>
                </a:lnTo>
                <a:lnTo>
                  <a:pt x="2318" y="15937"/>
                </a:lnTo>
                <a:lnTo>
                  <a:pt x="2328" y="15920"/>
                </a:lnTo>
                <a:lnTo>
                  <a:pt x="2335" y="15913"/>
                </a:lnTo>
                <a:lnTo>
                  <a:pt x="2335" y="15907"/>
                </a:lnTo>
                <a:lnTo>
                  <a:pt x="2328" y="15900"/>
                </a:lnTo>
                <a:lnTo>
                  <a:pt x="2323" y="15884"/>
                </a:lnTo>
                <a:lnTo>
                  <a:pt x="2313" y="15907"/>
                </a:lnTo>
                <a:lnTo>
                  <a:pt x="2301" y="15930"/>
                </a:lnTo>
                <a:lnTo>
                  <a:pt x="2274" y="15987"/>
                </a:lnTo>
                <a:lnTo>
                  <a:pt x="2209" y="16128"/>
                </a:lnTo>
                <a:lnTo>
                  <a:pt x="2192" y="16187"/>
                </a:lnTo>
                <a:lnTo>
                  <a:pt x="2187" y="16252"/>
                </a:lnTo>
                <a:lnTo>
                  <a:pt x="2182" y="16282"/>
                </a:lnTo>
                <a:lnTo>
                  <a:pt x="2182" y="16275"/>
                </a:lnTo>
                <a:lnTo>
                  <a:pt x="2177" y="16298"/>
                </a:lnTo>
                <a:lnTo>
                  <a:pt x="2144" y="16371"/>
                </a:lnTo>
                <a:lnTo>
                  <a:pt x="2110" y="16422"/>
                </a:lnTo>
                <a:lnTo>
                  <a:pt x="2083" y="16452"/>
                </a:lnTo>
                <a:lnTo>
                  <a:pt x="2068" y="16459"/>
                </a:lnTo>
                <a:lnTo>
                  <a:pt x="2008" y="16473"/>
                </a:lnTo>
                <a:lnTo>
                  <a:pt x="1991" y="16482"/>
                </a:lnTo>
                <a:lnTo>
                  <a:pt x="1941" y="16489"/>
                </a:lnTo>
                <a:lnTo>
                  <a:pt x="1865" y="16482"/>
                </a:lnTo>
                <a:lnTo>
                  <a:pt x="1872" y="16519"/>
                </a:lnTo>
                <a:lnTo>
                  <a:pt x="1860" y="16606"/>
                </a:lnTo>
                <a:lnTo>
                  <a:pt x="1849" y="16666"/>
                </a:lnTo>
                <a:lnTo>
                  <a:pt x="1844" y="16680"/>
                </a:lnTo>
                <a:lnTo>
                  <a:pt x="1832" y="16694"/>
                </a:lnTo>
                <a:lnTo>
                  <a:pt x="1822" y="16687"/>
                </a:lnTo>
                <a:lnTo>
                  <a:pt x="1832" y="16666"/>
                </a:lnTo>
                <a:lnTo>
                  <a:pt x="1822" y="16673"/>
                </a:lnTo>
                <a:lnTo>
                  <a:pt x="1805" y="16694"/>
                </a:lnTo>
                <a:lnTo>
                  <a:pt x="1827" y="16710"/>
                </a:lnTo>
                <a:lnTo>
                  <a:pt x="1844" y="16717"/>
                </a:lnTo>
                <a:lnTo>
                  <a:pt x="1860" y="16730"/>
                </a:lnTo>
                <a:lnTo>
                  <a:pt x="1887" y="16776"/>
                </a:lnTo>
                <a:lnTo>
                  <a:pt x="1947" y="16820"/>
                </a:lnTo>
                <a:lnTo>
                  <a:pt x="2083" y="16988"/>
                </a:lnTo>
                <a:lnTo>
                  <a:pt x="2105" y="17041"/>
                </a:lnTo>
                <a:lnTo>
                  <a:pt x="2122" y="17115"/>
                </a:lnTo>
                <a:lnTo>
                  <a:pt x="2132" y="17145"/>
                </a:lnTo>
                <a:lnTo>
                  <a:pt x="2155" y="17182"/>
                </a:lnTo>
                <a:lnTo>
                  <a:pt x="2209" y="17209"/>
                </a:lnTo>
                <a:lnTo>
                  <a:pt x="2236" y="17209"/>
                </a:lnTo>
                <a:lnTo>
                  <a:pt x="2253" y="17218"/>
                </a:lnTo>
                <a:lnTo>
                  <a:pt x="2269" y="17188"/>
                </a:lnTo>
                <a:lnTo>
                  <a:pt x="2269" y="17202"/>
                </a:lnTo>
                <a:lnTo>
                  <a:pt x="2269" y="17218"/>
                </a:lnTo>
                <a:lnTo>
                  <a:pt x="2313" y="17209"/>
                </a:lnTo>
                <a:lnTo>
                  <a:pt x="2340" y="17218"/>
                </a:lnTo>
                <a:lnTo>
                  <a:pt x="2351" y="17232"/>
                </a:lnTo>
                <a:lnTo>
                  <a:pt x="2340" y="17255"/>
                </a:lnTo>
                <a:lnTo>
                  <a:pt x="2323" y="17299"/>
                </a:lnTo>
                <a:lnTo>
                  <a:pt x="2323" y="17336"/>
                </a:lnTo>
                <a:lnTo>
                  <a:pt x="2340" y="17356"/>
                </a:lnTo>
                <a:lnTo>
                  <a:pt x="2351" y="17379"/>
                </a:lnTo>
                <a:lnTo>
                  <a:pt x="2368" y="17393"/>
                </a:lnTo>
                <a:lnTo>
                  <a:pt x="2405" y="17356"/>
                </a:lnTo>
                <a:lnTo>
                  <a:pt x="2427" y="17349"/>
                </a:lnTo>
                <a:lnTo>
                  <a:pt x="2449" y="17373"/>
                </a:lnTo>
                <a:lnTo>
                  <a:pt x="2477" y="17373"/>
                </a:lnTo>
                <a:lnTo>
                  <a:pt x="2487" y="17386"/>
                </a:lnTo>
                <a:lnTo>
                  <a:pt x="2492" y="17409"/>
                </a:lnTo>
                <a:lnTo>
                  <a:pt x="2492" y="17439"/>
                </a:lnTo>
                <a:lnTo>
                  <a:pt x="2449" y="17453"/>
                </a:lnTo>
                <a:lnTo>
                  <a:pt x="2432" y="17446"/>
                </a:lnTo>
                <a:lnTo>
                  <a:pt x="2405" y="17416"/>
                </a:lnTo>
                <a:lnTo>
                  <a:pt x="2395" y="17409"/>
                </a:lnTo>
                <a:lnTo>
                  <a:pt x="2373" y="17409"/>
                </a:lnTo>
                <a:lnTo>
                  <a:pt x="2345" y="17423"/>
                </a:lnTo>
                <a:lnTo>
                  <a:pt x="2313" y="17386"/>
                </a:lnTo>
                <a:lnTo>
                  <a:pt x="2296" y="17349"/>
                </a:lnTo>
                <a:lnTo>
                  <a:pt x="2301" y="17306"/>
                </a:lnTo>
                <a:lnTo>
                  <a:pt x="2291" y="17299"/>
                </a:lnTo>
                <a:lnTo>
                  <a:pt x="2281" y="17255"/>
                </a:lnTo>
                <a:lnTo>
                  <a:pt x="2269" y="17246"/>
                </a:lnTo>
                <a:lnTo>
                  <a:pt x="2259" y="17255"/>
                </a:lnTo>
                <a:lnTo>
                  <a:pt x="2241" y="17269"/>
                </a:lnTo>
                <a:lnTo>
                  <a:pt x="2247" y="17299"/>
                </a:lnTo>
                <a:lnTo>
                  <a:pt x="2253" y="17320"/>
                </a:lnTo>
                <a:lnTo>
                  <a:pt x="2269" y="17320"/>
                </a:lnTo>
                <a:lnTo>
                  <a:pt x="2281" y="17336"/>
                </a:lnTo>
                <a:lnTo>
                  <a:pt x="2313" y="17409"/>
                </a:lnTo>
                <a:lnTo>
                  <a:pt x="2308" y="17439"/>
                </a:lnTo>
                <a:lnTo>
                  <a:pt x="2318" y="17453"/>
                </a:lnTo>
                <a:lnTo>
                  <a:pt x="2351" y="17439"/>
                </a:lnTo>
                <a:lnTo>
                  <a:pt x="2395" y="17467"/>
                </a:lnTo>
                <a:lnTo>
                  <a:pt x="2400" y="17483"/>
                </a:lnTo>
                <a:lnTo>
                  <a:pt x="2405" y="17520"/>
                </a:lnTo>
                <a:lnTo>
                  <a:pt x="2400" y="17504"/>
                </a:lnTo>
                <a:lnTo>
                  <a:pt x="2390" y="17513"/>
                </a:lnTo>
                <a:lnTo>
                  <a:pt x="2373" y="17504"/>
                </a:lnTo>
                <a:lnTo>
                  <a:pt x="2362" y="17490"/>
                </a:lnTo>
                <a:lnTo>
                  <a:pt x="2351" y="17497"/>
                </a:lnTo>
                <a:lnTo>
                  <a:pt x="2323" y="17564"/>
                </a:lnTo>
                <a:lnTo>
                  <a:pt x="2313" y="17570"/>
                </a:lnTo>
                <a:lnTo>
                  <a:pt x="2286" y="17564"/>
                </a:lnTo>
                <a:lnTo>
                  <a:pt x="2247" y="17570"/>
                </a:lnTo>
                <a:lnTo>
                  <a:pt x="2231" y="17570"/>
                </a:lnTo>
                <a:lnTo>
                  <a:pt x="2214" y="17557"/>
                </a:lnTo>
                <a:lnTo>
                  <a:pt x="2182" y="17564"/>
                </a:lnTo>
                <a:lnTo>
                  <a:pt x="2127" y="17564"/>
                </a:lnTo>
                <a:lnTo>
                  <a:pt x="2090" y="17520"/>
                </a:lnTo>
                <a:lnTo>
                  <a:pt x="2095" y="17504"/>
                </a:lnTo>
                <a:lnTo>
                  <a:pt x="2100" y="17497"/>
                </a:lnTo>
                <a:lnTo>
                  <a:pt x="2100" y="17467"/>
                </a:lnTo>
                <a:lnTo>
                  <a:pt x="2110" y="17423"/>
                </a:lnTo>
                <a:lnTo>
                  <a:pt x="2110" y="17409"/>
                </a:lnTo>
                <a:lnTo>
                  <a:pt x="2105" y="17402"/>
                </a:lnTo>
                <a:lnTo>
                  <a:pt x="2100" y="17393"/>
                </a:lnTo>
                <a:lnTo>
                  <a:pt x="2110" y="17393"/>
                </a:lnTo>
                <a:lnTo>
                  <a:pt x="2127" y="17393"/>
                </a:lnTo>
                <a:lnTo>
                  <a:pt x="2117" y="17379"/>
                </a:lnTo>
                <a:lnTo>
                  <a:pt x="2083" y="17379"/>
                </a:lnTo>
                <a:lnTo>
                  <a:pt x="2040" y="17386"/>
                </a:lnTo>
                <a:lnTo>
                  <a:pt x="2018" y="17402"/>
                </a:lnTo>
                <a:lnTo>
                  <a:pt x="1974" y="17446"/>
                </a:lnTo>
                <a:lnTo>
                  <a:pt x="1959" y="17446"/>
                </a:lnTo>
                <a:lnTo>
                  <a:pt x="1943" y="17451"/>
                </a:lnTo>
                <a:lnTo>
                  <a:pt x="1947" y="17446"/>
                </a:lnTo>
                <a:lnTo>
                  <a:pt x="1947" y="17439"/>
                </a:lnTo>
                <a:lnTo>
                  <a:pt x="1926" y="17453"/>
                </a:lnTo>
                <a:lnTo>
                  <a:pt x="1914" y="17467"/>
                </a:lnTo>
                <a:lnTo>
                  <a:pt x="1899" y="17483"/>
                </a:lnTo>
                <a:lnTo>
                  <a:pt x="1892" y="17490"/>
                </a:lnTo>
                <a:lnTo>
                  <a:pt x="1887" y="17504"/>
                </a:lnTo>
                <a:lnTo>
                  <a:pt x="1914" y="17534"/>
                </a:lnTo>
                <a:lnTo>
                  <a:pt x="1909" y="17541"/>
                </a:lnTo>
                <a:lnTo>
                  <a:pt x="1904" y="17550"/>
                </a:lnTo>
                <a:lnTo>
                  <a:pt x="1892" y="17557"/>
                </a:lnTo>
                <a:lnTo>
                  <a:pt x="1860" y="17557"/>
                </a:lnTo>
                <a:lnTo>
                  <a:pt x="1855" y="17557"/>
                </a:lnTo>
                <a:lnTo>
                  <a:pt x="1837" y="17541"/>
                </a:lnTo>
                <a:lnTo>
                  <a:pt x="1817" y="17550"/>
                </a:lnTo>
                <a:lnTo>
                  <a:pt x="1800" y="17564"/>
                </a:lnTo>
                <a:lnTo>
                  <a:pt x="1778" y="17577"/>
                </a:lnTo>
                <a:lnTo>
                  <a:pt x="1762" y="17607"/>
                </a:lnTo>
                <a:lnTo>
                  <a:pt x="1751" y="17630"/>
                </a:lnTo>
                <a:lnTo>
                  <a:pt x="1745" y="17637"/>
                </a:lnTo>
                <a:lnTo>
                  <a:pt x="1713" y="17644"/>
                </a:lnTo>
                <a:lnTo>
                  <a:pt x="1696" y="17681"/>
                </a:lnTo>
                <a:lnTo>
                  <a:pt x="1664" y="17711"/>
                </a:lnTo>
                <a:lnTo>
                  <a:pt x="1664" y="17697"/>
                </a:lnTo>
                <a:lnTo>
                  <a:pt x="1664" y="17681"/>
                </a:lnTo>
                <a:lnTo>
                  <a:pt x="1653" y="17688"/>
                </a:lnTo>
                <a:lnTo>
                  <a:pt x="1641" y="17711"/>
                </a:lnTo>
                <a:lnTo>
                  <a:pt x="1647" y="17734"/>
                </a:lnTo>
                <a:lnTo>
                  <a:pt x="1653" y="17741"/>
                </a:lnTo>
                <a:lnTo>
                  <a:pt x="1713" y="17791"/>
                </a:lnTo>
                <a:lnTo>
                  <a:pt x="1790" y="17821"/>
                </a:lnTo>
                <a:lnTo>
                  <a:pt x="1795" y="17814"/>
                </a:lnTo>
                <a:lnTo>
                  <a:pt x="1837" y="17828"/>
                </a:lnTo>
                <a:lnTo>
                  <a:pt x="1844" y="17835"/>
                </a:lnTo>
                <a:lnTo>
                  <a:pt x="1849" y="17844"/>
                </a:lnTo>
                <a:lnTo>
                  <a:pt x="1832" y="17835"/>
                </a:lnTo>
                <a:lnTo>
                  <a:pt x="1817" y="17844"/>
                </a:lnTo>
                <a:lnTo>
                  <a:pt x="1805" y="17872"/>
                </a:lnTo>
                <a:lnTo>
                  <a:pt x="1783" y="17881"/>
                </a:lnTo>
                <a:lnTo>
                  <a:pt x="1773" y="17872"/>
                </a:lnTo>
                <a:lnTo>
                  <a:pt x="1768" y="17865"/>
                </a:lnTo>
                <a:lnTo>
                  <a:pt x="1778" y="17888"/>
                </a:lnTo>
                <a:lnTo>
                  <a:pt x="1805" y="17939"/>
                </a:lnTo>
                <a:lnTo>
                  <a:pt x="1822" y="17946"/>
                </a:lnTo>
                <a:lnTo>
                  <a:pt x="1822" y="17982"/>
                </a:lnTo>
                <a:lnTo>
                  <a:pt x="1817" y="17992"/>
                </a:lnTo>
                <a:lnTo>
                  <a:pt x="1817" y="18012"/>
                </a:lnTo>
                <a:lnTo>
                  <a:pt x="1832" y="18049"/>
                </a:lnTo>
                <a:lnTo>
                  <a:pt x="1855" y="18065"/>
                </a:lnTo>
                <a:lnTo>
                  <a:pt x="1931" y="18086"/>
                </a:lnTo>
                <a:lnTo>
                  <a:pt x="1964" y="18102"/>
                </a:lnTo>
                <a:lnTo>
                  <a:pt x="1981" y="18109"/>
                </a:lnTo>
                <a:lnTo>
                  <a:pt x="1991" y="18109"/>
                </a:lnTo>
                <a:lnTo>
                  <a:pt x="1996" y="18102"/>
                </a:lnTo>
                <a:lnTo>
                  <a:pt x="2001" y="18093"/>
                </a:lnTo>
                <a:lnTo>
                  <a:pt x="2008" y="18086"/>
                </a:lnTo>
                <a:lnTo>
                  <a:pt x="2013" y="18086"/>
                </a:lnTo>
                <a:lnTo>
                  <a:pt x="2018" y="18093"/>
                </a:lnTo>
                <a:lnTo>
                  <a:pt x="2062" y="18072"/>
                </a:lnTo>
                <a:lnTo>
                  <a:pt x="2122" y="18072"/>
                </a:lnTo>
                <a:lnTo>
                  <a:pt x="2144" y="18086"/>
                </a:lnTo>
                <a:lnTo>
                  <a:pt x="2165" y="18109"/>
                </a:lnTo>
                <a:lnTo>
                  <a:pt x="2177" y="18123"/>
                </a:lnTo>
                <a:lnTo>
                  <a:pt x="2182" y="18109"/>
                </a:lnTo>
                <a:lnTo>
                  <a:pt x="2187" y="18093"/>
                </a:lnTo>
                <a:lnTo>
                  <a:pt x="2177" y="18086"/>
                </a:lnTo>
                <a:lnTo>
                  <a:pt x="2172" y="18079"/>
                </a:lnTo>
                <a:lnTo>
                  <a:pt x="2165" y="18065"/>
                </a:lnTo>
                <a:lnTo>
                  <a:pt x="2177" y="18049"/>
                </a:lnTo>
                <a:lnTo>
                  <a:pt x="2209" y="18093"/>
                </a:lnTo>
                <a:lnTo>
                  <a:pt x="2214" y="18139"/>
                </a:lnTo>
                <a:lnTo>
                  <a:pt x="2226" y="18139"/>
                </a:lnTo>
                <a:lnTo>
                  <a:pt x="2231" y="18116"/>
                </a:lnTo>
                <a:lnTo>
                  <a:pt x="2264" y="18065"/>
                </a:lnTo>
                <a:lnTo>
                  <a:pt x="2281" y="18042"/>
                </a:lnTo>
                <a:lnTo>
                  <a:pt x="2313" y="18019"/>
                </a:lnTo>
                <a:lnTo>
                  <a:pt x="2323" y="17998"/>
                </a:lnTo>
                <a:lnTo>
                  <a:pt x="2335" y="18005"/>
                </a:lnTo>
                <a:lnTo>
                  <a:pt x="2351" y="18005"/>
                </a:lnTo>
                <a:lnTo>
                  <a:pt x="2378" y="17962"/>
                </a:lnTo>
                <a:lnTo>
                  <a:pt x="2383" y="17962"/>
                </a:lnTo>
                <a:lnTo>
                  <a:pt x="2390" y="17969"/>
                </a:lnTo>
                <a:lnTo>
                  <a:pt x="2400" y="17992"/>
                </a:lnTo>
                <a:lnTo>
                  <a:pt x="2410" y="18005"/>
                </a:lnTo>
                <a:lnTo>
                  <a:pt x="2417" y="18019"/>
                </a:lnTo>
                <a:lnTo>
                  <a:pt x="2417" y="18042"/>
                </a:lnTo>
                <a:lnTo>
                  <a:pt x="2410" y="18065"/>
                </a:lnTo>
                <a:lnTo>
                  <a:pt x="2405" y="18079"/>
                </a:lnTo>
                <a:lnTo>
                  <a:pt x="2395" y="18093"/>
                </a:lnTo>
                <a:lnTo>
                  <a:pt x="2378" y="18102"/>
                </a:lnTo>
                <a:lnTo>
                  <a:pt x="2356" y="18102"/>
                </a:lnTo>
                <a:lnTo>
                  <a:pt x="2351" y="18130"/>
                </a:lnTo>
                <a:lnTo>
                  <a:pt x="2362" y="18130"/>
                </a:lnTo>
                <a:lnTo>
                  <a:pt x="2378" y="18146"/>
                </a:lnTo>
                <a:lnTo>
                  <a:pt x="2405" y="18196"/>
                </a:lnTo>
                <a:lnTo>
                  <a:pt x="2417" y="18270"/>
                </a:lnTo>
                <a:lnTo>
                  <a:pt x="2422" y="18300"/>
                </a:lnTo>
                <a:lnTo>
                  <a:pt x="2427" y="18337"/>
                </a:lnTo>
                <a:lnTo>
                  <a:pt x="2422" y="18367"/>
                </a:lnTo>
                <a:lnTo>
                  <a:pt x="2410" y="18387"/>
                </a:lnTo>
                <a:lnTo>
                  <a:pt x="2395" y="18417"/>
                </a:lnTo>
                <a:lnTo>
                  <a:pt x="2378" y="18440"/>
                </a:lnTo>
                <a:lnTo>
                  <a:pt x="2351" y="18447"/>
                </a:lnTo>
                <a:lnTo>
                  <a:pt x="2301" y="18454"/>
                </a:lnTo>
                <a:lnTo>
                  <a:pt x="2291" y="18447"/>
                </a:lnTo>
                <a:lnTo>
                  <a:pt x="2286" y="18424"/>
                </a:lnTo>
                <a:lnTo>
                  <a:pt x="2274" y="18424"/>
                </a:lnTo>
                <a:lnTo>
                  <a:pt x="2264" y="18433"/>
                </a:lnTo>
                <a:lnTo>
                  <a:pt x="2259" y="18454"/>
                </a:lnTo>
                <a:lnTo>
                  <a:pt x="2231" y="18514"/>
                </a:lnTo>
                <a:lnTo>
                  <a:pt x="2209" y="18535"/>
                </a:lnTo>
                <a:lnTo>
                  <a:pt x="2192" y="18565"/>
                </a:lnTo>
                <a:lnTo>
                  <a:pt x="2182" y="18581"/>
                </a:lnTo>
                <a:lnTo>
                  <a:pt x="2160" y="18588"/>
                </a:lnTo>
                <a:lnTo>
                  <a:pt x="2155" y="18588"/>
                </a:lnTo>
                <a:lnTo>
                  <a:pt x="2149" y="18571"/>
                </a:lnTo>
                <a:lnTo>
                  <a:pt x="2137" y="18565"/>
                </a:lnTo>
                <a:lnTo>
                  <a:pt x="2122" y="18581"/>
                </a:lnTo>
                <a:lnTo>
                  <a:pt x="2110" y="18595"/>
                </a:lnTo>
                <a:lnTo>
                  <a:pt x="2110" y="18588"/>
                </a:lnTo>
                <a:lnTo>
                  <a:pt x="2110" y="18581"/>
                </a:lnTo>
                <a:lnTo>
                  <a:pt x="2117" y="18571"/>
                </a:lnTo>
                <a:lnTo>
                  <a:pt x="2122" y="18565"/>
                </a:lnTo>
                <a:lnTo>
                  <a:pt x="2122" y="18558"/>
                </a:lnTo>
                <a:lnTo>
                  <a:pt x="2110" y="18535"/>
                </a:lnTo>
                <a:lnTo>
                  <a:pt x="2090" y="18521"/>
                </a:lnTo>
                <a:lnTo>
                  <a:pt x="2073" y="18514"/>
                </a:lnTo>
                <a:lnTo>
                  <a:pt x="2040" y="18528"/>
                </a:lnTo>
                <a:lnTo>
                  <a:pt x="2035" y="18535"/>
                </a:lnTo>
                <a:lnTo>
                  <a:pt x="2028" y="18551"/>
                </a:lnTo>
                <a:lnTo>
                  <a:pt x="2045" y="18571"/>
                </a:lnTo>
                <a:lnTo>
                  <a:pt x="2045" y="18581"/>
                </a:lnTo>
                <a:lnTo>
                  <a:pt x="2040" y="18581"/>
                </a:lnTo>
                <a:lnTo>
                  <a:pt x="2013" y="18588"/>
                </a:lnTo>
                <a:lnTo>
                  <a:pt x="2001" y="18601"/>
                </a:lnTo>
                <a:lnTo>
                  <a:pt x="1996" y="18618"/>
                </a:lnTo>
                <a:lnTo>
                  <a:pt x="1991" y="18654"/>
                </a:lnTo>
                <a:lnTo>
                  <a:pt x="1996" y="18691"/>
                </a:lnTo>
                <a:lnTo>
                  <a:pt x="2001" y="18705"/>
                </a:lnTo>
                <a:lnTo>
                  <a:pt x="2013" y="18691"/>
                </a:lnTo>
                <a:lnTo>
                  <a:pt x="2023" y="18682"/>
                </a:lnTo>
                <a:lnTo>
                  <a:pt x="2023" y="18691"/>
                </a:lnTo>
                <a:lnTo>
                  <a:pt x="2013" y="18712"/>
                </a:lnTo>
                <a:lnTo>
                  <a:pt x="1996" y="18719"/>
                </a:lnTo>
                <a:lnTo>
                  <a:pt x="2001" y="18742"/>
                </a:lnTo>
                <a:lnTo>
                  <a:pt x="2008" y="18749"/>
                </a:lnTo>
                <a:lnTo>
                  <a:pt x="2008" y="18756"/>
                </a:lnTo>
                <a:lnTo>
                  <a:pt x="1996" y="18742"/>
                </a:lnTo>
                <a:lnTo>
                  <a:pt x="1986" y="18735"/>
                </a:lnTo>
                <a:lnTo>
                  <a:pt x="1974" y="18742"/>
                </a:lnTo>
                <a:lnTo>
                  <a:pt x="1964" y="18756"/>
                </a:lnTo>
                <a:lnTo>
                  <a:pt x="1936" y="18809"/>
                </a:lnTo>
                <a:lnTo>
                  <a:pt x="1909" y="18866"/>
                </a:lnTo>
                <a:lnTo>
                  <a:pt x="1904" y="18896"/>
                </a:lnTo>
                <a:lnTo>
                  <a:pt x="1904" y="18912"/>
                </a:lnTo>
                <a:lnTo>
                  <a:pt x="1904" y="18919"/>
                </a:lnTo>
                <a:lnTo>
                  <a:pt x="1914" y="18933"/>
                </a:lnTo>
                <a:lnTo>
                  <a:pt x="1892" y="18940"/>
                </a:lnTo>
                <a:lnTo>
                  <a:pt x="1877" y="18940"/>
                </a:lnTo>
                <a:lnTo>
                  <a:pt x="1865" y="18949"/>
                </a:lnTo>
                <a:lnTo>
                  <a:pt x="1872" y="18963"/>
                </a:lnTo>
                <a:lnTo>
                  <a:pt x="1892" y="18977"/>
                </a:lnTo>
                <a:lnTo>
                  <a:pt x="1892" y="18986"/>
                </a:lnTo>
                <a:lnTo>
                  <a:pt x="1865" y="18993"/>
                </a:lnTo>
                <a:lnTo>
                  <a:pt x="1860" y="18986"/>
                </a:lnTo>
                <a:lnTo>
                  <a:pt x="1855" y="18986"/>
                </a:lnTo>
                <a:lnTo>
                  <a:pt x="1855" y="19006"/>
                </a:lnTo>
                <a:lnTo>
                  <a:pt x="1855" y="19023"/>
                </a:lnTo>
                <a:lnTo>
                  <a:pt x="1860" y="19036"/>
                </a:lnTo>
                <a:lnTo>
                  <a:pt x="1877" y="19023"/>
                </a:lnTo>
                <a:lnTo>
                  <a:pt x="1887" y="19029"/>
                </a:lnTo>
                <a:lnTo>
                  <a:pt x="1892" y="19043"/>
                </a:lnTo>
                <a:lnTo>
                  <a:pt x="1882" y="19073"/>
                </a:lnTo>
                <a:lnTo>
                  <a:pt x="1887" y="19096"/>
                </a:lnTo>
                <a:lnTo>
                  <a:pt x="1904" y="19103"/>
                </a:lnTo>
                <a:lnTo>
                  <a:pt x="1909" y="19140"/>
                </a:lnTo>
                <a:lnTo>
                  <a:pt x="1914" y="19161"/>
                </a:lnTo>
                <a:lnTo>
                  <a:pt x="1926" y="19161"/>
                </a:lnTo>
                <a:lnTo>
                  <a:pt x="1936" y="19161"/>
                </a:lnTo>
                <a:lnTo>
                  <a:pt x="1936" y="19140"/>
                </a:lnTo>
                <a:lnTo>
                  <a:pt x="1936" y="19124"/>
                </a:lnTo>
                <a:lnTo>
                  <a:pt x="1941" y="19110"/>
                </a:lnTo>
                <a:lnTo>
                  <a:pt x="1947" y="19110"/>
                </a:lnTo>
                <a:lnTo>
                  <a:pt x="1953" y="19110"/>
                </a:lnTo>
                <a:lnTo>
                  <a:pt x="1947" y="19124"/>
                </a:lnTo>
                <a:lnTo>
                  <a:pt x="1941" y="19133"/>
                </a:lnTo>
                <a:lnTo>
                  <a:pt x="1947" y="19140"/>
                </a:lnTo>
                <a:lnTo>
                  <a:pt x="1953" y="19147"/>
                </a:lnTo>
                <a:lnTo>
                  <a:pt x="1959" y="19140"/>
                </a:lnTo>
                <a:lnTo>
                  <a:pt x="1959" y="19161"/>
                </a:lnTo>
                <a:lnTo>
                  <a:pt x="1964" y="19170"/>
                </a:lnTo>
                <a:lnTo>
                  <a:pt x="1981" y="19161"/>
                </a:lnTo>
                <a:lnTo>
                  <a:pt x="1986" y="19161"/>
                </a:lnTo>
                <a:lnTo>
                  <a:pt x="1986" y="19170"/>
                </a:lnTo>
                <a:lnTo>
                  <a:pt x="1974" y="19184"/>
                </a:lnTo>
                <a:lnTo>
                  <a:pt x="1959" y="19207"/>
                </a:lnTo>
                <a:lnTo>
                  <a:pt x="1964" y="19214"/>
                </a:lnTo>
                <a:lnTo>
                  <a:pt x="1969" y="19214"/>
                </a:lnTo>
                <a:lnTo>
                  <a:pt x="2001" y="19214"/>
                </a:lnTo>
                <a:lnTo>
                  <a:pt x="2035" y="19227"/>
                </a:lnTo>
                <a:lnTo>
                  <a:pt x="2083" y="19227"/>
                </a:lnTo>
                <a:lnTo>
                  <a:pt x="2110" y="19197"/>
                </a:lnTo>
                <a:lnTo>
                  <a:pt x="2122" y="19207"/>
                </a:lnTo>
                <a:lnTo>
                  <a:pt x="2127" y="19214"/>
                </a:lnTo>
                <a:lnTo>
                  <a:pt x="2122" y="19220"/>
                </a:lnTo>
                <a:lnTo>
                  <a:pt x="2100" y="19220"/>
                </a:lnTo>
                <a:lnTo>
                  <a:pt x="2095" y="19227"/>
                </a:lnTo>
                <a:lnTo>
                  <a:pt x="2127" y="19234"/>
                </a:lnTo>
                <a:lnTo>
                  <a:pt x="2137" y="19243"/>
                </a:lnTo>
                <a:lnTo>
                  <a:pt x="2149" y="19257"/>
                </a:lnTo>
                <a:lnTo>
                  <a:pt x="2137" y="19287"/>
                </a:lnTo>
                <a:lnTo>
                  <a:pt x="2117" y="19308"/>
                </a:lnTo>
                <a:lnTo>
                  <a:pt x="2105" y="19287"/>
                </a:lnTo>
                <a:lnTo>
                  <a:pt x="2100" y="19264"/>
                </a:lnTo>
                <a:lnTo>
                  <a:pt x="2095" y="19257"/>
                </a:lnTo>
                <a:lnTo>
                  <a:pt x="2090" y="19257"/>
                </a:lnTo>
                <a:lnTo>
                  <a:pt x="2073" y="19280"/>
                </a:lnTo>
                <a:lnTo>
                  <a:pt x="2056" y="19301"/>
                </a:lnTo>
                <a:lnTo>
                  <a:pt x="2051" y="19308"/>
                </a:lnTo>
                <a:lnTo>
                  <a:pt x="2056" y="19294"/>
                </a:lnTo>
                <a:lnTo>
                  <a:pt x="2062" y="19271"/>
                </a:lnTo>
                <a:lnTo>
                  <a:pt x="2056" y="19257"/>
                </a:lnTo>
                <a:lnTo>
                  <a:pt x="2051" y="19250"/>
                </a:lnTo>
                <a:lnTo>
                  <a:pt x="2035" y="19243"/>
                </a:lnTo>
                <a:lnTo>
                  <a:pt x="2018" y="19227"/>
                </a:lnTo>
                <a:lnTo>
                  <a:pt x="2008" y="19220"/>
                </a:lnTo>
                <a:lnTo>
                  <a:pt x="1996" y="19227"/>
                </a:lnTo>
                <a:lnTo>
                  <a:pt x="1986" y="19264"/>
                </a:lnTo>
                <a:lnTo>
                  <a:pt x="1947" y="19324"/>
                </a:lnTo>
                <a:lnTo>
                  <a:pt x="1964" y="19331"/>
                </a:lnTo>
                <a:lnTo>
                  <a:pt x="1974" y="19331"/>
                </a:lnTo>
                <a:lnTo>
                  <a:pt x="1986" y="19338"/>
                </a:lnTo>
                <a:lnTo>
                  <a:pt x="1986" y="19345"/>
                </a:lnTo>
                <a:lnTo>
                  <a:pt x="1986" y="19361"/>
                </a:lnTo>
                <a:lnTo>
                  <a:pt x="2001" y="19382"/>
                </a:lnTo>
                <a:lnTo>
                  <a:pt x="2013" y="19398"/>
                </a:lnTo>
                <a:lnTo>
                  <a:pt x="2028" y="19398"/>
                </a:lnTo>
                <a:lnTo>
                  <a:pt x="2051" y="19441"/>
                </a:lnTo>
                <a:lnTo>
                  <a:pt x="2090" y="19485"/>
                </a:lnTo>
                <a:lnTo>
                  <a:pt x="2090" y="19501"/>
                </a:lnTo>
                <a:lnTo>
                  <a:pt x="2090" y="19515"/>
                </a:lnTo>
                <a:lnTo>
                  <a:pt x="2117" y="19538"/>
                </a:lnTo>
                <a:lnTo>
                  <a:pt x="2137" y="19538"/>
                </a:lnTo>
                <a:lnTo>
                  <a:pt x="2187" y="19522"/>
                </a:lnTo>
                <a:lnTo>
                  <a:pt x="2226" y="19501"/>
                </a:lnTo>
                <a:lnTo>
                  <a:pt x="2241" y="19478"/>
                </a:lnTo>
                <a:lnTo>
                  <a:pt x="2259" y="19478"/>
                </a:lnTo>
                <a:lnTo>
                  <a:pt x="2264" y="19464"/>
                </a:lnTo>
                <a:lnTo>
                  <a:pt x="2269" y="19441"/>
                </a:lnTo>
                <a:lnTo>
                  <a:pt x="2264" y="19418"/>
                </a:lnTo>
                <a:lnTo>
                  <a:pt x="2264" y="19411"/>
                </a:lnTo>
                <a:lnTo>
                  <a:pt x="2247" y="19405"/>
                </a:lnTo>
                <a:lnTo>
                  <a:pt x="2259" y="19398"/>
                </a:lnTo>
                <a:lnTo>
                  <a:pt x="2274" y="19368"/>
                </a:lnTo>
                <a:lnTo>
                  <a:pt x="2296" y="19308"/>
                </a:lnTo>
                <a:lnTo>
                  <a:pt x="2301" y="19294"/>
                </a:lnTo>
                <a:lnTo>
                  <a:pt x="2308" y="19280"/>
                </a:lnTo>
                <a:lnTo>
                  <a:pt x="2313" y="19280"/>
                </a:lnTo>
                <a:lnTo>
                  <a:pt x="2323" y="19280"/>
                </a:lnTo>
                <a:lnTo>
                  <a:pt x="2301" y="19301"/>
                </a:lnTo>
                <a:lnTo>
                  <a:pt x="2286" y="19345"/>
                </a:lnTo>
                <a:lnTo>
                  <a:pt x="2269" y="19398"/>
                </a:lnTo>
                <a:lnTo>
                  <a:pt x="2286" y="19428"/>
                </a:lnTo>
                <a:lnTo>
                  <a:pt x="2296" y="19485"/>
                </a:lnTo>
                <a:lnTo>
                  <a:pt x="2318" y="19559"/>
                </a:lnTo>
                <a:lnTo>
                  <a:pt x="2328" y="19596"/>
                </a:lnTo>
                <a:lnTo>
                  <a:pt x="2328" y="19619"/>
                </a:lnTo>
                <a:lnTo>
                  <a:pt x="2323" y="19639"/>
                </a:lnTo>
                <a:lnTo>
                  <a:pt x="2318" y="19655"/>
                </a:lnTo>
                <a:lnTo>
                  <a:pt x="2308" y="19676"/>
                </a:lnTo>
                <a:lnTo>
                  <a:pt x="2313" y="19713"/>
                </a:lnTo>
                <a:lnTo>
                  <a:pt x="2323" y="19736"/>
                </a:lnTo>
                <a:lnTo>
                  <a:pt x="2335" y="19729"/>
                </a:lnTo>
                <a:lnTo>
                  <a:pt x="2351" y="19729"/>
                </a:lnTo>
                <a:lnTo>
                  <a:pt x="2335" y="19759"/>
                </a:lnTo>
                <a:lnTo>
                  <a:pt x="2335" y="19780"/>
                </a:lnTo>
                <a:lnTo>
                  <a:pt x="2335" y="19796"/>
                </a:lnTo>
                <a:lnTo>
                  <a:pt x="2340" y="19823"/>
                </a:lnTo>
                <a:lnTo>
                  <a:pt x="2323" y="19846"/>
                </a:lnTo>
                <a:lnTo>
                  <a:pt x="2308" y="19853"/>
                </a:lnTo>
                <a:lnTo>
                  <a:pt x="2291" y="19869"/>
                </a:lnTo>
                <a:lnTo>
                  <a:pt x="2335" y="19876"/>
                </a:lnTo>
                <a:lnTo>
                  <a:pt x="2378" y="19860"/>
                </a:lnTo>
                <a:lnTo>
                  <a:pt x="2383" y="19840"/>
                </a:lnTo>
                <a:lnTo>
                  <a:pt x="2390" y="19833"/>
                </a:lnTo>
                <a:lnTo>
                  <a:pt x="2395" y="19823"/>
                </a:lnTo>
                <a:lnTo>
                  <a:pt x="2400" y="19823"/>
                </a:lnTo>
                <a:lnTo>
                  <a:pt x="2432" y="19803"/>
                </a:lnTo>
                <a:lnTo>
                  <a:pt x="2444" y="19803"/>
                </a:lnTo>
                <a:lnTo>
                  <a:pt x="2460" y="19780"/>
                </a:lnTo>
                <a:lnTo>
                  <a:pt x="2477" y="19766"/>
                </a:lnTo>
                <a:lnTo>
                  <a:pt x="2492" y="19750"/>
                </a:lnTo>
                <a:lnTo>
                  <a:pt x="2504" y="19773"/>
                </a:lnTo>
                <a:lnTo>
                  <a:pt x="2514" y="19787"/>
                </a:lnTo>
                <a:lnTo>
                  <a:pt x="2541" y="19810"/>
                </a:lnTo>
                <a:lnTo>
                  <a:pt x="2553" y="19803"/>
                </a:lnTo>
                <a:lnTo>
                  <a:pt x="2564" y="19787"/>
                </a:lnTo>
                <a:lnTo>
                  <a:pt x="2569" y="19780"/>
                </a:lnTo>
                <a:lnTo>
                  <a:pt x="2591" y="19810"/>
                </a:lnTo>
                <a:lnTo>
                  <a:pt x="2601" y="19833"/>
                </a:lnTo>
                <a:lnTo>
                  <a:pt x="2628" y="19897"/>
                </a:lnTo>
                <a:lnTo>
                  <a:pt x="2645" y="19913"/>
                </a:lnTo>
                <a:lnTo>
                  <a:pt x="2662" y="19906"/>
                </a:lnTo>
                <a:lnTo>
                  <a:pt x="2662" y="19883"/>
                </a:lnTo>
                <a:lnTo>
                  <a:pt x="2651" y="19833"/>
                </a:lnTo>
                <a:lnTo>
                  <a:pt x="2651" y="19810"/>
                </a:lnTo>
                <a:lnTo>
                  <a:pt x="2656" y="19780"/>
                </a:lnTo>
                <a:lnTo>
                  <a:pt x="2651" y="19759"/>
                </a:lnTo>
                <a:lnTo>
                  <a:pt x="2656" y="19766"/>
                </a:lnTo>
                <a:lnTo>
                  <a:pt x="2668" y="19773"/>
                </a:lnTo>
                <a:lnTo>
                  <a:pt x="2678" y="19759"/>
                </a:lnTo>
                <a:lnTo>
                  <a:pt x="2683" y="19736"/>
                </a:lnTo>
                <a:lnTo>
                  <a:pt x="2695" y="19729"/>
                </a:lnTo>
                <a:lnTo>
                  <a:pt x="2717" y="19743"/>
                </a:lnTo>
                <a:lnTo>
                  <a:pt x="2732" y="19759"/>
                </a:lnTo>
                <a:lnTo>
                  <a:pt x="2722" y="19759"/>
                </a:lnTo>
                <a:lnTo>
                  <a:pt x="2710" y="19750"/>
                </a:lnTo>
                <a:lnTo>
                  <a:pt x="2700" y="19750"/>
                </a:lnTo>
                <a:lnTo>
                  <a:pt x="2695" y="19766"/>
                </a:lnTo>
                <a:lnTo>
                  <a:pt x="2690" y="19787"/>
                </a:lnTo>
                <a:lnTo>
                  <a:pt x="2695" y="19810"/>
                </a:lnTo>
                <a:lnTo>
                  <a:pt x="2700" y="19816"/>
                </a:lnTo>
                <a:lnTo>
                  <a:pt x="2710" y="19846"/>
                </a:lnTo>
                <a:lnTo>
                  <a:pt x="2722" y="19853"/>
                </a:lnTo>
                <a:lnTo>
                  <a:pt x="2737" y="19846"/>
                </a:lnTo>
                <a:lnTo>
                  <a:pt x="2777" y="19816"/>
                </a:lnTo>
                <a:lnTo>
                  <a:pt x="2831" y="19780"/>
                </a:lnTo>
                <a:lnTo>
                  <a:pt x="2847" y="19750"/>
                </a:lnTo>
                <a:lnTo>
                  <a:pt x="2864" y="19713"/>
                </a:lnTo>
                <a:lnTo>
                  <a:pt x="2853" y="19759"/>
                </a:lnTo>
                <a:lnTo>
                  <a:pt x="2841" y="19810"/>
                </a:lnTo>
                <a:lnTo>
                  <a:pt x="2847" y="19816"/>
                </a:lnTo>
                <a:lnTo>
                  <a:pt x="2853" y="19816"/>
                </a:lnTo>
                <a:lnTo>
                  <a:pt x="2826" y="19846"/>
                </a:lnTo>
                <a:lnTo>
                  <a:pt x="2799" y="19883"/>
                </a:lnTo>
                <a:lnTo>
                  <a:pt x="2792" y="19906"/>
                </a:lnTo>
                <a:lnTo>
                  <a:pt x="2792" y="19927"/>
                </a:lnTo>
                <a:lnTo>
                  <a:pt x="2799" y="19957"/>
                </a:lnTo>
                <a:lnTo>
                  <a:pt x="2809" y="19964"/>
                </a:lnTo>
                <a:lnTo>
                  <a:pt x="2814" y="19964"/>
                </a:lnTo>
                <a:lnTo>
                  <a:pt x="2831" y="19971"/>
                </a:lnTo>
                <a:lnTo>
                  <a:pt x="2804" y="19980"/>
                </a:lnTo>
                <a:lnTo>
                  <a:pt x="2792" y="19987"/>
                </a:lnTo>
                <a:lnTo>
                  <a:pt x="2787" y="20008"/>
                </a:lnTo>
                <a:lnTo>
                  <a:pt x="2787" y="20054"/>
                </a:lnTo>
                <a:lnTo>
                  <a:pt x="2782" y="20097"/>
                </a:lnTo>
                <a:lnTo>
                  <a:pt x="2782" y="20111"/>
                </a:lnTo>
                <a:lnTo>
                  <a:pt x="2782" y="20118"/>
                </a:lnTo>
                <a:lnTo>
                  <a:pt x="2787" y="20127"/>
                </a:lnTo>
                <a:lnTo>
                  <a:pt x="2792" y="20141"/>
                </a:lnTo>
                <a:lnTo>
                  <a:pt x="2799" y="20148"/>
                </a:lnTo>
                <a:lnTo>
                  <a:pt x="2804" y="20148"/>
                </a:lnTo>
                <a:lnTo>
                  <a:pt x="2799" y="20155"/>
                </a:lnTo>
                <a:lnTo>
                  <a:pt x="2787" y="20148"/>
                </a:lnTo>
                <a:lnTo>
                  <a:pt x="2782" y="20141"/>
                </a:lnTo>
                <a:lnTo>
                  <a:pt x="2782" y="20134"/>
                </a:lnTo>
                <a:lnTo>
                  <a:pt x="2777" y="20134"/>
                </a:lnTo>
                <a:lnTo>
                  <a:pt x="2765" y="20141"/>
                </a:lnTo>
                <a:lnTo>
                  <a:pt x="2760" y="20148"/>
                </a:lnTo>
                <a:lnTo>
                  <a:pt x="2744" y="20178"/>
                </a:lnTo>
                <a:lnTo>
                  <a:pt x="2732" y="20192"/>
                </a:lnTo>
                <a:lnTo>
                  <a:pt x="2722" y="20201"/>
                </a:lnTo>
                <a:lnTo>
                  <a:pt x="2710" y="20215"/>
                </a:lnTo>
                <a:lnTo>
                  <a:pt x="2695" y="20245"/>
                </a:lnTo>
                <a:lnTo>
                  <a:pt x="2683" y="20265"/>
                </a:lnTo>
                <a:lnTo>
                  <a:pt x="2678" y="20288"/>
                </a:lnTo>
                <a:lnTo>
                  <a:pt x="2678" y="20295"/>
                </a:lnTo>
                <a:lnTo>
                  <a:pt x="2678" y="20311"/>
                </a:lnTo>
                <a:lnTo>
                  <a:pt x="2678" y="20325"/>
                </a:lnTo>
                <a:lnTo>
                  <a:pt x="2678" y="20339"/>
                </a:lnTo>
                <a:lnTo>
                  <a:pt x="2678" y="20348"/>
                </a:lnTo>
                <a:lnTo>
                  <a:pt x="2673" y="20348"/>
                </a:lnTo>
                <a:lnTo>
                  <a:pt x="2668" y="20348"/>
                </a:lnTo>
                <a:lnTo>
                  <a:pt x="2656" y="20339"/>
                </a:lnTo>
                <a:lnTo>
                  <a:pt x="2656" y="20332"/>
                </a:lnTo>
                <a:lnTo>
                  <a:pt x="2656" y="20325"/>
                </a:lnTo>
                <a:lnTo>
                  <a:pt x="2651" y="20332"/>
                </a:lnTo>
                <a:lnTo>
                  <a:pt x="2635" y="20355"/>
                </a:lnTo>
                <a:lnTo>
                  <a:pt x="2623" y="20376"/>
                </a:lnTo>
                <a:lnTo>
                  <a:pt x="2569" y="20406"/>
                </a:lnTo>
                <a:lnTo>
                  <a:pt x="2541" y="20436"/>
                </a:lnTo>
                <a:lnTo>
                  <a:pt x="2531" y="20442"/>
                </a:lnTo>
                <a:lnTo>
                  <a:pt x="2514" y="20465"/>
                </a:lnTo>
                <a:lnTo>
                  <a:pt x="2509" y="20486"/>
                </a:lnTo>
                <a:lnTo>
                  <a:pt x="2499" y="20516"/>
                </a:lnTo>
                <a:lnTo>
                  <a:pt x="2492" y="20539"/>
                </a:lnTo>
                <a:lnTo>
                  <a:pt x="2492" y="20553"/>
                </a:lnTo>
                <a:lnTo>
                  <a:pt x="2492" y="20560"/>
                </a:lnTo>
                <a:lnTo>
                  <a:pt x="2499" y="20569"/>
                </a:lnTo>
                <a:lnTo>
                  <a:pt x="2514" y="20583"/>
                </a:lnTo>
                <a:lnTo>
                  <a:pt x="2519" y="20590"/>
                </a:lnTo>
                <a:lnTo>
                  <a:pt x="2519" y="20597"/>
                </a:lnTo>
                <a:lnTo>
                  <a:pt x="2514" y="20597"/>
                </a:lnTo>
                <a:lnTo>
                  <a:pt x="2504" y="20590"/>
                </a:lnTo>
                <a:lnTo>
                  <a:pt x="2499" y="20583"/>
                </a:lnTo>
                <a:lnTo>
                  <a:pt x="2492" y="20576"/>
                </a:lnTo>
                <a:lnTo>
                  <a:pt x="2487" y="20576"/>
                </a:lnTo>
                <a:lnTo>
                  <a:pt x="2477" y="20576"/>
                </a:lnTo>
                <a:lnTo>
                  <a:pt x="2472" y="20583"/>
                </a:lnTo>
                <a:lnTo>
                  <a:pt x="2472" y="20606"/>
                </a:lnTo>
                <a:lnTo>
                  <a:pt x="2472" y="20613"/>
                </a:lnTo>
                <a:lnTo>
                  <a:pt x="2465" y="20613"/>
                </a:lnTo>
                <a:lnTo>
                  <a:pt x="2460" y="20606"/>
                </a:lnTo>
                <a:lnTo>
                  <a:pt x="2444" y="20576"/>
                </a:lnTo>
                <a:lnTo>
                  <a:pt x="2444" y="20569"/>
                </a:lnTo>
                <a:lnTo>
                  <a:pt x="2455" y="20560"/>
                </a:lnTo>
                <a:lnTo>
                  <a:pt x="2455" y="20553"/>
                </a:lnTo>
                <a:lnTo>
                  <a:pt x="2455" y="20546"/>
                </a:lnTo>
                <a:lnTo>
                  <a:pt x="2449" y="20553"/>
                </a:lnTo>
                <a:lnTo>
                  <a:pt x="2432" y="20560"/>
                </a:lnTo>
                <a:lnTo>
                  <a:pt x="2427" y="20560"/>
                </a:lnTo>
                <a:lnTo>
                  <a:pt x="2422" y="20553"/>
                </a:lnTo>
                <a:lnTo>
                  <a:pt x="2427" y="20546"/>
                </a:lnTo>
                <a:lnTo>
                  <a:pt x="2422" y="20546"/>
                </a:lnTo>
                <a:lnTo>
                  <a:pt x="2373" y="20576"/>
                </a:lnTo>
                <a:lnTo>
                  <a:pt x="2345" y="20597"/>
                </a:lnTo>
                <a:lnTo>
                  <a:pt x="2323" y="20627"/>
                </a:lnTo>
                <a:lnTo>
                  <a:pt x="2301" y="20656"/>
                </a:lnTo>
                <a:lnTo>
                  <a:pt x="2286" y="20693"/>
                </a:lnTo>
                <a:lnTo>
                  <a:pt x="2269" y="20716"/>
                </a:lnTo>
                <a:lnTo>
                  <a:pt x="2259" y="20730"/>
                </a:lnTo>
                <a:lnTo>
                  <a:pt x="2253" y="20744"/>
                </a:lnTo>
                <a:lnTo>
                  <a:pt x="2253" y="20753"/>
                </a:lnTo>
                <a:lnTo>
                  <a:pt x="2247" y="20760"/>
                </a:lnTo>
                <a:lnTo>
                  <a:pt x="2241" y="20760"/>
                </a:lnTo>
                <a:lnTo>
                  <a:pt x="2236" y="20760"/>
                </a:lnTo>
                <a:lnTo>
                  <a:pt x="2231" y="20753"/>
                </a:lnTo>
                <a:lnTo>
                  <a:pt x="2226" y="20753"/>
                </a:lnTo>
                <a:lnTo>
                  <a:pt x="2209" y="20767"/>
                </a:lnTo>
                <a:lnTo>
                  <a:pt x="2209" y="20774"/>
                </a:lnTo>
                <a:lnTo>
                  <a:pt x="2209" y="20781"/>
                </a:lnTo>
                <a:lnTo>
                  <a:pt x="2209" y="20797"/>
                </a:lnTo>
                <a:lnTo>
                  <a:pt x="2209" y="20811"/>
                </a:lnTo>
                <a:lnTo>
                  <a:pt x="2204" y="20827"/>
                </a:lnTo>
                <a:lnTo>
                  <a:pt x="2192" y="20781"/>
                </a:lnTo>
                <a:lnTo>
                  <a:pt x="2187" y="20790"/>
                </a:lnTo>
                <a:lnTo>
                  <a:pt x="2182" y="20781"/>
                </a:lnTo>
                <a:lnTo>
                  <a:pt x="2177" y="20781"/>
                </a:lnTo>
                <a:lnTo>
                  <a:pt x="2155" y="20781"/>
                </a:lnTo>
                <a:lnTo>
                  <a:pt x="2149" y="20781"/>
                </a:lnTo>
                <a:lnTo>
                  <a:pt x="2122" y="20804"/>
                </a:lnTo>
                <a:lnTo>
                  <a:pt x="2110" y="20818"/>
                </a:lnTo>
                <a:lnTo>
                  <a:pt x="2095" y="20818"/>
                </a:lnTo>
                <a:lnTo>
                  <a:pt x="2090" y="20818"/>
                </a:lnTo>
                <a:lnTo>
                  <a:pt x="2083" y="20827"/>
                </a:lnTo>
                <a:lnTo>
                  <a:pt x="2068" y="20870"/>
                </a:lnTo>
                <a:lnTo>
                  <a:pt x="2062" y="20877"/>
                </a:lnTo>
                <a:lnTo>
                  <a:pt x="2045" y="20891"/>
                </a:lnTo>
                <a:lnTo>
                  <a:pt x="2045" y="20900"/>
                </a:lnTo>
                <a:lnTo>
                  <a:pt x="2045" y="20907"/>
                </a:lnTo>
                <a:lnTo>
                  <a:pt x="2051" y="20928"/>
                </a:lnTo>
                <a:lnTo>
                  <a:pt x="2056" y="20937"/>
                </a:lnTo>
                <a:lnTo>
                  <a:pt x="2068" y="20937"/>
                </a:lnTo>
                <a:lnTo>
                  <a:pt x="2083" y="20937"/>
                </a:lnTo>
                <a:lnTo>
                  <a:pt x="2095" y="20928"/>
                </a:lnTo>
                <a:lnTo>
                  <a:pt x="2100" y="20921"/>
                </a:lnTo>
                <a:lnTo>
                  <a:pt x="2105" y="20914"/>
                </a:lnTo>
                <a:lnTo>
                  <a:pt x="2117" y="20891"/>
                </a:lnTo>
                <a:lnTo>
                  <a:pt x="2122" y="20884"/>
                </a:lnTo>
                <a:lnTo>
                  <a:pt x="2132" y="20877"/>
                </a:lnTo>
                <a:lnTo>
                  <a:pt x="2187" y="20877"/>
                </a:lnTo>
                <a:lnTo>
                  <a:pt x="2192" y="20877"/>
                </a:lnTo>
                <a:lnTo>
                  <a:pt x="2209" y="20854"/>
                </a:lnTo>
                <a:lnTo>
                  <a:pt x="2236" y="20870"/>
                </a:lnTo>
                <a:lnTo>
                  <a:pt x="2236" y="20864"/>
                </a:lnTo>
                <a:lnTo>
                  <a:pt x="2231" y="20854"/>
                </a:lnTo>
                <a:lnTo>
                  <a:pt x="2226" y="20847"/>
                </a:lnTo>
                <a:lnTo>
                  <a:pt x="2214" y="20841"/>
                </a:lnTo>
                <a:lnTo>
                  <a:pt x="2209" y="20834"/>
                </a:lnTo>
                <a:lnTo>
                  <a:pt x="2214" y="20827"/>
                </a:lnTo>
                <a:lnTo>
                  <a:pt x="2226" y="20811"/>
                </a:lnTo>
                <a:lnTo>
                  <a:pt x="2231" y="20797"/>
                </a:lnTo>
                <a:lnTo>
                  <a:pt x="2226" y="20781"/>
                </a:lnTo>
                <a:lnTo>
                  <a:pt x="2226" y="20774"/>
                </a:lnTo>
                <a:lnTo>
                  <a:pt x="2236" y="20781"/>
                </a:lnTo>
                <a:lnTo>
                  <a:pt x="2253" y="20804"/>
                </a:lnTo>
                <a:lnTo>
                  <a:pt x="2259" y="20804"/>
                </a:lnTo>
                <a:lnTo>
                  <a:pt x="2274" y="20790"/>
                </a:lnTo>
                <a:lnTo>
                  <a:pt x="2281" y="20781"/>
                </a:lnTo>
                <a:lnTo>
                  <a:pt x="2281" y="20774"/>
                </a:lnTo>
                <a:lnTo>
                  <a:pt x="2274" y="20737"/>
                </a:lnTo>
                <a:lnTo>
                  <a:pt x="2274" y="20730"/>
                </a:lnTo>
                <a:lnTo>
                  <a:pt x="2286" y="20730"/>
                </a:lnTo>
                <a:lnTo>
                  <a:pt x="2291" y="20737"/>
                </a:lnTo>
                <a:lnTo>
                  <a:pt x="2296" y="20753"/>
                </a:lnTo>
                <a:lnTo>
                  <a:pt x="2296" y="20760"/>
                </a:lnTo>
                <a:lnTo>
                  <a:pt x="2291" y="20760"/>
                </a:lnTo>
                <a:lnTo>
                  <a:pt x="2291" y="20767"/>
                </a:lnTo>
                <a:lnTo>
                  <a:pt x="2296" y="20774"/>
                </a:lnTo>
                <a:lnTo>
                  <a:pt x="2301" y="20774"/>
                </a:lnTo>
                <a:lnTo>
                  <a:pt x="2308" y="20774"/>
                </a:lnTo>
                <a:lnTo>
                  <a:pt x="2313" y="20767"/>
                </a:lnTo>
                <a:lnTo>
                  <a:pt x="2318" y="20753"/>
                </a:lnTo>
                <a:lnTo>
                  <a:pt x="2323" y="20744"/>
                </a:lnTo>
                <a:lnTo>
                  <a:pt x="2335" y="20744"/>
                </a:lnTo>
                <a:lnTo>
                  <a:pt x="2345" y="20730"/>
                </a:lnTo>
                <a:lnTo>
                  <a:pt x="2373" y="20679"/>
                </a:lnTo>
                <a:lnTo>
                  <a:pt x="2373" y="20670"/>
                </a:lnTo>
                <a:lnTo>
                  <a:pt x="2378" y="20643"/>
                </a:lnTo>
                <a:lnTo>
                  <a:pt x="2383" y="20633"/>
                </a:lnTo>
                <a:lnTo>
                  <a:pt x="2390" y="20627"/>
                </a:lnTo>
                <a:lnTo>
                  <a:pt x="2400" y="20620"/>
                </a:lnTo>
                <a:lnTo>
                  <a:pt x="2405" y="20620"/>
                </a:lnTo>
                <a:lnTo>
                  <a:pt x="2417" y="20627"/>
                </a:lnTo>
                <a:lnTo>
                  <a:pt x="2427" y="20633"/>
                </a:lnTo>
                <a:lnTo>
                  <a:pt x="2432" y="20643"/>
                </a:lnTo>
                <a:lnTo>
                  <a:pt x="2432" y="20650"/>
                </a:lnTo>
                <a:lnTo>
                  <a:pt x="2422" y="20643"/>
                </a:lnTo>
                <a:lnTo>
                  <a:pt x="2417" y="20643"/>
                </a:lnTo>
                <a:lnTo>
                  <a:pt x="2410" y="20650"/>
                </a:lnTo>
                <a:lnTo>
                  <a:pt x="2405" y="20656"/>
                </a:lnTo>
                <a:lnTo>
                  <a:pt x="2400" y="20670"/>
                </a:lnTo>
                <a:lnTo>
                  <a:pt x="2400" y="20686"/>
                </a:lnTo>
                <a:lnTo>
                  <a:pt x="2400" y="20693"/>
                </a:lnTo>
                <a:lnTo>
                  <a:pt x="2410" y="20693"/>
                </a:lnTo>
                <a:lnTo>
                  <a:pt x="2432" y="20686"/>
                </a:lnTo>
                <a:lnTo>
                  <a:pt x="2444" y="20679"/>
                </a:lnTo>
                <a:lnTo>
                  <a:pt x="2449" y="20670"/>
                </a:lnTo>
                <a:lnTo>
                  <a:pt x="2455" y="20656"/>
                </a:lnTo>
                <a:lnTo>
                  <a:pt x="2460" y="20650"/>
                </a:lnTo>
                <a:lnTo>
                  <a:pt x="2472" y="20656"/>
                </a:lnTo>
                <a:lnTo>
                  <a:pt x="2477" y="20650"/>
                </a:lnTo>
                <a:lnTo>
                  <a:pt x="2482" y="20643"/>
                </a:lnTo>
                <a:lnTo>
                  <a:pt x="2487" y="20643"/>
                </a:lnTo>
                <a:lnTo>
                  <a:pt x="2492" y="20650"/>
                </a:lnTo>
                <a:lnTo>
                  <a:pt x="2499" y="20650"/>
                </a:lnTo>
                <a:lnTo>
                  <a:pt x="2504" y="20643"/>
                </a:lnTo>
                <a:lnTo>
                  <a:pt x="2509" y="20627"/>
                </a:lnTo>
                <a:lnTo>
                  <a:pt x="2514" y="20620"/>
                </a:lnTo>
                <a:lnTo>
                  <a:pt x="2531" y="20613"/>
                </a:lnTo>
                <a:lnTo>
                  <a:pt x="2553" y="20583"/>
                </a:lnTo>
                <a:lnTo>
                  <a:pt x="2564" y="20576"/>
                </a:lnTo>
                <a:lnTo>
                  <a:pt x="2569" y="20576"/>
                </a:lnTo>
                <a:lnTo>
                  <a:pt x="2574" y="20576"/>
                </a:lnTo>
                <a:lnTo>
                  <a:pt x="2581" y="20569"/>
                </a:lnTo>
                <a:lnTo>
                  <a:pt x="2586" y="20569"/>
                </a:lnTo>
                <a:lnTo>
                  <a:pt x="2591" y="20569"/>
                </a:lnTo>
                <a:lnTo>
                  <a:pt x="2596" y="20576"/>
                </a:lnTo>
                <a:lnTo>
                  <a:pt x="2596" y="20583"/>
                </a:lnTo>
                <a:lnTo>
                  <a:pt x="2596" y="20620"/>
                </a:lnTo>
                <a:lnTo>
                  <a:pt x="2596" y="20627"/>
                </a:lnTo>
                <a:lnTo>
                  <a:pt x="2601" y="20620"/>
                </a:lnTo>
                <a:lnTo>
                  <a:pt x="2608" y="20613"/>
                </a:lnTo>
                <a:lnTo>
                  <a:pt x="2613" y="20597"/>
                </a:lnTo>
                <a:lnTo>
                  <a:pt x="2613" y="20583"/>
                </a:lnTo>
                <a:lnTo>
                  <a:pt x="2623" y="20576"/>
                </a:lnTo>
                <a:lnTo>
                  <a:pt x="2690" y="20539"/>
                </a:lnTo>
                <a:lnTo>
                  <a:pt x="2700" y="20523"/>
                </a:lnTo>
                <a:lnTo>
                  <a:pt x="2710" y="20495"/>
                </a:lnTo>
                <a:lnTo>
                  <a:pt x="2717" y="20486"/>
                </a:lnTo>
                <a:lnTo>
                  <a:pt x="2722" y="20486"/>
                </a:lnTo>
                <a:lnTo>
                  <a:pt x="2722" y="20495"/>
                </a:lnTo>
                <a:lnTo>
                  <a:pt x="2722" y="20516"/>
                </a:lnTo>
                <a:lnTo>
                  <a:pt x="2727" y="20516"/>
                </a:lnTo>
                <a:lnTo>
                  <a:pt x="2732" y="20509"/>
                </a:lnTo>
                <a:lnTo>
                  <a:pt x="2749" y="20486"/>
                </a:lnTo>
                <a:lnTo>
                  <a:pt x="2749" y="20472"/>
                </a:lnTo>
                <a:lnTo>
                  <a:pt x="2744" y="20465"/>
                </a:lnTo>
                <a:lnTo>
                  <a:pt x="2737" y="20459"/>
                </a:lnTo>
                <a:lnTo>
                  <a:pt x="2727" y="20449"/>
                </a:lnTo>
                <a:lnTo>
                  <a:pt x="2722" y="20449"/>
                </a:lnTo>
                <a:lnTo>
                  <a:pt x="2722" y="20442"/>
                </a:lnTo>
                <a:lnTo>
                  <a:pt x="2732" y="20413"/>
                </a:lnTo>
                <a:lnTo>
                  <a:pt x="2737" y="20406"/>
                </a:lnTo>
                <a:lnTo>
                  <a:pt x="2755" y="20399"/>
                </a:lnTo>
                <a:lnTo>
                  <a:pt x="2772" y="20399"/>
                </a:lnTo>
                <a:lnTo>
                  <a:pt x="2777" y="20399"/>
                </a:lnTo>
                <a:lnTo>
                  <a:pt x="2782" y="20392"/>
                </a:lnTo>
                <a:lnTo>
                  <a:pt x="2799" y="20376"/>
                </a:lnTo>
                <a:lnTo>
                  <a:pt x="2809" y="20376"/>
                </a:lnTo>
                <a:lnTo>
                  <a:pt x="2819" y="20385"/>
                </a:lnTo>
                <a:lnTo>
                  <a:pt x="2826" y="20385"/>
                </a:lnTo>
                <a:lnTo>
                  <a:pt x="2831" y="20385"/>
                </a:lnTo>
                <a:lnTo>
                  <a:pt x="2836" y="20376"/>
                </a:lnTo>
                <a:lnTo>
                  <a:pt x="2841" y="20355"/>
                </a:lnTo>
                <a:lnTo>
                  <a:pt x="2847" y="20348"/>
                </a:lnTo>
                <a:lnTo>
                  <a:pt x="2853" y="20339"/>
                </a:lnTo>
                <a:lnTo>
                  <a:pt x="2859" y="20339"/>
                </a:lnTo>
                <a:lnTo>
                  <a:pt x="2864" y="20339"/>
                </a:lnTo>
                <a:lnTo>
                  <a:pt x="2869" y="20339"/>
                </a:lnTo>
                <a:lnTo>
                  <a:pt x="2874" y="20332"/>
                </a:lnTo>
                <a:lnTo>
                  <a:pt x="2881" y="20325"/>
                </a:lnTo>
                <a:lnTo>
                  <a:pt x="2891" y="20311"/>
                </a:lnTo>
                <a:lnTo>
                  <a:pt x="2896" y="20302"/>
                </a:lnTo>
                <a:lnTo>
                  <a:pt x="2901" y="20302"/>
                </a:lnTo>
                <a:lnTo>
                  <a:pt x="2908" y="20295"/>
                </a:lnTo>
                <a:lnTo>
                  <a:pt x="2913" y="20288"/>
                </a:lnTo>
                <a:lnTo>
                  <a:pt x="2918" y="20288"/>
                </a:lnTo>
                <a:lnTo>
                  <a:pt x="2928" y="20288"/>
                </a:lnTo>
                <a:lnTo>
                  <a:pt x="2935" y="20274"/>
                </a:lnTo>
                <a:lnTo>
                  <a:pt x="2945" y="20265"/>
                </a:lnTo>
                <a:lnTo>
                  <a:pt x="2951" y="20258"/>
                </a:lnTo>
                <a:lnTo>
                  <a:pt x="2956" y="20228"/>
                </a:lnTo>
                <a:lnTo>
                  <a:pt x="2956" y="20222"/>
                </a:lnTo>
                <a:lnTo>
                  <a:pt x="2951" y="20208"/>
                </a:lnTo>
                <a:lnTo>
                  <a:pt x="2945" y="20201"/>
                </a:lnTo>
                <a:lnTo>
                  <a:pt x="2945" y="20192"/>
                </a:lnTo>
                <a:lnTo>
                  <a:pt x="2951" y="20185"/>
                </a:lnTo>
                <a:lnTo>
                  <a:pt x="2973" y="20164"/>
                </a:lnTo>
                <a:lnTo>
                  <a:pt x="2983" y="20155"/>
                </a:lnTo>
                <a:lnTo>
                  <a:pt x="2990" y="20164"/>
                </a:lnTo>
                <a:lnTo>
                  <a:pt x="2995" y="20164"/>
                </a:lnTo>
                <a:lnTo>
                  <a:pt x="2995" y="20141"/>
                </a:lnTo>
                <a:lnTo>
                  <a:pt x="3000" y="20134"/>
                </a:lnTo>
                <a:lnTo>
                  <a:pt x="3022" y="20127"/>
                </a:lnTo>
                <a:lnTo>
                  <a:pt x="3027" y="20127"/>
                </a:lnTo>
                <a:lnTo>
                  <a:pt x="3032" y="20111"/>
                </a:lnTo>
                <a:lnTo>
                  <a:pt x="3044" y="20097"/>
                </a:lnTo>
                <a:lnTo>
                  <a:pt x="3049" y="20090"/>
                </a:lnTo>
                <a:lnTo>
                  <a:pt x="3049" y="20081"/>
                </a:lnTo>
                <a:lnTo>
                  <a:pt x="3055" y="20074"/>
                </a:lnTo>
                <a:lnTo>
                  <a:pt x="3065" y="20067"/>
                </a:lnTo>
                <a:lnTo>
                  <a:pt x="3077" y="20060"/>
                </a:lnTo>
                <a:lnTo>
                  <a:pt x="3092" y="20037"/>
                </a:lnTo>
                <a:lnTo>
                  <a:pt x="3099" y="20031"/>
                </a:lnTo>
                <a:lnTo>
                  <a:pt x="3109" y="20001"/>
                </a:lnTo>
                <a:lnTo>
                  <a:pt x="3153" y="19994"/>
                </a:lnTo>
                <a:lnTo>
                  <a:pt x="3153" y="19980"/>
                </a:lnTo>
                <a:lnTo>
                  <a:pt x="3169" y="19971"/>
                </a:lnTo>
                <a:lnTo>
                  <a:pt x="3181" y="19971"/>
                </a:lnTo>
                <a:lnTo>
                  <a:pt x="3186" y="19971"/>
                </a:lnTo>
                <a:lnTo>
                  <a:pt x="3186" y="19950"/>
                </a:lnTo>
                <a:lnTo>
                  <a:pt x="3191" y="19934"/>
                </a:lnTo>
                <a:lnTo>
                  <a:pt x="3186" y="19934"/>
                </a:lnTo>
                <a:lnTo>
                  <a:pt x="3208" y="19920"/>
                </a:lnTo>
                <a:lnTo>
                  <a:pt x="3213" y="19913"/>
                </a:lnTo>
                <a:lnTo>
                  <a:pt x="3213" y="19897"/>
                </a:lnTo>
                <a:lnTo>
                  <a:pt x="3218" y="19883"/>
                </a:lnTo>
                <a:lnTo>
                  <a:pt x="3235" y="19853"/>
                </a:lnTo>
                <a:lnTo>
                  <a:pt x="3240" y="19846"/>
                </a:lnTo>
                <a:lnTo>
                  <a:pt x="3251" y="19840"/>
                </a:lnTo>
                <a:lnTo>
                  <a:pt x="3262" y="19833"/>
                </a:lnTo>
                <a:lnTo>
                  <a:pt x="3278" y="19803"/>
                </a:lnTo>
                <a:lnTo>
                  <a:pt x="3283" y="19780"/>
                </a:lnTo>
                <a:lnTo>
                  <a:pt x="3290" y="19773"/>
                </a:lnTo>
                <a:lnTo>
                  <a:pt x="3290" y="19766"/>
                </a:lnTo>
                <a:lnTo>
                  <a:pt x="3290" y="19759"/>
                </a:lnTo>
                <a:lnTo>
                  <a:pt x="3278" y="19743"/>
                </a:lnTo>
                <a:lnTo>
                  <a:pt x="3251" y="19722"/>
                </a:lnTo>
                <a:lnTo>
                  <a:pt x="3235" y="19713"/>
                </a:lnTo>
                <a:lnTo>
                  <a:pt x="3223" y="19713"/>
                </a:lnTo>
                <a:lnTo>
                  <a:pt x="3201" y="19699"/>
                </a:lnTo>
                <a:lnTo>
                  <a:pt x="3196" y="19692"/>
                </a:lnTo>
                <a:lnTo>
                  <a:pt x="3201" y="19669"/>
                </a:lnTo>
                <a:lnTo>
                  <a:pt x="3208" y="19639"/>
                </a:lnTo>
                <a:lnTo>
                  <a:pt x="3208" y="19632"/>
                </a:lnTo>
                <a:lnTo>
                  <a:pt x="3235" y="19602"/>
                </a:lnTo>
                <a:lnTo>
                  <a:pt x="3240" y="19596"/>
                </a:lnTo>
                <a:lnTo>
                  <a:pt x="3245" y="19589"/>
                </a:lnTo>
                <a:lnTo>
                  <a:pt x="3256" y="19575"/>
                </a:lnTo>
                <a:lnTo>
                  <a:pt x="3256" y="19566"/>
                </a:lnTo>
                <a:lnTo>
                  <a:pt x="3251" y="19559"/>
                </a:lnTo>
                <a:lnTo>
                  <a:pt x="3268" y="19538"/>
                </a:lnTo>
                <a:lnTo>
                  <a:pt x="3273" y="19529"/>
                </a:lnTo>
                <a:lnTo>
                  <a:pt x="3278" y="19529"/>
                </a:lnTo>
                <a:lnTo>
                  <a:pt x="3278" y="19545"/>
                </a:lnTo>
                <a:lnTo>
                  <a:pt x="3290" y="19545"/>
                </a:lnTo>
                <a:lnTo>
                  <a:pt x="3305" y="19538"/>
                </a:lnTo>
                <a:lnTo>
                  <a:pt x="3310" y="19529"/>
                </a:lnTo>
                <a:lnTo>
                  <a:pt x="3310" y="19515"/>
                </a:lnTo>
                <a:lnTo>
                  <a:pt x="3310" y="19508"/>
                </a:lnTo>
                <a:lnTo>
                  <a:pt x="3295" y="19501"/>
                </a:lnTo>
                <a:lnTo>
                  <a:pt x="3295" y="19492"/>
                </a:lnTo>
                <a:lnTo>
                  <a:pt x="3305" y="19485"/>
                </a:lnTo>
                <a:lnTo>
                  <a:pt x="3332" y="19478"/>
                </a:lnTo>
                <a:lnTo>
                  <a:pt x="3344" y="19471"/>
                </a:lnTo>
                <a:lnTo>
                  <a:pt x="3355" y="19448"/>
                </a:lnTo>
                <a:lnTo>
                  <a:pt x="3360" y="19434"/>
                </a:lnTo>
                <a:lnTo>
                  <a:pt x="3360" y="19418"/>
                </a:lnTo>
                <a:lnTo>
                  <a:pt x="3355" y="19405"/>
                </a:lnTo>
                <a:lnTo>
                  <a:pt x="3344" y="19391"/>
                </a:lnTo>
                <a:lnTo>
                  <a:pt x="3327" y="19375"/>
                </a:lnTo>
                <a:lnTo>
                  <a:pt x="3310" y="19361"/>
                </a:lnTo>
                <a:lnTo>
                  <a:pt x="3322" y="19361"/>
                </a:lnTo>
                <a:lnTo>
                  <a:pt x="3332" y="19375"/>
                </a:lnTo>
                <a:lnTo>
                  <a:pt x="3337" y="19375"/>
                </a:lnTo>
                <a:lnTo>
                  <a:pt x="3344" y="19375"/>
                </a:lnTo>
                <a:lnTo>
                  <a:pt x="3355" y="19368"/>
                </a:lnTo>
                <a:lnTo>
                  <a:pt x="3365" y="19345"/>
                </a:lnTo>
                <a:lnTo>
                  <a:pt x="3377" y="19331"/>
                </a:lnTo>
                <a:lnTo>
                  <a:pt x="3382" y="19324"/>
                </a:lnTo>
                <a:lnTo>
                  <a:pt x="3377" y="19308"/>
                </a:lnTo>
                <a:lnTo>
                  <a:pt x="3377" y="19301"/>
                </a:lnTo>
                <a:lnTo>
                  <a:pt x="3382" y="19287"/>
                </a:lnTo>
                <a:lnTo>
                  <a:pt x="3409" y="19243"/>
                </a:lnTo>
                <a:lnTo>
                  <a:pt x="3426" y="19227"/>
                </a:lnTo>
                <a:lnTo>
                  <a:pt x="3436" y="19227"/>
                </a:lnTo>
                <a:lnTo>
                  <a:pt x="3441" y="19220"/>
                </a:lnTo>
                <a:lnTo>
                  <a:pt x="3436" y="19197"/>
                </a:lnTo>
                <a:lnTo>
                  <a:pt x="3436" y="19191"/>
                </a:lnTo>
                <a:lnTo>
                  <a:pt x="3441" y="19177"/>
                </a:lnTo>
                <a:lnTo>
                  <a:pt x="3459" y="19154"/>
                </a:lnTo>
                <a:lnTo>
                  <a:pt x="3474" y="19147"/>
                </a:lnTo>
                <a:lnTo>
                  <a:pt x="3491" y="19140"/>
                </a:lnTo>
                <a:lnTo>
                  <a:pt x="3508" y="19124"/>
                </a:lnTo>
                <a:lnTo>
                  <a:pt x="3518" y="19110"/>
                </a:lnTo>
                <a:lnTo>
                  <a:pt x="3528" y="19096"/>
                </a:lnTo>
                <a:lnTo>
                  <a:pt x="3562" y="19066"/>
                </a:lnTo>
                <a:lnTo>
                  <a:pt x="3568" y="19066"/>
                </a:lnTo>
                <a:lnTo>
                  <a:pt x="3573" y="19066"/>
                </a:lnTo>
                <a:lnTo>
                  <a:pt x="3578" y="19080"/>
                </a:lnTo>
                <a:lnTo>
                  <a:pt x="3617" y="19080"/>
                </a:lnTo>
                <a:lnTo>
                  <a:pt x="3632" y="19080"/>
                </a:lnTo>
                <a:lnTo>
                  <a:pt x="3637" y="19073"/>
                </a:lnTo>
                <a:lnTo>
                  <a:pt x="3644" y="19050"/>
                </a:lnTo>
                <a:lnTo>
                  <a:pt x="3649" y="19036"/>
                </a:lnTo>
                <a:lnTo>
                  <a:pt x="3660" y="19023"/>
                </a:lnTo>
                <a:lnTo>
                  <a:pt x="3665" y="19013"/>
                </a:lnTo>
                <a:lnTo>
                  <a:pt x="3687" y="19006"/>
                </a:lnTo>
                <a:lnTo>
                  <a:pt x="3699" y="19006"/>
                </a:lnTo>
                <a:lnTo>
                  <a:pt x="3672" y="19029"/>
                </a:lnTo>
                <a:lnTo>
                  <a:pt x="3655" y="19043"/>
                </a:lnTo>
                <a:lnTo>
                  <a:pt x="3644" y="19059"/>
                </a:lnTo>
                <a:lnTo>
                  <a:pt x="3637" y="19073"/>
                </a:lnTo>
                <a:lnTo>
                  <a:pt x="3637" y="19080"/>
                </a:lnTo>
                <a:lnTo>
                  <a:pt x="3632" y="19087"/>
                </a:lnTo>
                <a:lnTo>
                  <a:pt x="3622" y="19096"/>
                </a:lnTo>
                <a:lnTo>
                  <a:pt x="3617" y="19103"/>
                </a:lnTo>
                <a:lnTo>
                  <a:pt x="3627" y="19117"/>
                </a:lnTo>
                <a:lnTo>
                  <a:pt x="3665" y="19154"/>
                </a:lnTo>
                <a:lnTo>
                  <a:pt x="3682" y="19161"/>
                </a:lnTo>
                <a:lnTo>
                  <a:pt x="3714" y="19170"/>
                </a:lnTo>
                <a:lnTo>
                  <a:pt x="3719" y="19184"/>
                </a:lnTo>
                <a:lnTo>
                  <a:pt x="3709" y="19184"/>
                </a:lnTo>
                <a:lnTo>
                  <a:pt x="3660" y="19161"/>
                </a:lnTo>
                <a:lnTo>
                  <a:pt x="3637" y="19161"/>
                </a:lnTo>
                <a:lnTo>
                  <a:pt x="3622" y="19170"/>
                </a:lnTo>
                <a:lnTo>
                  <a:pt x="3610" y="19170"/>
                </a:lnTo>
                <a:lnTo>
                  <a:pt x="3600" y="19161"/>
                </a:lnTo>
                <a:lnTo>
                  <a:pt x="3590" y="19154"/>
                </a:lnTo>
                <a:lnTo>
                  <a:pt x="3583" y="19147"/>
                </a:lnTo>
                <a:lnTo>
                  <a:pt x="3573" y="19147"/>
                </a:lnTo>
                <a:lnTo>
                  <a:pt x="3535" y="19177"/>
                </a:lnTo>
                <a:lnTo>
                  <a:pt x="3518" y="19197"/>
                </a:lnTo>
                <a:lnTo>
                  <a:pt x="3481" y="19227"/>
                </a:lnTo>
                <a:lnTo>
                  <a:pt x="3474" y="19234"/>
                </a:lnTo>
                <a:lnTo>
                  <a:pt x="3474" y="19257"/>
                </a:lnTo>
                <a:lnTo>
                  <a:pt x="3481" y="19287"/>
                </a:lnTo>
                <a:lnTo>
                  <a:pt x="3481" y="19308"/>
                </a:lnTo>
                <a:lnTo>
                  <a:pt x="3469" y="19368"/>
                </a:lnTo>
                <a:lnTo>
                  <a:pt x="3464" y="19391"/>
                </a:lnTo>
                <a:lnTo>
                  <a:pt x="3447" y="19418"/>
                </a:lnTo>
                <a:lnTo>
                  <a:pt x="3436" y="19448"/>
                </a:lnTo>
                <a:lnTo>
                  <a:pt x="3431" y="19471"/>
                </a:lnTo>
                <a:lnTo>
                  <a:pt x="3426" y="19508"/>
                </a:lnTo>
                <a:lnTo>
                  <a:pt x="3431" y="19522"/>
                </a:lnTo>
                <a:lnTo>
                  <a:pt x="3436" y="19529"/>
                </a:lnTo>
                <a:lnTo>
                  <a:pt x="3464" y="19545"/>
                </a:lnTo>
                <a:lnTo>
                  <a:pt x="3469" y="19545"/>
                </a:lnTo>
                <a:lnTo>
                  <a:pt x="3474" y="19545"/>
                </a:lnTo>
                <a:lnTo>
                  <a:pt x="3508" y="19508"/>
                </a:lnTo>
                <a:lnTo>
                  <a:pt x="3513" y="19508"/>
                </a:lnTo>
                <a:lnTo>
                  <a:pt x="3496" y="19545"/>
                </a:lnTo>
                <a:lnTo>
                  <a:pt x="3491" y="19559"/>
                </a:lnTo>
                <a:lnTo>
                  <a:pt x="3474" y="19582"/>
                </a:lnTo>
                <a:lnTo>
                  <a:pt x="3464" y="19589"/>
                </a:lnTo>
                <a:lnTo>
                  <a:pt x="3447" y="19596"/>
                </a:lnTo>
                <a:lnTo>
                  <a:pt x="3431" y="19612"/>
                </a:lnTo>
                <a:lnTo>
                  <a:pt x="3426" y="19619"/>
                </a:lnTo>
                <a:lnTo>
                  <a:pt x="3419" y="19632"/>
                </a:lnTo>
                <a:lnTo>
                  <a:pt x="3414" y="19648"/>
                </a:lnTo>
                <a:lnTo>
                  <a:pt x="3414" y="19655"/>
                </a:lnTo>
                <a:lnTo>
                  <a:pt x="3419" y="19655"/>
                </a:lnTo>
                <a:lnTo>
                  <a:pt x="3436" y="19676"/>
                </a:lnTo>
                <a:lnTo>
                  <a:pt x="3447" y="19676"/>
                </a:lnTo>
                <a:lnTo>
                  <a:pt x="3464" y="19662"/>
                </a:lnTo>
                <a:lnTo>
                  <a:pt x="3469" y="19625"/>
                </a:lnTo>
                <a:lnTo>
                  <a:pt x="3481" y="19632"/>
                </a:lnTo>
                <a:lnTo>
                  <a:pt x="3486" y="19632"/>
                </a:lnTo>
                <a:lnTo>
                  <a:pt x="3491" y="19632"/>
                </a:lnTo>
                <a:lnTo>
                  <a:pt x="3491" y="19625"/>
                </a:lnTo>
                <a:lnTo>
                  <a:pt x="3486" y="19619"/>
                </a:lnTo>
                <a:lnTo>
                  <a:pt x="3496" y="19625"/>
                </a:lnTo>
                <a:lnTo>
                  <a:pt x="3508" y="19632"/>
                </a:lnTo>
                <a:lnTo>
                  <a:pt x="3513" y="19632"/>
                </a:lnTo>
                <a:lnTo>
                  <a:pt x="3518" y="19619"/>
                </a:lnTo>
                <a:lnTo>
                  <a:pt x="3523" y="19612"/>
                </a:lnTo>
                <a:lnTo>
                  <a:pt x="3540" y="19589"/>
                </a:lnTo>
                <a:lnTo>
                  <a:pt x="3545" y="19575"/>
                </a:lnTo>
                <a:lnTo>
                  <a:pt x="3545" y="19559"/>
                </a:lnTo>
                <a:lnTo>
                  <a:pt x="3545" y="19552"/>
                </a:lnTo>
                <a:lnTo>
                  <a:pt x="3551" y="19552"/>
                </a:lnTo>
                <a:lnTo>
                  <a:pt x="3556" y="19559"/>
                </a:lnTo>
                <a:lnTo>
                  <a:pt x="3562" y="19559"/>
                </a:lnTo>
                <a:lnTo>
                  <a:pt x="3578" y="19545"/>
                </a:lnTo>
                <a:lnTo>
                  <a:pt x="3583" y="19545"/>
                </a:lnTo>
                <a:lnTo>
                  <a:pt x="3590" y="19545"/>
                </a:lnTo>
                <a:lnTo>
                  <a:pt x="3595" y="19545"/>
                </a:lnTo>
                <a:lnTo>
                  <a:pt x="3622" y="19508"/>
                </a:lnTo>
                <a:lnTo>
                  <a:pt x="3622" y="19501"/>
                </a:lnTo>
                <a:lnTo>
                  <a:pt x="3617" y="19485"/>
                </a:lnTo>
                <a:lnTo>
                  <a:pt x="3622" y="19485"/>
                </a:lnTo>
                <a:lnTo>
                  <a:pt x="3637" y="19501"/>
                </a:lnTo>
                <a:lnTo>
                  <a:pt x="3637" y="19478"/>
                </a:lnTo>
                <a:lnTo>
                  <a:pt x="3637" y="19471"/>
                </a:lnTo>
                <a:lnTo>
                  <a:pt x="3649" y="19455"/>
                </a:lnTo>
                <a:lnTo>
                  <a:pt x="3655" y="19464"/>
                </a:lnTo>
                <a:lnTo>
                  <a:pt x="3660" y="19492"/>
                </a:lnTo>
                <a:lnTo>
                  <a:pt x="3660" y="19501"/>
                </a:lnTo>
                <a:lnTo>
                  <a:pt x="3665" y="19464"/>
                </a:lnTo>
                <a:lnTo>
                  <a:pt x="3677" y="19441"/>
                </a:lnTo>
                <a:lnTo>
                  <a:pt x="3682" y="19434"/>
                </a:lnTo>
                <a:lnTo>
                  <a:pt x="3682" y="19405"/>
                </a:lnTo>
                <a:lnTo>
                  <a:pt x="3692" y="19434"/>
                </a:lnTo>
                <a:lnTo>
                  <a:pt x="3699" y="19441"/>
                </a:lnTo>
                <a:lnTo>
                  <a:pt x="3714" y="19434"/>
                </a:lnTo>
                <a:lnTo>
                  <a:pt x="3719" y="19441"/>
                </a:lnTo>
                <a:lnTo>
                  <a:pt x="3726" y="19448"/>
                </a:lnTo>
                <a:lnTo>
                  <a:pt x="3741" y="19455"/>
                </a:lnTo>
                <a:lnTo>
                  <a:pt x="3753" y="19455"/>
                </a:lnTo>
                <a:lnTo>
                  <a:pt x="3764" y="19455"/>
                </a:lnTo>
                <a:lnTo>
                  <a:pt x="3769" y="19448"/>
                </a:lnTo>
                <a:lnTo>
                  <a:pt x="3774" y="19441"/>
                </a:lnTo>
                <a:lnTo>
                  <a:pt x="3781" y="19441"/>
                </a:lnTo>
                <a:lnTo>
                  <a:pt x="3786" y="19448"/>
                </a:lnTo>
                <a:lnTo>
                  <a:pt x="3791" y="19441"/>
                </a:lnTo>
                <a:lnTo>
                  <a:pt x="3759" y="19418"/>
                </a:lnTo>
                <a:lnTo>
                  <a:pt x="3764" y="19411"/>
                </a:lnTo>
                <a:lnTo>
                  <a:pt x="3769" y="19411"/>
                </a:lnTo>
                <a:lnTo>
                  <a:pt x="3774" y="19411"/>
                </a:lnTo>
                <a:lnTo>
                  <a:pt x="3774" y="19405"/>
                </a:lnTo>
                <a:lnTo>
                  <a:pt x="3774" y="19375"/>
                </a:lnTo>
                <a:lnTo>
                  <a:pt x="3774" y="19361"/>
                </a:lnTo>
                <a:lnTo>
                  <a:pt x="3774" y="19345"/>
                </a:lnTo>
                <a:lnTo>
                  <a:pt x="3774" y="19338"/>
                </a:lnTo>
                <a:lnTo>
                  <a:pt x="3781" y="19331"/>
                </a:lnTo>
                <a:lnTo>
                  <a:pt x="3791" y="19324"/>
                </a:lnTo>
                <a:lnTo>
                  <a:pt x="3796" y="19317"/>
                </a:lnTo>
                <a:lnTo>
                  <a:pt x="3801" y="19308"/>
                </a:lnTo>
                <a:lnTo>
                  <a:pt x="3801" y="19294"/>
                </a:lnTo>
                <a:lnTo>
                  <a:pt x="3796" y="19280"/>
                </a:lnTo>
                <a:lnTo>
                  <a:pt x="3791" y="19280"/>
                </a:lnTo>
                <a:lnTo>
                  <a:pt x="3786" y="19287"/>
                </a:lnTo>
                <a:lnTo>
                  <a:pt x="3774" y="19294"/>
                </a:lnTo>
                <a:lnTo>
                  <a:pt x="3759" y="19294"/>
                </a:lnTo>
                <a:lnTo>
                  <a:pt x="3747" y="19301"/>
                </a:lnTo>
                <a:lnTo>
                  <a:pt x="3759" y="19287"/>
                </a:lnTo>
                <a:lnTo>
                  <a:pt x="3764" y="19287"/>
                </a:lnTo>
                <a:lnTo>
                  <a:pt x="3781" y="19287"/>
                </a:lnTo>
                <a:lnTo>
                  <a:pt x="3786" y="19280"/>
                </a:lnTo>
                <a:lnTo>
                  <a:pt x="3786" y="19271"/>
                </a:lnTo>
                <a:lnTo>
                  <a:pt x="3791" y="19250"/>
                </a:lnTo>
                <a:lnTo>
                  <a:pt x="3791" y="19243"/>
                </a:lnTo>
                <a:lnTo>
                  <a:pt x="3786" y="19234"/>
                </a:lnTo>
                <a:lnTo>
                  <a:pt x="3781" y="19234"/>
                </a:lnTo>
                <a:lnTo>
                  <a:pt x="3764" y="19214"/>
                </a:lnTo>
                <a:lnTo>
                  <a:pt x="3764" y="19207"/>
                </a:lnTo>
                <a:lnTo>
                  <a:pt x="3774" y="19207"/>
                </a:lnTo>
                <a:lnTo>
                  <a:pt x="3786" y="19207"/>
                </a:lnTo>
                <a:lnTo>
                  <a:pt x="3791" y="19197"/>
                </a:lnTo>
                <a:lnTo>
                  <a:pt x="3796" y="19177"/>
                </a:lnTo>
                <a:lnTo>
                  <a:pt x="3808" y="19147"/>
                </a:lnTo>
                <a:lnTo>
                  <a:pt x="3808" y="19140"/>
                </a:lnTo>
                <a:lnTo>
                  <a:pt x="3801" y="19140"/>
                </a:lnTo>
                <a:lnTo>
                  <a:pt x="3791" y="19147"/>
                </a:lnTo>
                <a:lnTo>
                  <a:pt x="3791" y="19140"/>
                </a:lnTo>
                <a:lnTo>
                  <a:pt x="3796" y="19133"/>
                </a:lnTo>
                <a:lnTo>
                  <a:pt x="3801" y="19124"/>
                </a:lnTo>
                <a:lnTo>
                  <a:pt x="3808" y="19124"/>
                </a:lnTo>
                <a:lnTo>
                  <a:pt x="3813" y="19124"/>
                </a:lnTo>
                <a:lnTo>
                  <a:pt x="3823" y="19124"/>
                </a:lnTo>
                <a:lnTo>
                  <a:pt x="3828" y="19117"/>
                </a:lnTo>
                <a:lnTo>
                  <a:pt x="3845" y="19096"/>
                </a:lnTo>
                <a:lnTo>
                  <a:pt x="3851" y="19087"/>
                </a:lnTo>
                <a:lnTo>
                  <a:pt x="3828" y="19147"/>
                </a:lnTo>
                <a:lnTo>
                  <a:pt x="3823" y="19161"/>
                </a:lnTo>
                <a:lnTo>
                  <a:pt x="3823" y="19170"/>
                </a:lnTo>
                <a:lnTo>
                  <a:pt x="3823" y="19177"/>
                </a:lnTo>
                <a:lnTo>
                  <a:pt x="3823" y="19191"/>
                </a:lnTo>
                <a:lnTo>
                  <a:pt x="3823" y="19197"/>
                </a:lnTo>
                <a:lnTo>
                  <a:pt x="3828" y="19207"/>
                </a:lnTo>
                <a:lnTo>
                  <a:pt x="3840" y="19207"/>
                </a:lnTo>
                <a:lnTo>
                  <a:pt x="3835" y="19184"/>
                </a:lnTo>
                <a:lnTo>
                  <a:pt x="3845" y="19184"/>
                </a:lnTo>
                <a:lnTo>
                  <a:pt x="3862" y="19177"/>
                </a:lnTo>
                <a:lnTo>
                  <a:pt x="3868" y="19170"/>
                </a:lnTo>
                <a:lnTo>
                  <a:pt x="3873" y="19154"/>
                </a:lnTo>
                <a:lnTo>
                  <a:pt x="3873" y="19147"/>
                </a:lnTo>
                <a:lnTo>
                  <a:pt x="3878" y="19154"/>
                </a:lnTo>
                <a:lnTo>
                  <a:pt x="3890" y="19161"/>
                </a:lnTo>
                <a:lnTo>
                  <a:pt x="3895" y="19170"/>
                </a:lnTo>
                <a:lnTo>
                  <a:pt x="3900" y="19170"/>
                </a:lnTo>
                <a:lnTo>
                  <a:pt x="3905" y="19170"/>
                </a:lnTo>
                <a:lnTo>
                  <a:pt x="3910" y="19161"/>
                </a:lnTo>
                <a:lnTo>
                  <a:pt x="3917" y="19154"/>
                </a:lnTo>
                <a:lnTo>
                  <a:pt x="3922" y="19147"/>
                </a:lnTo>
                <a:lnTo>
                  <a:pt x="3932" y="19147"/>
                </a:lnTo>
                <a:lnTo>
                  <a:pt x="3937" y="19147"/>
                </a:lnTo>
                <a:lnTo>
                  <a:pt x="3944" y="19154"/>
                </a:lnTo>
                <a:lnTo>
                  <a:pt x="3960" y="19140"/>
                </a:lnTo>
                <a:lnTo>
                  <a:pt x="3982" y="19140"/>
                </a:lnTo>
                <a:lnTo>
                  <a:pt x="3992" y="19147"/>
                </a:lnTo>
                <a:lnTo>
                  <a:pt x="3960" y="19161"/>
                </a:lnTo>
                <a:lnTo>
                  <a:pt x="3955" y="19177"/>
                </a:lnTo>
                <a:lnTo>
                  <a:pt x="3955" y="19207"/>
                </a:lnTo>
                <a:lnTo>
                  <a:pt x="3960" y="19214"/>
                </a:lnTo>
                <a:lnTo>
                  <a:pt x="3965" y="19220"/>
                </a:lnTo>
                <a:lnTo>
                  <a:pt x="3982" y="19227"/>
                </a:lnTo>
                <a:lnTo>
                  <a:pt x="3972" y="19243"/>
                </a:lnTo>
                <a:lnTo>
                  <a:pt x="3965" y="19243"/>
                </a:lnTo>
                <a:lnTo>
                  <a:pt x="3965" y="19250"/>
                </a:lnTo>
                <a:lnTo>
                  <a:pt x="3972" y="19257"/>
                </a:lnTo>
                <a:lnTo>
                  <a:pt x="3987" y="19250"/>
                </a:lnTo>
                <a:lnTo>
                  <a:pt x="3999" y="19250"/>
                </a:lnTo>
                <a:lnTo>
                  <a:pt x="4004" y="19257"/>
                </a:lnTo>
                <a:lnTo>
                  <a:pt x="4004" y="19264"/>
                </a:lnTo>
                <a:lnTo>
                  <a:pt x="4004" y="19271"/>
                </a:lnTo>
                <a:lnTo>
                  <a:pt x="4004" y="19280"/>
                </a:lnTo>
                <a:lnTo>
                  <a:pt x="4053" y="19280"/>
                </a:lnTo>
                <a:lnTo>
                  <a:pt x="4053" y="19287"/>
                </a:lnTo>
                <a:lnTo>
                  <a:pt x="4047" y="19301"/>
                </a:lnTo>
                <a:lnTo>
                  <a:pt x="4041" y="19308"/>
                </a:lnTo>
                <a:lnTo>
                  <a:pt x="4031" y="19324"/>
                </a:lnTo>
                <a:lnTo>
                  <a:pt x="4036" y="19324"/>
                </a:lnTo>
                <a:lnTo>
                  <a:pt x="4053" y="19324"/>
                </a:lnTo>
                <a:lnTo>
                  <a:pt x="4069" y="19331"/>
                </a:lnTo>
                <a:lnTo>
                  <a:pt x="4091" y="19345"/>
                </a:lnTo>
                <a:lnTo>
                  <a:pt x="4108" y="19345"/>
                </a:lnTo>
                <a:lnTo>
                  <a:pt x="4118" y="19338"/>
                </a:lnTo>
                <a:lnTo>
                  <a:pt x="4123" y="19324"/>
                </a:lnTo>
                <a:lnTo>
                  <a:pt x="4135" y="19301"/>
                </a:lnTo>
                <a:lnTo>
                  <a:pt x="4145" y="19280"/>
                </a:lnTo>
                <a:lnTo>
                  <a:pt x="4162" y="19264"/>
                </a:lnTo>
                <a:lnTo>
                  <a:pt x="4168" y="19264"/>
                </a:lnTo>
                <a:lnTo>
                  <a:pt x="4156" y="19287"/>
                </a:lnTo>
                <a:lnTo>
                  <a:pt x="4151" y="19301"/>
                </a:lnTo>
                <a:lnTo>
                  <a:pt x="4145" y="19324"/>
                </a:lnTo>
                <a:lnTo>
                  <a:pt x="4140" y="19361"/>
                </a:lnTo>
                <a:lnTo>
                  <a:pt x="4145" y="19375"/>
                </a:lnTo>
                <a:lnTo>
                  <a:pt x="4156" y="19382"/>
                </a:lnTo>
                <a:lnTo>
                  <a:pt x="4162" y="19391"/>
                </a:lnTo>
                <a:lnTo>
                  <a:pt x="4168" y="19398"/>
                </a:lnTo>
                <a:lnTo>
                  <a:pt x="4178" y="19405"/>
                </a:lnTo>
                <a:lnTo>
                  <a:pt x="4200" y="19411"/>
                </a:lnTo>
                <a:lnTo>
                  <a:pt x="4217" y="19428"/>
                </a:lnTo>
                <a:lnTo>
                  <a:pt x="4224" y="19441"/>
                </a:lnTo>
                <a:lnTo>
                  <a:pt x="4222" y="19441"/>
                </a:lnTo>
                <a:lnTo>
                  <a:pt x="4210" y="19455"/>
                </a:lnTo>
                <a:lnTo>
                  <a:pt x="4200" y="19478"/>
                </a:lnTo>
                <a:lnTo>
                  <a:pt x="4200" y="19492"/>
                </a:lnTo>
                <a:lnTo>
                  <a:pt x="4217" y="19455"/>
                </a:lnTo>
                <a:lnTo>
                  <a:pt x="4227" y="19446"/>
                </a:lnTo>
                <a:lnTo>
                  <a:pt x="4227" y="19448"/>
                </a:lnTo>
                <a:lnTo>
                  <a:pt x="4227" y="19455"/>
                </a:lnTo>
                <a:lnTo>
                  <a:pt x="4222" y="19464"/>
                </a:lnTo>
                <a:lnTo>
                  <a:pt x="4222" y="19471"/>
                </a:lnTo>
                <a:lnTo>
                  <a:pt x="4237" y="19471"/>
                </a:lnTo>
                <a:lnTo>
                  <a:pt x="4255" y="19471"/>
                </a:lnTo>
                <a:lnTo>
                  <a:pt x="4287" y="19455"/>
                </a:lnTo>
                <a:lnTo>
                  <a:pt x="4347" y="19441"/>
                </a:lnTo>
                <a:lnTo>
                  <a:pt x="4391" y="19441"/>
                </a:lnTo>
                <a:lnTo>
                  <a:pt x="4440" y="19455"/>
                </a:lnTo>
                <a:lnTo>
                  <a:pt x="4483" y="19471"/>
                </a:lnTo>
                <a:lnTo>
                  <a:pt x="4500" y="19464"/>
                </a:lnTo>
                <a:lnTo>
                  <a:pt x="4510" y="19455"/>
                </a:lnTo>
                <a:lnTo>
                  <a:pt x="4517" y="19448"/>
                </a:lnTo>
                <a:lnTo>
                  <a:pt x="4517" y="19434"/>
                </a:lnTo>
                <a:lnTo>
                  <a:pt x="4517" y="19428"/>
                </a:lnTo>
                <a:lnTo>
                  <a:pt x="4522" y="19428"/>
                </a:lnTo>
                <a:lnTo>
                  <a:pt x="4527" y="19434"/>
                </a:lnTo>
                <a:lnTo>
                  <a:pt x="4532" y="19455"/>
                </a:lnTo>
                <a:lnTo>
                  <a:pt x="4532" y="19464"/>
                </a:lnTo>
                <a:lnTo>
                  <a:pt x="4522" y="19485"/>
                </a:lnTo>
                <a:lnTo>
                  <a:pt x="4527" y="19492"/>
                </a:lnTo>
                <a:lnTo>
                  <a:pt x="4582" y="19529"/>
                </a:lnTo>
                <a:lnTo>
                  <a:pt x="4604" y="19538"/>
                </a:lnTo>
                <a:lnTo>
                  <a:pt x="4626" y="19538"/>
                </a:lnTo>
                <a:lnTo>
                  <a:pt x="4647" y="19529"/>
                </a:lnTo>
                <a:lnTo>
                  <a:pt x="4681" y="19508"/>
                </a:lnTo>
                <a:lnTo>
                  <a:pt x="4686" y="19501"/>
                </a:lnTo>
                <a:lnTo>
                  <a:pt x="4713" y="19455"/>
                </a:lnTo>
                <a:lnTo>
                  <a:pt x="4723" y="19441"/>
                </a:lnTo>
                <a:lnTo>
                  <a:pt x="4735" y="19441"/>
                </a:lnTo>
                <a:lnTo>
                  <a:pt x="4740" y="19441"/>
                </a:lnTo>
                <a:lnTo>
                  <a:pt x="4756" y="19471"/>
                </a:lnTo>
                <a:lnTo>
                  <a:pt x="4783" y="19485"/>
                </a:lnTo>
                <a:lnTo>
                  <a:pt x="4778" y="19485"/>
                </a:lnTo>
                <a:lnTo>
                  <a:pt x="4762" y="19485"/>
                </a:lnTo>
                <a:lnTo>
                  <a:pt x="4756" y="19492"/>
                </a:lnTo>
                <a:lnTo>
                  <a:pt x="4756" y="19501"/>
                </a:lnTo>
                <a:lnTo>
                  <a:pt x="4756" y="19508"/>
                </a:lnTo>
                <a:lnTo>
                  <a:pt x="4756" y="19529"/>
                </a:lnTo>
                <a:lnTo>
                  <a:pt x="4756" y="19545"/>
                </a:lnTo>
                <a:lnTo>
                  <a:pt x="4751" y="19508"/>
                </a:lnTo>
                <a:lnTo>
                  <a:pt x="4751" y="19478"/>
                </a:lnTo>
                <a:lnTo>
                  <a:pt x="4751" y="19471"/>
                </a:lnTo>
                <a:lnTo>
                  <a:pt x="4740" y="19448"/>
                </a:lnTo>
                <a:lnTo>
                  <a:pt x="4735" y="19448"/>
                </a:lnTo>
                <a:lnTo>
                  <a:pt x="4728" y="19448"/>
                </a:lnTo>
                <a:lnTo>
                  <a:pt x="4723" y="19455"/>
                </a:lnTo>
                <a:lnTo>
                  <a:pt x="4723" y="19464"/>
                </a:lnTo>
                <a:lnTo>
                  <a:pt x="4723" y="19471"/>
                </a:lnTo>
                <a:lnTo>
                  <a:pt x="4723" y="19478"/>
                </a:lnTo>
                <a:lnTo>
                  <a:pt x="4723" y="19492"/>
                </a:lnTo>
                <a:lnTo>
                  <a:pt x="4728" y="19508"/>
                </a:lnTo>
                <a:lnTo>
                  <a:pt x="4728" y="19515"/>
                </a:lnTo>
                <a:lnTo>
                  <a:pt x="4718" y="19538"/>
                </a:lnTo>
                <a:lnTo>
                  <a:pt x="4713" y="19545"/>
                </a:lnTo>
                <a:lnTo>
                  <a:pt x="4701" y="19552"/>
                </a:lnTo>
                <a:lnTo>
                  <a:pt x="4696" y="19559"/>
                </a:lnTo>
                <a:lnTo>
                  <a:pt x="4701" y="19566"/>
                </a:lnTo>
                <a:lnTo>
                  <a:pt x="4708" y="19575"/>
                </a:lnTo>
                <a:lnTo>
                  <a:pt x="4723" y="19589"/>
                </a:lnTo>
                <a:lnTo>
                  <a:pt x="4751" y="19612"/>
                </a:lnTo>
                <a:lnTo>
                  <a:pt x="4800" y="19648"/>
                </a:lnTo>
                <a:lnTo>
                  <a:pt x="4822" y="19662"/>
                </a:lnTo>
                <a:lnTo>
                  <a:pt x="4844" y="19669"/>
                </a:lnTo>
                <a:lnTo>
                  <a:pt x="4844" y="19676"/>
                </a:lnTo>
                <a:lnTo>
                  <a:pt x="4837" y="19685"/>
                </a:lnTo>
                <a:lnTo>
                  <a:pt x="4837" y="19692"/>
                </a:lnTo>
                <a:lnTo>
                  <a:pt x="4849" y="19692"/>
                </a:lnTo>
                <a:lnTo>
                  <a:pt x="4860" y="19699"/>
                </a:lnTo>
                <a:lnTo>
                  <a:pt x="4872" y="19713"/>
                </a:lnTo>
                <a:lnTo>
                  <a:pt x="4892" y="19743"/>
                </a:lnTo>
                <a:lnTo>
                  <a:pt x="4899" y="19759"/>
                </a:lnTo>
                <a:lnTo>
                  <a:pt x="4904" y="19773"/>
                </a:lnTo>
                <a:lnTo>
                  <a:pt x="4909" y="19787"/>
                </a:lnTo>
                <a:lnTo>
                  <a:pt x="4919" y="19810"/>
                </a:lnTo>
                <a:lnTo>
                  <a:pt x="4931" y="19823"/>
                </a:lnTo>
                <a:lnTo>
                  <a:pt x="4936" y="19833"/>
                </a:lnTo>
                <a:lnTo>
                  <a:pt x="4941" y="19840"/>
                </a:lnTo>
                <a:lnTo>
                  <a:pt x="4941" y="19846"/>
                </a:lnTo>
                <a:lnTo>
                  <a:pt x="4991" y="19897"/>
                </a:lnTo>
                <a:lnTo>
                  <a:pt x="5013" y="19913"/>
                </a:lnTo>
                <a:lnTo>
                  <a:pt x="5028" y="19927"/>
                </a:lnTo>
                <a:lnTo>
                  <a:pt x="5040" y="19934"/>
                </a:lnTo>
                <a:lnTo>
                  <a:pt x="5051" y="19913"/>
                </a:lnTo>
                <a:lnTo>
                  <a:pt x="5083" y="19906"/>
                </a:lnTo>
                <a:lnTo>
                  <a:pt x="5090" y="19897"/>
                </a:lnTo>
                <a:lnTo>
                  <a:pt x="5090" y="19890"/>
                </a:lnTo>
                <a:lnTo>
                  <a:pt x="5090" y="19869"/>
                </a:lnTo>
                <a:lnTo>
                  <a:pt x="5083" y="19853"/>
                </a:lnTo>
                <a:lnTo>
                  <a:pt x="5073" y="19823"/>
                </a:lnTo>
                <a:lnTo>
                  <a:pt x="5062" y="19816"/>
                </a:lnTo>
                <a:lnTo>
                  <a:pt x="5045" y="19816"/>
                </a:lnTo>
                <a:lnTo>
                  <a:pt x="5056" y="19803"/>
                </a:lnTo>
                <a:lnTo>
                  <a:pt x="5056" y="19796"/>
                </a:lnTo>
                <a:lnTo>
                  <a:pt x="5045" y="19787"/>
                </a:lnTo>
                <a:lnTo>
                  <a:pt x="5045" y="19780"/>
                </a:lnTo>
                <a:lnTo>
                  <a:pt x="5040" y="19773"/>
                </a:lnTo>
                <a:lnTo>
                  <a:pt x="5028" y="19759"/>
                </a:lnTo>
                <a:lnTo>
                  <a:pt x="5013" y="19750"/>
                </a:lnTo>
                <a:lnTo>
                  <a:pt x="5001" y="19750"/>
                </a:lnTo>
                <a:lnTo>
                  <a:pt x="4996" y="19759"/>
                </a:lnTo>
                <a:lnTo>
                  <a:pt x="5001" y="19743"/>
                </a:lnTo>
                <a:lnTo>
                  <a:pt x="5008" y="19743"/>
                </a:lnTo>
                <a:lnTo>
                  <a:pt x="5008" y="19736"/>
                </a:lnTo>
                <a:lnTo>
                  <a:pt x="5003" y="19727"/>
                </a:lnTo>
                <a:lnTo>
                  <a:pt x="5001" y="19729"/>
                </a:lnTo>
                <a:lnTo>
                  <a:pt x="4981" y="19743"/>
                </a:lnTo>
                <a:lnTo>
                  <a:pt x="4964" y="19759"/>
                </a:lnTo>
                <a:lnTo>
                  <a:pt x="4947" y="19780"/>
                </a:lnTo>
                <a:lnTo>
                  <a:pt x="4936" y="19780"/>
                </a:lnTo>
                <a:lnTo>
                  <a:pt x="4941" y="19759"/>
                </a:lnTo>
                <a:lnTo>
                  <a:pt x="4936" y="19722"/>
                </a:lnTo>
                <a:lnTo>
                  <a:pt x="4931" y="19692"/>
                </a:lnTo>
                <a:lnTo>
                  <a:pt x="4919" y="19676"/>
                </a:lnTo>
                <a:lnTo>
                  <a:pt x="4904" y="19648"/>
                </a:lnTo>
                <a:lnTo>
                  <a:pt x="4887" y="19625"/>
                </a:lnTo>
                <a:lnTo>
                  <a:pt x="4865" y="19596"/>
                </a:lnTo>
                <a:lnTo>
                  <a:pt x="4849" y="19575"/>
                </a:lnTo>
                <a:lnTo>
                  <a:pt x="4832" y="19552"/>
                </a:lnTo>
                <a:lnTo>
                  <a:pt x="4817" y="19522"/>
                </a:lnTo>
                <a:lnTo>
                  <a:pt x="4810" y="19485"/>
                </a:lnTo>
                <a:lnTo>
                  <a:pt x="4795" y="19471"/>
                </a:lnTo>
                <a:lnTo>
                  <a:pt x="4778" y="19455"/>
                </a:lnTo>
                <a:lnTo>
                  <a:pt x="4762" y="19434"/>
                </a:lnTo>
                <a:lnTo>
                  <a:pt x="4768" y="19411"/>
                </a:lnTo>
                <a:lnTo>
                  <a:pt x="4773" y="19382"/>
                </a:lnTo>
                <a:lnTo>
                  <a:pt x="4773" y="19361"/>
                </a:lnTo>
                <a:lnTo>
                  <a:pt x="4756" y="19361"/>
                </a:lnTo>
                <a:lnTo>
                  <a:pt x="4728" y="19361"/>
                </a:lnTo>
                <a:lnTo>
                  <a:pt x="4708" y="19361"/>
                </a:lnTo>
                <a:lnTo>
                  <a:pt x="4691" y="19382"/>
                </a:lnTo>
                <a:lnTo>
                  <a:pt x="4674" y="19405"/>
                </a:lnTo>
                <a:lnTo>
                  <a:pt x="4653" y="19391"/>
                </a:lnTo>
                <a:lnTo>
                  <a:pt x="4626" y="19375"/>
                </a:lnTo>
                <a:lnTo>
                  <a:pt x="4619" y="19398"/>
                </a:lnTo>
                <a:lnTo>
                  <a:pt x="4592" y="19382"/>
                </a:lnTo>
                <a:lnTo>
                  <a:pt x="4565" y="19368"/>
                </a:lnTo>
                <a:lnTo>
                  <a:pt x="4565" y="19287"/>
                </a:lnTo>
                <a:lnTo>
                  <a:pt x="4565" y="19197"/>
                </a:lnTo>
                <a:lnTo>
                  <a:pt x="4565" y="19110"/>
                </a:lnTo>
                <a:lnTo>
                  <a:pt x="4565" y="19023"/>
                </a:lnTo>
                <a:lnTo>
                  <a:pt x="4565" y="18933"/>
                </a:lnTo>
                <a:lnTo>
                  <a:pt x="4565" y="18845"/>
                </a:lnTo>
                <a:lnTo>
                  <a:pt x="4565" y="18756"/>
                </a:lnTo>
                <a:lnTo>
                  <a:pt x="4565" y="18668"/>
                </a:lnTo>
                <a:lnTo>
                  <a:pt x="4565" y="18581"/>
                </a:lnTo>
                <a:lnTo>
                  <a:pt x="4565" y="18484"/>
                </a:lnTo>
                <a:lnTo>
                  <a:pt x="4565" y="18387"/>
                </a:lnTo>
                <a:lnTo>
                  <a:pt x="4565" y="18293"/>
                </a:lnTo>
                <a:lnTo>
                  <a:pt x="4565" y="18196"/>
                </a:lnTo>
                <a:lnTo>
                  <a:pt x="4565" y="18102"/>
                </a:lnTo>
                <a:lnTo>
                  <a:pt x="4565" y="18005"/>
                </a:lnTo>
                <a:lnTo>
                  <a:pt x="4565" y="17909"/>
                </a:lnTo>
                <a:lnTo>
                  <a:pt x="4565" y="17814"/>
                </a:lnTo>
                <a:lnTo>
                  <a:pt x="4565" y="17711"/>
                </a:lnTo>
                <a:lnTo>
                  <a:pt x="4565" y="17607"/>
                </a:lnTo>
                <a:lnTo>
                  <a:pt x="4565" y="17504"/>
                </a:lnTo>
                <a:lnTo>
                  <a:pt x="4565" y="17402"/>
                </a:lnTo>
                <a:lnTo>
                  <a:pt x="4565" y="17299"/>
                </a:lnTo>
                <a:lnTo>
                  <a:pt x="4565" y="17195"/>
                </a:lnTo>
                <a:lnTo>
                  <a:pt x="4565" y="17085"/>
                </a:lnTo>
                <a:lnTo>
                  <a:pt x="4565" y="16974"/>
                </a:lnTo>
                <a:lnTo>
                  <a:pt x="4565" y="16864"/>
                </a:lnTo>
                <a:lnTo>
                  <a:pt x="4565" y="16753"/>
                </a:lnTo>
                <a:lnTo>
                  <a:pt x="4565" y="16643"/>
                </a:lnTo>
                <a:lnTo>
                  <a:pt x="4565" y="16526"/>
                </a:lnTo>
                <a:lnTo>
                  <a:pt x="4565" y="16408"/>
                </a:lnTo>
                <a:lnTo>
                  <a:pt x="4565" y="16289"/>
                </a:lnTo>
                <a:lnTo>
                  <a:pt x="4565" y="16171"/>
                </a:lnTo>
                <a:lnTo>
                  <a:pt x="4555" y="16171"/>
                </a:lnTo>
                <a:lnTo>
                  <a:pt x="4532" y="16171"/>
                </a:lnTo>
                <a:lnTo>
                  <a:pt x="4527" y="16178"/>
                </a:lnTo>
                <a:lnTo>
                  <a:pt x="4522" y="16178"/>
                </a:lnTo>
                <a:lnTo>
                  <a:pt x="4510" y="16157"/>
                </a:lnTo>
                <a:lnTo>
                  <a:pt x="4495" y="16134"/>
                </a:lnTo>
                <a:lnTo>
                  <a:pt x="4428" y="16091"/>
                </a:lnTo>
                <a:lnTo>
                  <a:pt x="4418" y="16061"/>
                </a:lnTo>
                <a:lnTo>
                  <a:pt x="4386" y="16024"/>
                </a:lnTo>
                <a:lnTo>
                  <a:pt x="4331" y="15987"/>
                </a:lnTo>
                <a:lnTo>
                  <a:pt x="4326" y="15994"/>
                </a:lnTo>
                <a:lnTo>
                  <a:pt x="4314" y="15994"/>
                </a:lnTo>
                <a:lnTo>
                  <a:pt x="4292" y="15987"/>
                </a:lnTo>
                <a:lnTo>
                  <a:pt x="4277" y="15987"/>
                </a:lnTo>
                <a:lnTo>
                  <a:pt x="4244" y="16010"/>
                </a:lnTo>
                <a:lnTo>
                  <a:pt x="4205" y="16017"/>
                </a:lnTo>
                <a:lnTo>
                  <a:pt x="4183" y="16040"/>
                </a:lnTo>
                <a:lnTo>
                  <a:pt x="4123" y="16024"/>
                </a:lnTo>
                <a:lnTo>
                  <a:pt x="4118" y="16017"/>
                </a:lnTo>
                <a:lnTo>
                  <a:pt x="4096" y="16010"/>
                </a:lnTo>
                <a:lnTo>
                  <a:pt x="4059" y="15966"/>
                </a:lnTo>
                <a:lnTo>
                  <a:pt x="4031" y="15966"/>
                </a:lnTo>
                <a:lnTo>
                  <a:pt x="4009" y="15950"/>
                </a:lnTo>
                <a:lnTo>
                  <a:pt x="3960" y="15950"/>
                </a:lnTo>
                <a:lnTo>
                  <a:pt x="3927" y="15957"/>
                </a:lnTo>
                <a:lnTo>
                  <a:pt x="3862" y="15937"/>
                </a:lnTo>
                <a:lnTo>
                  <a:pt x="3851" y="15930"/>
                </a:lnTo>
                <a:lnTo>
                  <a:pt x="3840" y="15900"/>
                </a:lnTo>
                <a:lnTo>
                  <a:pt x="3823" y="15893"/>
                </a:lnTo>
                <a:lnTo>
                  <a:pt x="3813" y="15877"/>
                </a:lnTo>
                <a:lnTo>
                  <a:pt x="3801" y="15877"/>
                </a:lnTo>
                <a:lnTo>
                  <a:pt x="3791" y="15893"/>
                </a:lnTo>
                <a:lnTo>
                  <a:pt x="3781" y="15893"/>
                </a:lnTo>
                <a:lnTo>
                  <a:pt x="3759" y="15847"/>
                </a:lnTo>
                <a:lnTo>
                  <a:pt x="3741" y="15840"/>
                </a:lnTo>
                <a:lnTo>
                  <a:pt x="3699" y="15810"/>
                </a:lnTo>
                <a:lnTo>
                  <a:pt x="3682" y="15819"/>
                </a:lnTo>
                <a:lnTo>
                  <a:pt x="3665" y="15810"/>
                </a:lnTo>
                <a:lnTo>
                  <a:pt x="3632" y="15810"/>
                </a:lnTo>
                <a:lnTo>
                  <a:pt x="3605" y="15840"/>
                </a:lnTo>
                <a:lnTo>
                  <a:pt x="3595" y="15847"/>
                </a:lnTo>
                <a:lnTo>
                  <a:pt x="3578" y="15840"/>
                </a:lnTo>
                <a:lnTo>
                  <a:pt x="3562" y="15819"/>
                </a:lnTo>
                <a:lnTo>
                  <a:pt x="3551" y="15810"/>
                </a:lnTo>
                <a:lnTo>
                  <a:pt x="3518" y="15833"/>
                </a:lnTo>
                <a:lnTo>
                  <a:pt x="3501" y="15840"/>
                </a:lnTo>
                <a:lnTo>
                  <a:pt x="3491" y="15856"/>
                </a:lnTo>
                <a:lnTo>
                  <a:pt x="3414" y="15840"/>
                </a:lnTo>
                <a:lnTo>
                  <a:pt x="3426" y="15819"/>
                </a:lnTo>
                <a:lnTo>
                  <a:pt x="3426" y="15803"/>
                </a:lnTo>
                <a:lnTo>
                  <a:pt x="3431" y="15796"/>
                </a:lnTo>
                <a:lnTo>
                  <a:pt x="3387" y="15796"/>
                </a:lnTo>
                <a:lnTo>
                  <a:pt x="3377" y="15789"/>
                </a:lnTo>
                <a:lnTo>
                  <a:pt x="3377" y="15766"/>
                </a:lnTo>
                <a:lnTo>
                  <a:pt x="3360" y="15766"/>
                </a:lnTo>
                <a:lnTo>
                  <a:pt x="3355" y="15752"/>
                </a:lnTo>
                <a:lnTo>
                  <a:pt x="3360" y="15716"/>
                </a:lnTo>
                <a:lnTo>
                  <a:pt x="3382" y="15679"/>
                </a:lnTo>
                <a:lnTo>
                  <a:pt x="3377" y="15663"/>
                </a:lnTo>
                <a:lnTo>
                  <a:pt x="3355" y="15649"/>
                </a:lnTo>
                <a:lnTo>
                  <a:pt x="3337" y="15642"/>
                </a:lnTo>
                <a:lnTo>
                  <a:pt x="3327" y="15649"/>
                </a:lnTo>
                <a:lnTo>
                  <a:pt x="3278" y="15626"/>
                </a:lnTo>
                <a:lnTo>
                  <a:pt x="3251" y="15642"/>
                </a:lnTo>
                <a:lnTo>
                  <a:pt x="3228" y="15642"/>
                </a:lnTo>
                <a:lnTo>
                  <a:pt x="3208" y="15649"/>
                </a:lnTo>
                <a:lnTo>
                  <a:pt x="3181" y="15686"/>
                </a:lnTo>
                <a:lnTo>
                  <a:pt x="3159" y="15672"/>
                </a:lnTo>
                <a:lnTo>
                  <a:pt x="3136" y="15663"/>
                </a:lnTo>
                <a:lnTo>
                  <a:pt x="3114" y="15642"/>
                </a:lnTo>
                <a:lnTo>
                  <a:pt x="3119" y="15626"/>
                </a:lnTo>
                <a:lnTo>
                  <a:pt x="3126" y="15598"/>
                </a:lnTo>
                <a:lnTo>
                  <a:pt x="3109" y="15568"/>
                </a:lnTo>
                <a:lnTo>
                  <a:pt x="3099" y="15552"/>
                </a:lnTo>
                <a:lnTo>
                  <a:pt x="3077" y="15545"/>
                </a:lnTo>
                <a:lnTo>
                  <a:pt x="3072" y="15552"/>
                </a:lnTo>
                <a:lnTo>
                  <a:pt x="3060" y="15582"/>
                </a:lnTo>
                <a:lnTo>
                  <a:pt x="3032" y="15635"/>
                </a:lnTo>
                <a:lnTo>
                  <a:pt x="3017" y="15649"/>
                </a:lnTo>
                <a:lnTo>
                  <a:pt x="3000" y="15656"/>
                </a:lnTo>
                <a:lnTo>
                  <a:pt x="2990" y="15656"/>
                </a:lnTo>
                <a:lnTo>
                  <a:pt x="2935" y="15656"/>
                </a:lnTo>
                <a:lnTo>
                  <a:pt x="2923" y="15642"/>
                </a:lnTo>
                <a:lnTo>
                  <a:pt x="2962" y="15612"/>
                </a:lnTo>
                <a:lnTo>
                  <a:pt x="2978" y="15582"/>
                </a:lnTo>
                <a:lnTo>
                  <a:pt x="2983" y="15552"/>
                </a:lnTo>
                <a:lnTo>
                  <a:pt x="2978" y="15525"/>
                </a:lnTo>
                <a:lnTo>
                  <a:pt x="2962" y="15525"/>
                </a:lnTo>
                <a:lnTo>
                  <a:pt x="2891" y="15479"/>
                </a:lnTo>
                <a:lnTo>
                  <a:pt x="2881" y="15458"/>
                </a:lnTo>
                <a:lnTo>
                  <a:pt x="2886" y="15442"/>
                </a:lnTo>
                <a:lnTo>
                  <a:pt x="2896" y="15435"/>
                </a:lnTo>
                <a:lnTo>
                  <a:pt x="2891" y="15428"/>
                </a:lnTo>
                <a:close/>
                <a:moveTo>
                  <a:pt x="5003" y="19727"/>
                </a:moveTo>
                <a:lnTo>
                  <a:pt x="5008" y="19720"/>
                </a:lnTo>
                <a:lnTo>
                  <a:pt x="5001" y="19713"/>
                </a:lnTo>
                <a:lnTo>
                  <a:pt x="5001" y="19722"/>
                </a:lnTo>
                <a:lnTo>
                  <a:pt x="5003" y="19727"/>
                </a:lnTo>
                <a:close/>
                <a:moveTo>
                  <a:pt x="5008" y="19720"/>
                </a:moveTo>
                <a:lnTo>
                  <a:pt x="5018" y="19729"/>
                </a:lnTo>
                <a:lnTo>
                  <a:pt x="5045" y="19743"/>
                </a:lnTo>
                <a:lnTo>
                  <a:pt x="5051" y="19750"/>
                </a:lnTo>
                <a:lnTo>
                  <a:pt x="5056" y="19766"/>
                </a:lnTo>
                <a:lnTo>
                  <a:pt x="5062" y="19773"/>
                </a:lnTo>
                <a:lnTo>
                  <a:pt x="5068" y="19780"/>
                </a:lnTo>
                <a:lnTo>
                  <a:pt x="5078" y="19796"/>
                </a:lnTo>
                <a:lnTo>
                  <a:pt x="5083" y="19803"/>
                </a:lnTo>
                <a:lnTo>
                  <a:pt x="5090" y="19803"/>
                </a:lnTo>
                <a:lnTo>
                  <a:pt x="5095" y="19796"/>
                </a:lnTo>
                <a:lnTo>
                  <a:pt x="5095" y="19787"/>
                </a:lnTo>
                <a:lnTo>
                  <a:pt x="5095" y="19773"/>
                </a:lnTo>
                <a:lnTo>
                  <a:pt x="5095" y="19766"/>
                </a:lnTo>
                <a:lnTo>
                  <a:pt x="5090" y="19750"/>
                </a:lnTo>
                <a:lnTo>
                  <a:pt x="5090" y="19722"/>
                </a:lnTo>
                <a:lnTo>
                  <a:pt x="5095" y="19729"/>
                </a:lnTo>
                <a:lnTo>
                  <a:pt x="5100" y="19759"/>
                </a:lnTo>
                <a:lnTo>
                  <a:pt x="5105" y="19766"/>
                </a:lnTo>
                <a:lnTo>
                  <a:pt x="5117" y="19759"/>
                </a:lnTo>
                <a:lnTo>
                  <a:pt x="5127" y="19759"/>
                </a:lnTo>
                <a:lnTo>
                  <a:pt x="5105" y="19780"/>
                </a:lnTo>
                <a:lnTo>
                  <a:pt x="5105" y="19787"/>
                </a:lnTo>
                <a:lnTo>
                  <a:pt x="5122" y="19833"/>
                </a:lnTo>
                <a:lnTo>
                  <a:pt x="5127" y="19846"/>
                </a:lnTo>
                <a:lnTo>
                  <a:pt x="5122" y="19876"/>
                </a:lnTo>
                <a:lnTo>
                  <a:pt x="5122" y="19890"/>
                </a:lnTo>
                <a:lnTo>
                  <a:pt x="5155" y="19883"/>
                </a:lnTo>
                <a:lnTo>
                  <a:pt x="5137" y="19920"/>
                </a:lnTo>
                <a:lnTo>
                  <a:pt x="5149" y="19943"/>
                </a:lnTo>
                <a:lnTo>
                  <a:pt x="5155" y="19957"/>
                </a:lnTo>
                <a:lnTo>
                  <a:pt x="5172" y="19964"/>
                </a:lnTo>
                <a:lnTo>
                  <a:pt x="5177" y="19964"/>
                </a:lnTo>
                <a:lnTo>
                  <a:pt x="5182" y="19957"/>
                </a:lnTo>
                <a:lnTo>
                  <a:pt x="5182" y="19950"/>
                </a:lnTo>
                <a:lnTo>
                  <a:pt x="5182" y="19943"/>
                </a:lnTo>
                <a:lnTo>
                  <a:pt x="5172" y="19897"/>
                </a:lnTo>
                <a:lnTo>
                  <a:pt x="5165" y="19876"/>
                </a:lnTo>
                <a:lnTo>
                  <a:pt x="5165" y="19853"/>
                </a:lnTo>
                <a:lnTo>
                  <a:pt x="5160" y="19823"/>
                </a:lnTo>
                <a:lnTo>
                  <a:pt x="5155" y="19787"/>
                </a:lnTo>
                <a:lnTo>
                  <a:pt x="5149" y="19736"/>
                </a:lnTo>
                <a:lnTo>
                  <a:pt x="5137" y="19706"/>
                </a:lnTo>
                <a:lnTo>
                  <a:pt x="5144" y="19706"/>
                </a:lnTo>
                <a:lnTo>
                  <a:pt x="5149" y="19706"/>
                </a:lnTo>
                <a:lnTo>
                  <a:pt x="5149" y="19699"/>
                </a:lnTo>
                <a:lnTo>
                  <a:pt x="5144" y="19676"/>
                </a:lnTo>
                <a:lnTo>
                  <a:pt x="5149" y="19676"/>
                </a:lnTo>
                <a:lnTo>
                  <a:pt x="5149" y="19669"/>
                </a:lnTo>
                <a:lnTo>
                  <a:pt x="5155" y="19648"/>
                </a:lnTo>
                <a:lnTo>
                  <a:pt x="5155" y="19669"/>
                </a:lnTo>
                <a:lnTo>
                  <a:pt x="5160" y="19692"/>
                </a:lnTo>
                <a:lnTo>
                  <a:pt x="5172" y="19736"/>
                </a:lnTo>
                <a:lnTo>
                  <a:pt x="5182" y="19803"/>
                </a:lnTo>
                <a:lnTo>
                  <a:pt x="5187" y="19816"/>
                </a:lnTo>
                <a:lnTo>
                  <a:pt x="5199" y="19823"/>
                </a:lnTo>
                <a:lnTo>
                  <a:pt x="5199" y="19833"/>
                </a:lnTo>
                <a:lnTo>
                  <a:pt x="5199" y="19860"/>
                </a:lnTo>
                <a:lnTo>
                  <a:pt x="5214" y="19913"/>
                </a:lnTo>
                <a:lnTo>
                  <a:pt x="5226" y="19934"/>
                </a:lnTo>
                <a:lnTo>
                  <a:pt x="5231" y="19950"/>
                </a:lnTo>
                <a:lnTo>
                  <a:pt x="5236" y="19971"/>
                </a:lnTo>
                <a:lnTo>
                  <a:pt x="5241" y="19994"/>
                </a:lnTo>
                <a:lnTo>
                  <a:pt x="5247" y="20060"/>
                </a:lnTo>
                <a:lnTo>
                  <a:pt x="5253" y="20090"/>
                </a:lnTo>
                <a:lnTo>
                  <a:pt x="5259" y="20111"/>
                </a:lnTo>
                <a:lnTo>
                  <a:pt x="5269" y="20134"/>
                </a:lnTo>
                <a:lnTo>
                  <a:pt x="5269" y="20148"/>
                </a:lnTo>
                <a:lnTo>
                  <a:pt x="5259" y="20201"/>
                </a:lnTo>
                <a:lnTo>
                  <a:pt x="5253" y="20208"/>
                </a:lnTo>
                <a:lnTo>
                  <a:pt x="5253" y="20222"/>
                </a:lnTo>
                <a:lnTo>
                  <a:pt x="5253" y="20238"/>
                </a:lnTo>
                <a:lnTo>
                  <a:pt x="5259" y="20245"/>
                </a:lnTo>
                <a:lnTo>
                  <a:pt x="5264" y="20251"/>
                </a:lnTo>
                <a:lnTo>
                  <a:pt x="5274" y="20228"/>
                </a:lnTo>
                <a:lnTo>
                  <a:pt x="5291" y="20208"/>
                </a:lnTo>
                <a:lnTo>
                  <a:pt x="5308" y="20171"/>
                </a:lnTo>
                <a:lnTo>
                  <a:pt x="5323" y="20164"/>
                </a:lnTo>
                <a:lnTo>
                  <a:pt x="5323" y="20155"/>
                </a:lnTo>
                <a:lnTo>
                  <a:pt x="5323" y="20148"/>
                </a:lnTo>
                <a:lnTo>
                  <a:pt x="5318" y="20127"/>
                </a:lnTo>
                <a:lnTo>
                  <a:pt x="5323" y="20118"/>
                </a:lnTo>
                <a:lnTo>
                  <a:pt x="5323" y="20097"/>
                </a:lnTo>
                <a:lnTo>
                  <a:pt x="5323" y="20090"/>
                </a:lnTo>
                <a:lnTo>
                  <a:pt x="5313" y="20060"/>
                </a:lnTo>
                <a:lnTo>
                  <a:pt x="5291" y="20017"/>
                </a:lnTo>
                <a:lnTo>
                  <a:pt x="5286" y="19994"/>
                </a:lnTo>
                <a:lnTo>
                  <a:pt x="5286" y="19971"/>
                </a:lnTo>
                <a:lnTo>
                  <a:pt x="5291" y="19971"/>
                </a:lnTo>
                <a:lnTo>
                  <a:pt x="5296" y="19971"/>
                </a:lnTo>
                <a:lnTo>
                  <a:pt x="5296" y="19980"/>
                </a:lnTo>
                <a:lnTo>
                  <a:pt x="5296" y="20001"/>
                </a:lnTo>
                <a:lnTo>
                  <a:pt x="5296" y="20017"/>
                </a:lnTo>
                <a:lnTo>
                  <a:pt x="5313" y="20037"/>
                </a:lnTo>
                <a:lnTo>
                  <a:pt x="5318" y="20054"/>
                </a:lnTo>
                <a:lnTo>
                  <a:pt x="5328" y="20074"/>
                </a:lnTo>
                <a:lnTo>
                  <a:pt x="5340" y="20090"/>
                </a:lnTo>
                <a:lnTo>
                  <a:pt x="5337" y="20072"/>
                </a:lnTo>
                <a:lnTo>
                  <a:pt x="5340" y="20067"/>
                </a:lnTo>
                <a:lnTo>
                  <a:pt x="5345" y="20054"/>
                </a:lnTo>
                <a:lnTo>
                  <a:pt x="5351" y="20054"/>
                </a:lnTo>
                <a:lnTo>
                  <a:pt x="5383" y="20067"/>
                </a:lnTo>
                <a:lnTo>
                  <a:pt x="5351" y="20060"/>
                </a:lnTo>
                <a:lnTo>
                  <a:pt x="5351" y="20067"/>
                </a:lnTo>
                <a:lnTo>
                  <a:pt x="5351" y="20074"/>
                </a:lnTo>
                <a:lnTo>
                  <a:pt x="5351" y="20090"/>
                </a:lnTo>
                <a:lnTo>
                  <a:pt x="5362" y="20104"/>
                </a:lnTo>
                <a:lnTo>
                  <a:pt x="5395" y="20148"/>
                </a:lnTo>
                <a:lnTo>
                  <a:pt x="5390" y="20148"/>
                </a:lnTo>
                <a:lnTo>
                  <a:pt x="5368" y="20127"/>
                </a:lnTo>
                <a:lnTo>
                  <a:pt x="5345" y="20111"/>
                </a:lnTo>
                <a:lnTo>
                  <a:pt x="5340" y="20111"/>
                </a:lnTo>
                <a:lnTo>
                  <a:pt x="5340" y="20118"/>
                </a:lnTo>
                <a:lnTo>
                  <a:pt x="5340" y="20127"/>
                </a:lnTo>
                <a:lnTo>
                  <a:pt x="5351" y="20148"/>
                </a:lnTo>
                <a:lnTo>
                  <a:pt x="5362" y="20208"/>
                </a:lnTo>
                <a:lnTo>
                  <a:pt x="5357" y="20242"/>
                </a:lnTo>
                <a:lnTo>
                  <a:pt x="5335" y="20228"/>
                </a:lnTo>
                <a:lnTo>
                  <a:pt x="5318" y="20228"/>
                </a:lnTo>
                <a:lnTo>
                  <a:pt x="5308" y="20238"/>
                </a:lnTo>
                <a:lnTo>
                  <a:pt x="5308" y="20245"/>
                </a:lnTo>
                <a:lnTo>
                  <a:pt x="5313" y="20258"/>
                </a:lnTo>
                <a:lnTo>
                  <a:pt x="5323" y="20274"/>
                </a:lnTo>
                <a:lnTo>
                  <a:pt x="5328" y="20288"/>
                </a:lnTo>
                <a:lnTo>
                  <a:pt x="5335" y="20311"/>
                </a:lnTo>
                <a:lnTo>
                  <a:pt x="5335" y="20318"/>
                </a:lnTo>
                <a:lnTo>
                  <a:pt x="5323" y="20318"/>
                </a:lnTo>
                <a:lnTo>
                  <a:pt x="5318" y="20302"/>
                </a:lnTo>
                <a:lnTo>
                  <a:pt x="5313" y="20281"/>
                </a:lnTo>
                <a:lnTo>
                  <a:pt x="5301" y="20274"/>
                </a:lnTo>
                <a:lnTo>
                  <a:pt x="5286" y="20281"/>
                </a:lnTo>
                <a:lnTo>
                  <a:pt x="5274" y="20302"/>
                </a:lnTo>
                <a:lnTo>
                  <a:pt x="5274" y="20325"/>
                </a:lnTo>
                <a:lnTo>
                  <a:pt x="5274" y="20332"/>
                </a:lnTo>
                <a:lnTo>
                  <a:pt x="5286" y="20362"/>
                </a:lnTo>
                <a:lnTo>
                  <a:pt x="5286" y="20369"/>
                </a:lnTo>
                <a:lnTo>
                  <a:pt x="5301" y="20385"/>
                </a:lnTo>
                <a:lnTo>
                  <a:pt x="5308" y="20399"/>
                </a:lnTo>
                <a:lnTo>
                  <a:pt x="5296" y="20413"/>
                </a:lnTo>
                <a:lnTo>
                  <a:pt x="5291" y="20465"/>
                </a:lnTo>
                <a:lnTo>
                  <a:pt x="5296" y="20495"/>
                </a:lnTo>
                <a:lnTo>
                  <a:pt x="5301" y="20495"/>
                </a:lnTo>
                <a:lnTo>
                  <a:pt x="5308" y="20479"/>
                </a:lnTo>
                <a:lnTo>
                  <a:pt x="5313" y="20479"/>
                </a:lnTo>
                <a:lnTo>
                  <a:pt x="5318" y="20486"/>
                </a:lnTo>
                <a:lnTo>
                  <a:pt x="5318" y="20479"/>
                </a:lnTo>
                <a:lnTo>
                  <a:pt x="5318" y="20465"/>
                </a:lnTo>
                <a:lnTo>
                  <a:pt x="5323" y="20442"/>
                </a:lnTo>
                <a:lnTo>
                  <a:pt x="5323" y="20422"/>
                </a:lnTo>
                <a:lnTo>
                  <a:pt x="5323" y="20399"/>
                </a:lnTo>
                <a:lnTo>
                  <a:pt x="5328" y="20376"/>
                </a:lnTo>
                <a:lnTo>
                  <a:pt x="5335" y="20369"/>
                </a:lnTo>
                <a:lnTo>
                  <a:pt x="5340" y="20369"/>
                </a:lnTo>
                <a:lnTo>
                  <a:pt x="5340" y="20385"/>
                </a:lnTo>
                <a:lnTo>
                  <a:pt x="5340" y="20392"/>
                </a:lnTo>
                <a:lnTo>
                  <a:pt x="5345" y="20399"/>
                </a:lnTo>
                <a:lnTo>
                  <a:pt x="5356" y="20399"/>
                </a:lnTo>
                <a:lnTo>
                  <a:pt x="5368" y="20392"/>
                </a:lnTo>
                <a:lnTo>
                  <a:pt x="5383" y="20392"/>
                </a:lnTo>
                <a:lnTo>
                  <a:pt x="5390" y="20392"/>
                </a:lnTo>
                <a:lnTo>
                  <a:pt x="5390" y="20385"/>
                </a:lnTo>
                <a:lnTo>
                  <a:pt x="5390" y="20376"/>
                </a:lnTo>
                <a:lnTo>
                  <a:pt x="5390" y="20369"/>
                </a:lnTo>
                <a:lnTo>
                  <a:pt x="5390" y="20355"/>
                </a:lnTo>
                <a:lnTo>
                  <a:pt x="5390" y="20348"/>
                </a:lnTo>
                <a:lnTo>
                  <a:pt x="5383" y="20332"/>
                </a:lnTo>
                <a:lnTo>
                  <a:pt x="5383" y="20325"/>
                </a:lnTo>
                <a:lnTo>
                  <a:pt x="5378" y="20311"/>
                </a:lnTo>
                <a:lnTo>
                  <a:pt x="5378" y="20302"/>
                </a:lnTo>
                <a:lnTo>
                  <a:pt x="5390" y="20311"/>
                </a:lnTo>
                <a:lnTo>
                  <a:pt x="5400" y="20339"/>
                </a:lnTo>
                <a:lnTo>
                  <a:pt x="5410" y="20355"/>
                </a:lnTo>
                <a:lnTo>
                  <a:pt x="5417" y="20355"/>
                </a:lnTo>
                <a:lnTo>
                  <a:pt x="5422" y="20348"/>
                </a:lnTo>
                <a:lnTo>
                  <a:pt x="5422" y="20339"/>
                </a:lnTo>
                <a:lnTo>
                  <a:pt x="5422" y="20332"/>
                </a:lnTo>
                <a:lnTo>
                  <a:pt x="5422" y="20318"/>
                </a:lnTo>
                <a:lnTo>
                  <a:pt x="5422" y="20302"/>
                </a:lnTo>
                <a:lnTo>
                  <a:pt x="5422" y="20295"/>
                </a:lnTo>
                <a:lnTo>
                  <a:pt x="5417" y="20281"/>
                </a:lnTo>
                <a:lnTo>
                  <a:pt x="5427" y="20281"/>
                </a:lnTo>
                <a:lnTo>
                  <a:pt x="5427" y="20288"/>
                </a:lnTo>
                <a:lnTo>
                  <a:pt x="5427" y="20311"/>
                </a:lnTo>
                <a:lnTo>
                  <a:pt x="5427" y="20318"/>
                </a:lnTo>
                <a:lnTo>
                  <a:pt x="5432" y="20325"/>
                </a:lnTo>
                <a:lnTo>
                  <a:pt x="5437" y="20337"/>
                </a:lnTo>
                <a:lnTo>
                  <a:pt x="5437" y="20339"/>
                </a:lnTo>
                <a:lnTo>
                  <a:pt x="5432" y="20355"/>
                </a:lnTo>
                <a:lnTo>
                  <a:pt x="5427" y="20362"/>
                </a:lnTo>
                <a:lnTo>
                  <a:pt x="5427" y="20369"/>
                </a:lnTo>
                <a:lnTo>
                  <a:pt x="5427" y="20385"/>
                </a:lnTo>
                <a:lnTo>
                  <a:pt x="5432" y="20385"/>
                </a:lnTo>
                <a:lnTo>
                  <a:pt x="5449" y="20385"/>
                </a:lnTo>
                <a:lnTo>
                  <a:pt x="5465" y="20385"/>
                </a:lnTo>
                <a:lnTo>
                  <a:pt x="5465" y="20392"/>
                </a:lnTo>
                <a:lnTo>
                  <a:pt x="5472" y="20399"/>
                </a:lnTo>
                <a:lnTo>
                  <a:pt x="5477" y="20399"/>
                </a:lnTo>
                <a:lnTo>
                  <a:pt x="5477" y="20406"/>
                </a:lnTo>
                <a:lnTo>
                  <a:pt x="5477" y="20422"/>
                </a:lnTo>
                <a:lnTo>
                  <a:pt x="5472" y="20442"/>
                </a:lnTo>
                <a:lnTo>
                  <a:pt x="5465" y="20442"/>
                </a:lnTo>
                <a:lnTo>
                  <a:pt x="5465" y="20436"/>
                </a:lnTo>
                <a:lnTo>
                  <a:pt x="5465" y="20429"/>
                </a:lnTo>
                <a:lnTo>
                  <a:pt x="5465" y="20422"/>
                </a:lnTo>
                <a:lnTo>
                  <a:pt x="5465" y="20413"/>
                </a:lnTo>
                <a:lnTo>
                  <a:pt x="5465" y="20406"/>
                </a:lnTo>
                <a:lnTo>
                  <a:pt x="5460" y="20406"/>
                </a:lnTo>
                <a:lnTo>
                  <a:pt x="5437" y="20406"/>
                </a:lnTo>
                <a:lnTo>
                  <a:pt x="5432" y="20406"/>
                </a:lnTo>
                <a:lnTo>
                  <a:pt x="5422" y="20422"/>
                </a:lnTo>
                <a:lnTo>
                  <a:pt x="5422" y="20429"/>
                </a:lnTo>
                <a:lnTo>
                  <a:pt x="5422" y="20436"/>
                </a:lnTo>
                <a:lnTo>
                  <a:pt x="5437" y="20459"/>
                </a:lnTo>
                <a:lnTo>
                  <a:pt x="5449" y="20459"/>
                </a:lnTo>
                <a:lnTo>
                  <a:pt x="5463" y="20449"/>
                </a:lnTo>
                <a:lnTo>
                  <a:pt x="5460" y="20465"/>
                </a:lnTo>
                <a:lnTo>
                  <a:pt x="5455" y="20472"/>
                </a:lnTo>
                <a:lnTo>
                  <a:pt x="5455" y="20479"/>
                </a:lnTo>
                <a:lnTo>
                  <a:pt x="5455" y="20495"/>
                </a:lnTo>
                <a:lnTo>
                  <a:pt x="5460" y="20509"/>
                </a:lnTo>
                <a:lnTo>
                  <a:pt x="5465" y="20509"/>
                </a:lnTo>
                <a:lnTo>
                  <a:pt x="5482" y="20509"/>
                </a:lnTo>
                <a:lnTo>
                  <a:pt x="5487" y="20516"/>
                </a:lnTo>
                <a:lnTo>
                  <a:pt x="5487" y="20532"/>
                </a:lnTo>
                <a:lnTo>
                  <a:pt x="5487" y="20539"/>
                </a:lnTo>
                <a:lnTo>
                  <a:pt x="5492" y="20546"/>
                </a:lnTo>
                <a:lnTo>
                  <a:pt x="5504" y="20546"/>
                </a:lnTo>
                <a:lnTo>
                  <a:pt x="5509" y="20539"/>
                </a:lnTo>
                <a:lnTo>
                  <a:pt x="5514" y="20539"/>
                </a:lnTo>
                <a:lnTo>
                  <a:pt x="5519" y="20539"/>
                </a:lnTo>
                <a:lnTo>
                  <a:pt x="5519" y="20495"/>
                </a:lnTo>
                <a:lnTo>
                  <a:pt x="5526" y="20502"/>
                </a:lnTo>
                <a:lnTo>
                  <a:pt x="5531" y="20502"/>
                </a:lnTo>
                <a:lnTo>
                  <a:pt x="5564" y="20509"/>
                </a:lnTo>
                <a:lnTo>
                  <a:pt x="5541" y="20523"/>
                </a:lnTo>
                <a:lnTo>
                  <a:pt x="5531" y="20523"/>
                </a:lnTo>
                <a:lnTo>
                  <a:pt x="5514" y="20583"/>
                </a:lnTo>
                <a:lnTo>
                  <a:pt x="5504" y="20606"/>
                </a:lnTo>
                <a:lnTo>
                  <a:pt x="5499" y="20617"/>
                </a:lnTo>
                <a:lnTo>
                  <a:pt x="5487" y="20597"/>
                </a:lnTo>
                <a:lnTo>
                  <a:pt x="5482" y="20569"/>
                </a:lnTo>
                <a:lnTo>
                  <a:pt x="5477" y="20553"/>
                </a:lnTo>
                <a:lnTo>
                  <a:pt x="5472" y="20539"/>
                </a:lnTo>
                <a:lnTo>
                  <a:pt x="5455" y="20516"/>
                </a:lnTo>
                <a:lnTo>
                  <a:pt x="5417" y="20495"/>
                </a:lnTo>
                <a:lnTo>
                  <a:pt x="5417" y="20486"/>
                </a:lnTo>
                <a:lnTo>
                  <a:pt x="5417" y="20479"/>
                </a:lnTo>
                <a:lnTo>
                  <a:pt x="5417" y="20472"/>
                </a:lnTo>
                <a:lnTo>
                  <a:pt x="5417" y="20465"/>
                </a:lnTo>
                <a:lnTo>
                  <a:pt x="5410" y="20449"/>
                </a:lnTo>
                <a:lnTo>
                  <a:pt x="5405" y="20442"/>
                </a:lnTo>
                <a:lnTo>
                  <a:pt x="5390" y="20442"/>
                </a:lnTo>
                <a:lnTo>
                  <a:pt x="5368" y="20436"/>
                </a:lnTo>
                <a:lnTo>
                  <a:pt x="5356" y="20442"/>
                </a:lnTo>
                <a:lnTo>
                  <a:pt x="5362" y="20449"/>
                </a:lnTo>
                <a:lnTo>
                  <a:pt x="5362" y="20459"/>
                </a:lnTo>
                <a:lnTo>
                  <a:pt x="5356" y="20472"/>
                </a:lnTo>
                <a:lnTo>
                  <a:pt x="5340" y="20495"/>
                </a:lnTo>
                <a:lnTo>
                  <a:pt x="5340" y="20502"/>
                </a:lnTo>
                <a:lnTo>
                  <a:pt x="5345" y="20509"/>
                </a:lnTo>
                <a:lnTo>
                  <a:pt x="5362" y="20495"/>
                </a:lnTo>
                <a:lnTo>
                  <a:pt x="5378" y="20486"/>
                </a:lnTo>
                <a:lnTo>
                  <a:pt x="5390" y="20495"/>
                </a:lnTo>
                <a:lnTo>
                  <a:pt x="5395" y="20509"/>
                </a:lnTo>
                <a:lnTo>
                  <a:pt x="5395" y="20516"/>
                </a:lnTo>
                <a:lnTo>
                  <a:pt x="5390" y="20523"/>
                </a:lnTo>
                <a:lnTo>
                  <a:pt x="5390" y="20532"/>
                </a:lnTo>
                <a:lnTo>
                  <a:pt x="5378" y="20546"/>
                </a:lnTo>
                <a:lnTo>
                  <a:pt x="5373" y="20546"/>
                </a:lnTo>
                <a:lnTo>
                  <a:pt x="5362" y="20539"/>
                </a:lnTo>
                <a:lnTo>
                  <a:pt x="5356" y="20539"/>
                </a:lnTo>
                <a:lnTo>
                  <a:pt x="5345" y="20546"/>
                </a:lnTo>
                <a:lnTo>
                  <a:pt x="5345" y="20553"/>
                </a:lnTo>
                <a:lnTo>
                  <a:pt x="5351" y="20560"/>
                </a:lnTo>
                <a:lnTo>
                  <a:pt x="5362" y="20576"/>
                </a:lnTo>
                <a:lnTo>
                  <a:pt x="5368" y="20576"/>
                </a:lnTo>
                <a:lnTo>
                  <a:pt x="5383" y="20576"/>
                </a:lnTo>
                <a:lnTo>
                  <a:pt x="5390" y="20583"/>
                </a:lnTo>
                <a:lnTo>
                  <a:pt x="5395" y="20597"/>
                </a:lnTo>
                <a:lnTo>
                  <a:pt x="5400" y="20597"/>
                </a:lnTo>
                <a:lnTo>
                  <a:pt x="5417" y="20590"/>
                </a:lnTo>
                <a:lnTo>
                  <a:pt x="5422" y="20597"/>
                </a:lnTo>
                <a:lnTo>
                  <a:pt x="5417" y="20613"/>
                </a:lnTo>
                <a:lnTo>
                  <a:pt x="5417" y="20620"/>
                </a:lnTo>
                <a:lnTo>
                  <a:pt x="5427" y="20650"/>
                </a:lnTo>
                <a:lnTo>
                  <a:pt x="5427" y="20656"/>
                </a:lnTo>
                <a:lnTo>
                  <a:pt x="5422" y="20656"/>
                </a:lnTo>
                <a:lnTo>
                  <a:pt x="5417" y="20663"/>
                </a:lnTo>
                <a:lnTo>
                  <a:pt x="5417" y="20670"/>
                </a:lnTo>
                <a:lnTo>
                  <a:pt x="5422" y="20679"/>
                </a:lnTo>
                <a:lnTo>
                  <a:pt x="5437" y="20707"/>
                </a:lnTo>
                <a:lnTo>
                  <a:pt x="5455" y="20744"/>
                </a:lnTo>
                <a:lnTo>
                  <a:pt x="5465" y="20753"/>
                </a:lnTo>
                <a:lnTo>
                  <a:pt x="5465" y="20744"/>
                </a:lnTo>
                <a:lnTo>
                  <a:pt x="5465" y="20730"/>
                </a:lnTo>
                <a:lnTo>
                  <a:pt x="5472" y="20723"/>
                </a:lnTo>
                <a:lnTo>
                  <a:pt x="5477" y="20723"/>
                </a:lnTo>
                <a:lnTo>
                  <a:pt x="5477" y="20730"/>
                </a:lnTo>
                <a:lnTo>
                  <a:pt x="5482" y="20744"/>
                </a:lnTo>
                <a:lnTo>
                  <a:pt x="5482" y="20760"/>
                </a:lnTo>
                <a:lnTo>
                  <a:pt x="5487" y="20767"/>
                </a:lnTo>
                <a:lnTo>
                  <a:pt x="5492" y="20767"/>
                </a:lnTo>
                <a:lnTo>
                  <a:pt x="5504" y="20774"/>
                </a:lnTo>
                <a:lnTo>
                  <a:pt x="5509" y="20781"/>
                </a:lnTo>
                <a:lnTo>
                  <a:pt x="5514" y="20811"/>
                </a:lnTo>
                <a:lnTo>
                  <a:pt x="5519" y="20827"/>
                </a:lnTo>
                <a:lnTo>
                  <a:pt x="5526" y="20834"/>
                </a:lnTo>
                <a:lnTo>
                  <a:pt x="5531" y="20834"/>
                </a:lnTo>
                <a:lnTo>
                  <a:pt x="5536" y="20834"/>
                </a:lnTo>
                <a:lnTo>
                  <a:pt x="5541" y="20811"/>
                </a:lnTo>
                <a:lnTo>
                  <a:pt x="5541" y="20804"/>
                </a:lnTo>
                <a:lnTo>
                  <a:pt x="5541" y="20797"/>
                </a:lnTo>
                <a:lnTo>
                  <a:pt x="5541" y="20790"/>
                </a:lnTo>
                <a:lnTo>
                  <a:pt x="5541" y="20781"/>
                </a:lnTo>
                <a:lnTo>
                  <a:pt x="5541" y="20774"/>
                </a:lnTo>
                <a:lnTo>
                  <a:pt x="5541" y="20760"/>
                </a:lnTo>
                <a:lnTo>
                  <a:pt x="5541" y="20716"/>
                </a:lnTo>
                <a:lnTo>
                  <a:pt x="5536" y="20707"/>
                </a:lnTo>
                <a:lnTo>
                  <a:pt x="5519" y="20707"/>
                </a:lnTo>
                <a:lnTo>
                  <a:pt x="5514" y="20707"/>
                </a:lnTo>
                <a:lnTo>
                  <a:pt x="5514" y="20700"/>
                </a:lnTo>
                <a:lnTo>
                  <a:pt x="5519" y="20686"/>
                </a:lnTo>
                <a:lnTo>
                  <a:pt x="5519" y="20679"/>
                </a:lnTo>
                <a:lnTo>
                  <a:pt x="5526" y="20670"/>
                </a:lnTo>
                <a:lnTo>
                  <a:pt x="5531" y="20650"/>
                </a:lnTo>
                <a:lnTo>
                  <a:pt x="5536" y="20627"/>
                </a:lnTo>
                <a:lnTo>
                  <a:pt x="5541" y="20620"/>
                </a:lnTo>
                <a:lnTo>
                  <a:pt x="5541" y="20613"/>
                </a:lnTo>
                <a:lnTo>
                  <a:pt x="5536" y="20597"/>
                </a:lnTo>
                <a:lnTo>
                  <a:pt x="5536" y="20590"/>
                </a:lnTo>
                <a:lnTo>
                  <a:pt x="5541" y="20583"/>
                </a:lnTo>
                <a:lnTo>
                  <a:pt x="5559" y="20569"/>
                </a:lnTo>
                <a:lnTo>
                  <a:pt x="5569" y="20562"/>
                </a:lnTo>
                <a:lnTo>
                  <a:pt x="5569" y="20620"/>
                </a:lnTo>
                <a:lnTo>
                  <a:pt x="5559" y="20643"/>
                </a:lnTo>
                <a:lnTo>
                  <a:pt x="5547" y="20663"/>
                </a:lnTo>
                <a:lnTo>
                  <a:pt x="5547" y="20679"/>
                </a:lnTo>
                <a:lnTo>
                  <a:pt x="5553" y="20716"/>
                </a:lnTo>
                <a:lnTo>
                  <a:pt x="5559" y="20730"/>
                </a:lnTo>
                <a:lnTo>
                  <a:pt x="5564" y="20716"/>
                </a:lnTo>
                <a:lnTo>
                  <a:pt x="5574" y="20693"/>
                </a:lnTo>
                <a:lnTo>
                  <a:pt x="5586" y="20686"/>
                </a:lnTo>
                <a:lnTo>
                  <a:pt x="5591" y="20679"/>
                </a:lnTo>
                <a:lnTo>
                  <a:pt x="5596" y="20670"/>
                </a:lnTo>
                <a:lnTo>
                  <a:pt x="5596" y="20679"/>
                </a:lnTo>
                <a:lnTo>
                  <a:pt x="5591" y="20693"/>
                </a:lnTo>
                <a:lnTo>
                  <a:pt x="5596" y="20707"/>
                </a:lnTo>
                <a:lnTo>
                  <a:pt x="5601" y="20707"/>
                </a:lnTo>
                <a:lnTo>
                  <a:pt x="5608" y="20707"/>
                </a:lnTo>
                <a:lnTo>
                  <a:pt x="5613" y="20723"/>
                </a:lnTo>
                <a:lnTo>
                  <a:pt x="5618" y="20723"/>
                </a:lnTo>
                <a:lnTo>
                  <a:pt x="5628" y="20707"/>
                </a:lnTo>
                <a:lnTo>
                  <a:pt x="5635" y="20679"/>
                </a:lnTo>
                <a:lnTo>
                  <a:pt x="5640" y="20650"/>
                </a:lnTo>
                <a:lnTo>
                  <a:pt x="5640" y="20663"/>
                </a:lnTo>
                <a:lnTo>
                  <a:pt x="5640" y="20686"/>
                </a:lnTo>
                <a:lnTo>
                  <a:pt x="5640" y="20716"/>
                </a:lnTo>
                <a:lnTo>
                  <a:pt x="5640" y="20723"/>
                </a:lnTo>
                <a:lnTo>
                  <a:pt x="5651" y="20723"/>
                </a:lnTo>
                <a:lnTo>
                  <a:pt x="5651" y="20730"/>
                </a:lnTo>
                <a:lnTo>
                  <a:pt x="5623" y="20744"/>
                </a:lnTo>
                <a:lnTo>
                  <a:pt x="5618" y="20760"/>
                </a:lnTo>
                <a:lnTo>
                  <a:pt x="5618" y="20767"/>
                </a:lnTo>
                <a:lnTo>
                  <a:pt x="5623" y="20790"/>
                </a:lnTo>
                <a:lnTo>
                  <a:pt x="5628" y="20818"/>
                </a:lnTo>
                <a:lnTo>
                  <a:pt x="5640" y="20854"/>
                </a:lnTo>
                <a:lnTo>
                  <a:pt x="5668" y="20864"/>
                </a:lnTo>
                <a:lnTo>
                  <a:pt x="5673" y="20870"/>
                </a:lnTo>
                <a:lnTo>
                  <a:pt x="5683" y="20854"/>
                </a:lnTo>
                <a:lnTo>
                  <a:pt x="5705" y="20827"/>
                </a:lnTo>
                <a:lnTo>
                  <a:pt x="5717" y="20804"/>
                </a:lnTo>
                <a:lnTo>
                  <a:pt x="5717" y="20797"/>
                </a:lnTo>
                <a:lnTo>
                  <a:pt x="5722" y="20774"/>
                </a:lnTo>
                <a:lnTo>
                  <a:pt x="5737" y="20737"/>
                </a:lnTo>
                <a:lnTo>
                  <a:pt x="5737" y="20723"/>
                </a:lnTo>
                <a:lnTo>
                  <a:pt x="5737" y="20707"/>
                </a:lnTo>
                <a:lnTo>
                  <a:pt x="5732" y="20679"/>
                </a:lnTo>
                <a:lnTo>
                  <a:pt x="5732" y="20663"/>
                </a:lnTo>
                <a:lnTo>
                  <a:pt x="5732" y="20650"/>
                </a:lnTo>
                <a:lnTo>
                  <a:pt x="5732" y="20633"/>
                </a:lnTo>
                <a:lnTo>
                  <a:pt x="5732" y="20620"/>
                </a:lnTo>
                <a:lnTo>
                  <a:pt x="5737" y="20606"/>
                </a:lnTo>
                <a:lnTo>
                  <a:pt x="5744" y="20590"/>
                </a:lnTo>
                <a:lnTo>
                  <a:pt x="5744" y="20576"/>
                </a:lnTo>
                <a:lnTo>
                  <a:pt x="5744" y="20560"/>
                </a:lnTo>
                <a:lnTo>
                  <a:pt x="5737" y="20546"/>
                </a:lnTo>
                <a:lnTo>
                  <a:pt x="5732" y="20532"/>
                </a:lnTo>
                <a:lnTo>
                  <a:pt x="5722" y="20539"/>
                </a:lnTo>
                <a:lnTo>
                  <a:pt x="5700" y="20532"/>
                </a:lnTo>
                <a:lnTo>
                  <a:pt x="5695" y="20502"/>
                </a:lnTo>
                <a:lnTo>
                  <a:pt x="5678" y="20495"/>
                </a:lnTo>
                <a:lnTo>
                  <a:pt x="5668" y="20472"/>
                </a:lnTo>
                <a:lnTo>
                  <a:pt x="5645" y="20465"/>
                </a:lnTo>
                <a:lnTo>
                  <a:pt x="5628" y="20459"/>
                </a:lnTo>
                <a:lnTo>
                  <a:pt x="5618" y="20442"/>
                </a:lnTo>
                <a:lnTo>
                  <a:pt x="5601" y="20429"/>
                </a:lnTo>
                <a:lnTo>
                  <a:pt x="5586" y="20413"/>
                </a:lnTo>
                <a:lnTo>
                  <a:pt x="5574" y="20406"/>
                </a:lnTo>
                <a:lnTo>
                  <a:pt x="5569" y="20406"/>
                </a:lnTo>
                <a:lnTo>
                  <a:pt x="5553" y="20406"/>
                </a:lnTo>
                <a:lnTo>
                  <a:pt x="5553" y="20385"/>
                </a:lnTo>
                <a:lnTo>
                  <a:pt x="5547" y="20369"/>
                </a:lnTo>
                <a:lnTo>
                  <a:pt x="5547" y="20355"/>
                </a:lnTo>
                <a:lnTo>
                  <a:pt x="5536" y="20348"/>
                </a:lnTo>
                <a:lnTo>
                  <a:pt x="5519" y="20339"/>
                </a:lnTo>
                <a:lnTo>
                  <a:pt x="5526" y="20318"/>
                </a:lnTo>
                <a:lnTo>
                  <a:pt x="5531" y="20295"/>
                </a:lnTo>
                <a:lnTo>
                  <a:pt x="5519" y="20288"/>
                </a:lnTo>
                <a:lnTo>
                  <a:pt x="5499" y="20281"/>
                </a:lnTo>
                <a:lnTo>
                  <a:pt x="5504" y="20265"/>
                </a:lnTo>
                <a:lnTo>
                  <a:pt x="5509" y="20251"/>
                </a:lnTo>
                <a:lnTo>
                  <a:pt x="5504" y="20228"/>
                </a:lnTo>
                <a:lnTo>
                  <a:pt x="5487" y="20192"/>
                </a:lnTo>
                <a:lnTo>
                  <a:pt x="5477" y="20171"/>
                </a:lnTo>
                <a:lnTo>
                  <a:pt x="5460" y="20134"/>
                </a:lnTo>
                <a:lnTo>
                  <a:pt x="5449" y="20097"/>
                </a:lnTo>
                <a:lnTo>
                  <a:pt x="5437" y="20067"/>
                </a:lnTo>
                <a:lnTo>
                  <a:pt x="5427" y="20044"/>
                </a:lnTo>
                <a:lnTo>
                  <a:pt x="5417" y="20008"/>
                </a:lnTo>
                <a:lnTo>
                  <a:pt x="5400" y="19971"/>
                </a:lnTo>
                <a:lnTo>
                  <a:pt x="5383" y="19943"/>
                </a:lnTo>
                <a:lnTo>
                  <a:pt x="5383" y="19920"/>
                </a:lnTo>
                <a:lnTo>
                  <a:pt x="5368" y="19897"/>
                </a:lnTo>
                <a:lnTo>
                  <a:pt x="5356" y="19876"/>
                </a:lnTo>
                <a:lnTo>
                  <a:pt x="5340" y="19846"/>
                </a:lnTo>
                <a:lnTo>
                  <a:pt x="5323" y="19833"/>
                </a:lnTo>
                <a:lnTo>
                  <a:pt x="5313" y="19823"/>
                </a:lnTo>
                <a:lnTo>
                  <a:pt x="5296" y="19810"/>
                </a:lnTo>
                <a:lnTo>
                  <a:pt x="5286" y="19796"/>
                </a:lnTo>
                <a:lnTo>
                  <a:pt x="5281" y="19780"/>
                </a:lnTo>
                <a:lnTo>
                  <a:pt x="5274" y="19773"/>
                </a:lnTo>
                <a:lnTo>
                  <a:pt x="5269" y="19759"/>
                </a:lnTo>
                <a:lnTo>
                  <a:pt x="5269" y="19743"/>
                </a:lnTo>
                <a:lnTo>
                  <a:pt x="5264" y="19736"/>
                </a:lnTo>
                <a:lnTo>
                  <a:pt x="5241" y="19713"/>
                </a:lnTo>
                <a:lnTo>
                  <a:pt x="5236" y="19699"/>
                </a:lnTo>
                <a:lnTo>
                  <a:pt x="5226" y="19685"/>
                </a:lnTo>
                <a:lnTo>
                  <a:pt x="5214" y="19676"/>
                </a:lnTo>
                <a:lnTo>
                  <a:pt x="5209" y="19669"/>
                </a:lnTo>
                <a:lnTo>
                  <a:pt x="5199" y="19625"/>
                </a:lnTo>
                <a:lnTo>
                  <a:pt x="5199" y="19612"/>
                </a:lnTo>
                <a:lnTo>
                  <a:pt x="5199" y="19596"/>
                </a:lnTo>
                <a:lnTo>
                  <a:pt x="5199" y="19589"/>
                </a:lnTo>
                <a:lnTo>
                  <a:pt x="5177" y="19559"/>
                </a:lnTo>
                <a:lnTo>
                  <a:pt x="5165" y="19545"/>
                </a:lnTo>
                <a:lnTo>
                  <a:pt x="5155" y="19529"/>
                </a:lnTo>
                <a:lnTo>
                  <a:pt x="5132" y="19545"/>
                </a:lnTo>
                <a:lnTo>
                  <a:pt x="5105" y="19566"/>
                </a:lnTo>
                <a:lnTo>
                  <a:pt x="5090" y="19575"/>
                </a:lnTo>
                <a:lnTo>
                  <a:pt x="5068" y="19582"/>
                </a:lnTo>
                <a:lnTo>
                  <a:pt x="5073" y="19602"/>
                </a:lnTo>
                <a:lnTo>
                  <a:pt x="5068" y="19619"/>
                </a:lnTo>
                <a:lnTo>
                  <a:pt x="5062" y="19625"/>
                </a:lnTo>
                <a:lnTo>
                  <a:pt x="5051" y="19625"/>
                </a:lnTo>
                <a:lnTo>
                  <a:pt x="5051" y="19676"/>
                </a:lnTo>
                <a:lnTo>
                  <a:pt x="5040" y="19713"/>
                </a:lnTo>
                <a:lnTo>
                  <a:pt x="5013" y="19713"/>
                </a:lnTo>
                <a:lnTo>
                  <a:pt x="5008" y="19720"/>
                </a:lnTo>
                <a:close/>
                <a:moveTo>
                  <a:pt x="5172" y="19964"/>
                </a:moveTo>
                <a:lnTo>
                  <a:pt x="5165" y="19964"/>
                </a:lnTo>
                <a:lnTo>
                  <a:pt x="5160" y="19971"/>
                </a:lnTo>
                <a:lnTo>
                  <a:pt x="5144" y="19994"/>
                </a:lnTo>
                <a:lnTo>
                  <a:pt x="5137" y="20001"/>
                </a:lnTo>
                <a:lnTo>
                  <a:pt x="5132" y="19994"/>
                </a:lnTo>
                <a:lnTo>
                  <a:pt x="5132" y="19987"/>
                </a:lnTo>
                <a:lnTo>
                  <a:pt x="5144" y="19980"/>
                </a:lnTo>
                <a:lnTo>
                  <a:pt x="5149" y="19964"/>
                </a:lnTo>
                <a:lnTo>
                  <a:pt x="5149" y="19957"/>
                </a:lnTo>
                <a:lnTo>
                  <a:pt x="5132" y="19927"/>
                </a:lnTo>
                <a:lnTo>
                  <a:pt x="5127" y="19920"/>
                </a:lnTo>
                <a:lnTo>
                  <a:pt x="5117" y="19927"/>
                </a:lnTo>
                <a:lnTo>
                  <a:pt x="5110" y="19943"/>
                </a:lnTo>
                <a:lnTo>
                  <a:pt x="5105" y="19943"/>
                </a:lnTo>
                <a:lnTo>
                  <a:pt x="5095" y="19943"/>
                </a:lnTo>
                <a:lnTo>
                  <a:pt x="5090" y="19957"/>
                </a:lnTo>
                <a:lnTo>
                  <a:pt x="5090" y="19971"/>
                </a:lnTo>
                <a:lnTo>
                  <a:pt x="5078" y="19957"/>
                </a:lnTo>
                <a:lnTo>
                  <a:pt x="5073" y="19943"/>
                </a:lnTo>
                <a:lnTo>
                  <a:pt x="5068" y="19964"/>
                </a:lnTo>
                <a:lnTo>
                  <a:pt x="5056" y="19971"/>
                </a:lnTo>
                <a:lnTo>
                  <a:pt x="5051" y="19971"/>
                </a:lnTo>
                <a:lnTo>
                  <a:pt x="5051" y="19987"/>
                </a:lnTo>
                <a:lnTo>
                  <a:pt x="5045" y="20008"/>
                </a:lnTo>
                <a:lnTo>
                  <a:pt x="5056" y="20037"/>
                </a:lnTo>
                <a:lnTo>
                  <a:pt x="5068" y="20044"/>
                </a:lnTo>
                <a:lnTo>
                  <a:pt x="5100" y="20090"/>
                </a:lnTo>
                <a:lnTo>
                  <a:pt x="5110" y="20127"/>
                </a:lnTo>
                <a:lnTo>
                  <a:pt x="5122" y="20148"/>
                </a:lnTo>
                <a:lnTo>
                  <a:pt x="5139" y="20152"/>
                </a:lnTo>
                <a:lnTo>
                  <a:pt x="5137" y="20155"/>
                </a:lnTo>
                <a:lnTo>
                  <a:pt x="5132" y="20164"/>
                </a:lnTo>
                <a:lnTo>
                  <a:pt x="5122" y="20171"/>
                </a:lnTo>
                <a:lnTo>
                  <a:pt x="5117" y="20178"/>
                </a:lnTo>
                <a:lnTo>
                  <a:pt x="5117" y="20192"/>
                </a:lnTo>
                <a:lnTo>
                  <a:pt x="5122" y="20228"/>
                </a:lnTo>
                <a:lnTo>
                  <a:pt x="5122" y="20245"/>
                </a:lnTo>
                <a:lnTo>
                  <a:pt x="5117" y="20258"/>
                </a:lnTo>
                <a:lnTo>
                  <a:pt x="5132" y="20251"/>
                </a:lnTo>
                <a:lnTo>
                  <a:pt x="5137" y="20245"/>
                </a:lnTo>
                <a:lnTo>
                  <a:pt x="5149" y="20201"/>
                </a:lnTo>
                <a:lnTo>
                  <a:pt x="5155" y="20201"/>
                </a:lnTo>
                <a:lnTo>
                  <a:pt x="5165" y="20215"/>
                </a:lnTo>
                <a:lnTo>
                  <a:pt x="5172" y="20245"/>
                </a:lnTo>
                <a:lnTo>
                  <a:pt x="5177" y="20251"/>
                </a:lnTo>
                <a:lnTo>
                  <a:pt x="5182" y="20251"/>
                </a:lnTo>
                <a:lnTo>
                  <a:pt x="5182" y="20258"/>
                </a:lnTo>
                <a:lnTo>
                  <a:pt x="5172" y="20281"/>
                </a:lnTo>
                <a:lnTo>
                  <a:pt x="5172" y="20288"/>
                </a:lnTo>
                <a:lnTo>
                  <a:pt x="5172" y="20302"/>
                </a:lnTo>
                <a:lnTo>
                  <a:pt x="5172" y="20311"/>
                </a:lnTo>
                <a:lnTo>
                  <a:pt x="5177" y="20318"/>
                </a:lnTo>
                <a:lnTo>
                  <a:pt x="5187" y="20311"/>
                </a:lnTo>
                <a:lnTo>
                  <a:pt x="5187" y="20318"/>
                </a:lnTo>
                <a:lnTo>
                  <a:pt x="5187" y="20339"/>
                </a:lnTo>
                <a:lnTo>
                  <a:pt x="5192" y="20348"/>
                </a:lnTo>
                <a:lnTo>
                  <a:pt x="5204" y="20362"/>
                </a:lnTo>
                <a:lnTo>
                  <a:pt x="5214" y="20362"/>
                </a:lnTo>
                <a:lnTo>
                  <a:pt x="5219" y="20362"/>
                </a:lnTo>
                <a:lnTo>
                  <a:pt x="5214" y="20376"/>
                </a:lnTo>
                <a:lnTo>
                  <a:pt x="5209" y="20385"/>
                </a:lnTo>
                <a:lnTo>
                  <a:pt x="5209" y="20392"/>
                </a:lnTo>
                <a:lnTo>
                  <a:pt x="5209" y="20406"/>
                </a:lnTo>
                <a:lnTo>
                  <a:pt x="5214" y="20422"/>
                </a:lnTo>
                <a:lnTo>
                  <a:pt x="5226" y="20459"/>
                </a:lnTo>
                <a:lnTo>
                  <a:pt x="5231" y="20465"/>
                </a:lnTo>
                <a:lnTo>
                  <a:pt x="5236" y="20472"/>
                </a:lnTo>
                <a:lnTo>
                  <a:pt x="5241" y="20479"/>
                </a:lnTo>
                <a:lnTo>
                  <a:pt x="5247" y="20479"/>
                </a:lnTo>
                <a:lnTo>
                  <a:pt x="5247" y="20459"/>
                </a:lnTo>
                <a:lnTo>
                  <a:pt x="5247" y="20422"/>
                </a:lnTo>
                <a:lnTo>
                  <a:pt x="5247" y="20399"/>
                </a:lnTo>
                <a:lnTo>
                  <a:pt x="5247" y="20392"/>
                </a:lnTo>
                <a:lnTo>
                  <a:pt x="5253" y="20385"/>
                </a:lnTo>
                <a:lnTo>
                  <a:pt x="5253" y="20376"/>
                </a:lnTo>
                <a:lnTo>
                  <a:pt x="5253" y="20348"/>
                </a:lnTo>
                <a:lnTo>
                  <a:pt x="5253" y="20332"/>
                </a:lnTo>
                <a:lnTo>
                  <a:pt x="5247" y="20311"/>
                </a:lnTo>
                <a:lnTo>
                  <a:pt x="5236" y="20251"/>
                </a:lnTo>
                <a:lnTo>
                  <a:pt x="5231" y="20222"/>
                </a:lnTo>
                <a:lnTo>
                  <a:pt x="5226" y="20201"/>
                </a:lnTo>
                <a:lnTo>
                  <a:pt x="5214" y="20171"/>
                </a:lnTo>
                <a:lnTo>
                  <a:pt x="5199" y="20148"/>
                </a:lnTo>
                <a:lnTo>
                  <a:pt x="5192" y="20141"/>
                </a:lnTo>
                <a:lnTo>
                  <a:pt x="5172" y="20111"/>
                </a:lnTo>
                <a:lnTo>
                  <a:pt x="5160" y="20111"/>
                </a:lnTo>
                <a:lnTo>
                  <a:pt x="5155" y="20118"/>
                </a:lnTo>
                <a:lnTo>
                  <a:pt x="5149" y="20129"/>
                </a:lnTo>
                <a:lnTo>
                  <a:pt x="5149" y="20111"/>
                </a:lnTo>
                <a:lnTo>
                  <a:pt x="5149" y="20097"/>
                </a:lnTo>
                <a:lnTo>
                  <a:pt x="5155" y="20090"/>
                </a:lnTo>
                <a:lnTo>
                  <a:pt x="5160" y="20090"/>
                </a:lnTo>
                <a:lnTo>
                  <a:pt x="5187" y="20111"/>
                </a:lnTo>
                <a:lnTo>
                  <a:pt x="5204" y="20127"/>
                </a:lnTo>
                <a:lnTo>
                  <a:pt x="5219" y="20134"/>
                </a:lnTo>
                <a:lnTo>
                  <a:pt x="5226" y="20104"/>
                </a:lnTo>
                <a:lnTo>
                  <a:pt x="5226" y="20090"/>
                </a:lnTo>
                <a:lnTo>
                  <a:pt x="5214" y="20067"/>
                </a:lnTo>
                <a:lnTo>
                  <a:pt x="5187" y="20067"/>
                </a:lnTo>
                <a:lnTo>
                  <a:pt x="5177" y="20060"/>
                </a:lnTo>
                <a:lnTo>
                  <a:pt x="5187" y="20044"/>
                </a:lnTo>
                <a:lnTo>
                  <a:pt x="5192" y="20054"/>
                </a:lnTo>
                <a:lnTo>
                  <a:pt x="5199" y="20054"/>
                </a:lnTo>
                <a:lnTo>
                  <a:pt x="5214" y="20044"/>
                </a:lnTo>
                <a:lnTo>
                  <a:pt x="5219" y="20008"/>
                </a:lnTo>
                <a:lnTo>
                  <a:pt x="5214" y="19994"/>
                </a:lnTo>
                <a:lnTo>
                  <a:pt x="5209" y="19987"/>
                </a:lnTo>
                <a:lnTo>
                  <a:pt x="5192" y="19971"/>
                </a:lnTo>
                <a:lnTo>
                  <a:pt x="5172" y="19964"/>
                </a:lnTo>
                <a:close/>
                <a:moveTo>
                  <a:pt x="6540" y="15531"/>
                </a:moveTo>
                <a:lnTo>
                  <a:pt x="6486" y="15575"/>
                </a:lnTo>
                <a:lnTo>
                  <a:pt x="6464" y="15626"/>
                </a:lnTo>
                <a:lnTo>
                  <a:pt x="6481" y="15656"/>
                </a:lnTo>
                <a:lnTo>
                  <a:pt x="6518" y="15679"/>
                </a:lnTo>
                <a:lnTo>
                  <a:pt x="6535" y="15699"/>
                </a:lnTo>
                <a:lnTo>
                  <a:pt x="6573" y="15709"/>
                </a:lnTo>
                <a:lnTo>
                  <a:pt x="6595" y="15722"/>
                </a:lnTo>
                <a:lnTo>
                  <a:pt x="6627" y="15693"/>
                </a:lnTo>
                <a:lnTo>
                  <a:pt x="6627" y="15672"/>
                </a:lnTo>
                <a:lnTo>
                  <a:pt x="6632" y="15626"/>
                </a:lnTo>
                <a:lnTo>
                  <a:pt x="6644" y="15598"/>
                </a:lnTo>
                <a:lnTo>
                  <a:pt x="6644" y="15568"/>
                </a:lnTo>
                <a:lnTo>
                  <a:pt x="6627" y="15531"/>
                </a:lnTo>
                <a:lnTo>
                  <a:pt x="6540" y="15531"/>
                </a:lnTo>
                <a:close/>
                <a:moveTo>
                  <a:pt x="16347" y="15531"/>
                </a:moveTo>
                <a:lnTo>
                  <a:pt x="16353" y="15538"/>
                </a:lnTo>
                <a:lnTo>
                  <a:pt x="16359" y="15538"/>
                </a:lnTo>
                <a:lnTo>
                  <a:pt x="16347" y="15531"/>
                </a:lnTo>
                <a:close/>
                <a:moveTo>
                  <a:pt x="7145" y="15819"/>
                </a:moveTo>
                <a:lnTo>
                  <a:pt x="7123" y="15826"/>
                </a:lnTo>
                <a:lnTo>
                  <a:pt x="7086" y="15877"/>
                </a:lnTo>
                <a:lnTo>
                  <a:pt x="7031" y="15884"/>
                </a:lnTo>
                <a:lnTo>
                  <a:pt x="7041" y="15913"/>
                </a:lnTo>
                <a:lnTo>
                  <a:pt x="7041" y="15937"/>
                </a:lnTo>
                <a:lnTo>
                  <a:pt x="7081" y="15994"/>
                </a:lnTo>
                <a:lnTo>
                  <a:pt x="7091" y="16024"/>
                </a:lnTo>
                <a:lnTo>
                  <a:pt x="7101" y="16024"/>
                </a:lnTo>
                <a:lnTo>
                  <a:pt x="7140" y="16024"/>
                </a:lnTo>
                <a:lnTo>
                  <a:pt x="7128" y="15994"/>
                </a:lnTo>
                <a:lnTo>
                  <a:pt x="7145" y="15987"/>
                </a:lnTo>
                <a:lnTo>
                  <a:pt x="7151" y="15994"/>
                </a:lnTo>
                <a:lnTo>
                  <a:pt x="7156" y="16017"/>
                </a:lnTo>
                <a:lnTo>
                  <a:pt x="7178" y="16010"/>
                </a:lnTo>
                <a:lnTo>
                  <a:pt x="7200" y="16040"/>
                </a:lnTo>
                <a:lnTo>
                  <a:pt x="7217" y="16054"/>
                </a:lnTo>
                <a:lnTo>
                  <a:pt x="7255" y="16047"/>
                </a:lnTo>
                <a:lnTo>
                  <a:pt x="7277" y="16031"/>
                </a:lnTo>
                <a:lnTo>
                  <a:pt x="7272" y="16017"/>
                </a:lnTo>
                <a:lnTo>
                  <a:pt x="7249" y="15994"/>
                </a:lnTo>
                <a:lnTo>
                  <a:pt x="7244" y="15950"/>
                </a:lnTo>
                <a:lnTo>
                  <a:pt x="7227" y="15950"/>
                </a:lnTo>
                <a:lnTo>
                  <a:pt x="7217" y="15950"/>
                </a:lnTo>
                <a:lnTo>
                  <a:pt x="7200" y="15943"/>
                </a:lnTo>
                <a:lnTo>
                  <a:pt x="7190" y="15920"/>
                </a:lnTo>
                <a:lnTo>
                  <a:pt x="7190" y="15900"/>
                </a:lnTo>
                <a:lnTo>
                  <a:pt x="7145" y="15819"/>
                </a:lnTo>
                <a:close/>
                <a:moveTo>
                  <a:pt x="7418" y="16077"/>
                </a:moveTo>
                <a:lnTo>
                  <a:pt x="7418" y="16104"/>
                </a:lnTo>
                <a:lnTo>
                  <a:pt x="7408" y="16121"/>
                </a:lnTo>
                <a:lnTo>
                  <a:pt x="7401" y="16141"/>
                </a:lnTo>
                <a:lnTo>
                  <a:pt x="7505" y="16151"/>
                </a:lnTo>
                <a:lnTo>
                  <a:pt x="7565" y="16171"/>
                </a:lnTo>
                <a:lnTo>
                  <a:pt x="7609" y="16151"/>
                </a:lnTo>
                <a:lnTo>
                  <a:pt x="7619" y="16121"/>
                </a:lnTo>
                <a:lnTo>
                  <a:pt x="7609" y="16114"/>
                </a:lnTo>
                <a:lnTo>
                  <a:pt x="7544" y="16104"/>
                </a:lnTo>
                <a:lnTo>
                  <a:pt x="7532" y="16091"/>
                </a:lnTo>
                <a:lnTo>
                  <a:pt x="7517" y="16098"/>
                </a:lnTo>
                <a:lnTo>
                  <a:pt x="7435" y="16084"/>
                </a:lnTo>
                <a:lnTo>
                  <a:pt x="7418" y="16077"/>
                </a:lnTo>
                <a:close/>
                <a:moveTo>
                  <a:pt x="7669" y="16187"/>
                </a:moveTo>
                <a:lnTo>
                  <a:pt x="7641" y="16194"/>
                </a:lnTo>
                <a:lnTo>
                  <a:pt x="7626" y="16238"/>
                </a:lnTo>
                <a:lnTo>
                  <a:pt x="7631" y="16261"/>
                </a:lnTo>
                <a:lnTo>
                  <a:pt x="7659" y="16305"/>
                </a:lnTo>
                <a:lnTo>
                  <a:pt x="7686" y="16319"/>
                </a:lnTo>
                <a:lnTo>
                  <a:pt x="7708" y="16312"/>
                </a:lnTo>
                <a:lnTo>
                  <a:pt x="7718" y="16362"/>
                </a:lnTo>
                <a:lnTo>
                  <a:pt x="7723" y="16408"/>
                </a:lnTo>
                <a:lnTo>
                  <a:pt x="7735" y="16415"/>
                </a:lnTo>
                <a:lnTo>
                  <a:pt x="7773" y="16415"/>
                </a:lnTo>
                <a:lnTo>
                  <a:pt x="7800" y="16399"/>
                </a:lnTo>
                <a:lnTo>
                  <a:pt x="7849" y="16392"/>
                </a:lnTo>
                <a:lnTo>
                  <a:pt x="7882" y="16355"/>
                </a:lnTo>
                <a:lnTo>
                  <a:pt x="7892" y="16335"/>
                </a:lnTo>
                <a:lnTo>
                  <a:pt x="7882" y="16312"/>
                </a:lnTo>
                <a:lnTo>
                  <a:pt x="7849" y="16282"/>
                </a:lnTo>
                <a:lnTo>
                  <a:pt x="7832" y="16261"/>
                </a:lnTo>
                <a:lnTo>
                  <a:pt x="7783" y="16224"/>
                </a:lnTo>
                <a:lnTo>
                  <a:pt x="7756" y="16231"/>
                </a:lnTo>
                <a:lnTo>
                  <a:pt x="7718" y="16245"/>
                </a:lnTo>
                <a:lnTo>
                  <a:pt x="7708" y="16238"/>
                </a:lnTo>
                <a:lnTo>
                  <a:pt x="7691" y="16208"/>
                </a:lnTo>
                <a:lnTo>
                  <a:pt x="7669" y="16187"/>
                </a:lnTo>
                <a:close/>
                <a:moveTo>
                  <a:pt x="7537" y="16238"/>
                </a:moveTo>
                <a:lnTo>
                  <a:pt x="7500" y="16245"/>
                </a:lnTo>
                <a:lnTo>
                  <a:pt x="7522" y="16289"/>
                </a:lnTo>
                <a:lnTo>
                  <a:pt x="7527" y="16325"/>
                </a:lnTo>
                <a:lnTo>
                  <a:pt x="7549" y="16335"/>
                </a:lnTo>
                <a:lnTo>
                  <a:pt x="7572" y="16319"/>
                </a:lnTo>
                <a:lnTo>
                  <a:pt x="7587" y="16289"/>
                </a:lnTo>
                <a:lnTo>
                  <a:pt x="7572" y="16268"/>
                </a:lnTo>
                <a:lnTo>
                  <a:pt x="7560" y="16252"/>
                </a:lnTo>
                <a:lnTo>
                  <a:pt x="7537" y="16238"/>
                </a:lnTo>
                <a:close/>
                <a:moveTo>
                  <a:pt x="7947" y="16576"/>
                </a:moveTo>
                <a:lnTo>
                  <a:pt x="7931" y="16583"/>
                </a:lnTo>
                <a:lnTo>
                  <a:pt x="7926" y="16636"/>
                </a:lnTo>
                <a:lnTo>
                  <a:pt x="7953" y="16717"/>
                </a:lnTo>
                <a:lnTo>
                  <a:pt x="7919" y="16783"/>
                </a:lnTo>
                <a:lnTo>
                  <a:pt x="7892" y="16820"/>
                </a:lnTo>
                <a:lnTo>
                  <a:pt x="7872" y="16864"/>
                </a:lnTo>
                <a:lnTo>
                  <a:pt x="7904" y="16951"/>
                </a:lnTo>
                <a:lnTo>
                  <a:pt x="7931" y="17062"/>
                </a:lnTo>
                <a:lnTo>
                  <a:pt x="7926" y="17202"/>
                </a:lnTo>
                <a:lnTo>
                  <a:pt x="7936" y="17232"/>
                </a:lnTo>
                <a:lnTo>
                  <a:pt x="8013" y="17283"/>
                </a:lnTo>
                <a:lnTo>
                  <a:pt x="8035" y="17283"/>
                </a:lnTo>
                <a:lnTo>
                  <a:pt x="8051" y="17262"/>
                </a:lnTo>
                <a:lnTo>
                  <a:pt x="8056" y="17195"/>
                </a:lnTo>
                <a:lnTo>
                  <a:pt x="8144" y="17115"/>
                </a:lnTo>
                <a:lnTo>
                  <a:pt x="8241" y="17085"/>
                </a:lnTo>
                <a:lnTo>
                  <a:pt x="8318" y="17011"/>
                </a:lnTo>
                <a:lnTo>
                  <a:pt x="8335" y="16974"/>
                </a:lnTo>
                <a:lnTo>
                  <a:pt x="8318" y="16951"/>
                </a:lnTo>
                <a:lnTo>
                  <a:pt x="8274" y="16908"/>
                </a:lnTo>
                <a:lnTo>
                  <a:pt x="8259" y="16864"/>
                </a:lnTo>
                <a:lnTo>
                  <a:pt x="8231" y="16857"/>
                </a:lnTo>
                <a:lnTo>
                  <a:pt x="8226" y="16790"/>
                </a:lnTo>
                <a:lnTo>
                  <a:pt x="8182" y="16724"/>
                </a:lnTo>
                <a:lnTo>
                  <a:pt x="8023" y="16636"/>
                </a:lnTo>
                <a:lnTo>
                  <a:pt x="7947" y="16576"/>
                </a:lnTo>
                <a:close/>
                <a:moveTo>
                  <a:pt x="1440" y="18323"/>
                </a:moveTo>
                <a:lnTo>
                  <a:pt x="1428" y="18330"/>
                </a:lnTo>
                <a:lnTo>
                  <a:pt x="1408" y="18351"/>
                </a:lnTo>
                <a:lnTo>
                  <a:pt x="1391" y="18351"/>
                </a:lnTo>
                <a:lnTo>
                  <a:pt x="1374" y="18344"/>
                </a:lnTo>
                <a:lnTo>
                  <a:pt x="1359" y="18344"/>
                </a:lnTo>
                <a:lnTo>
                  <a:pt x="1347" y="18344"/>
                </a:lnTo>
                <a:lnTo>
                  <a:pt x="1347" y="18337"/>
                </a:lnTo>
                <a:lnTo>
                  <a:pt x="1331" y="18337"/>
                </a:lnTo>
                <a:lnTo>
                  <a:pt x="1319" y="18344"/>
                </a:lnTo>
                <a:lnTo>
                  <a:pt x="1314" y="18380"/>
                </a:lnTo>
                <a:lnTo>
                  <a:pt x="1314" y="18397"/>
                </a:lnTo>
                <a:lnTo>
                  <a:pt x="1314" y="18410"/>
                </a:lnTo>
                <a:lnTo>
                  <a:pt x="1319" y="18424"/>
                </a:lnTo>
                <a:lnTo>
                  <a:pt x="1326" y="18433"/>
                </a:lnTo>
                <a:lnTo>
                  <a:pt x="1336" y="18447"/>
                </a:lnTo>
                <a:lnTo>
                  <a:pt x="1347" y="18454"/>
                </a:lnTo>
                <a:lnTo>
                  <a:pt x="1359" y="18454"/>
                </a:lnTo>
                <a:lnTo>
                  <a:pt x="1369" y="18447"/>
                </a:lnTo>
                <a:lnTo>
                  <a:pt x="1381" y="18433"/>
                </a:lnTo>
                <a:lnTo>
                  <a:pt x="1391" y="18424"/>
                </a:lnTo>
                <a:lnTo>
                  <a:pt x="1401" y="18424"/>
                </a:lnTo>
                <a:lnTo>
                  <a:pt x="1413" y="18424"/>
                </a:lnTo>
                <a:lnTo>
                  <a:pt x="1445" y="18447"/>
                </a:lnTo>
                <a:lnTo>
                  <a:pt x="1456" y="18454"/>
                </a:lnTo>
                <a:lnTo>
                  <a:pt x="1468" y="18470"/>
                </a:lnTo>
                <a:lnTo>
                  <a:pt x="1473" y="18477"/>
                </a:lnTo>
                <a:lnTo>
                  <a:pt x="1478" y="18491"/>
                </a:lnTo>
                <a:lnTo>
                  <a:pt x="1483" y="18507"/>
                </a:lnTo>
                <a:lnTo>
                  <a:pt x="1490" y="18507"/>
                </a:lnTo>
                <a:lnTo>
                  <a:pt x="1500" y="18514"/>
                </a:lnTo>
                <a:lnTo>
                  <a:pt x="1510" y="18521"/>
                </a:lnTo>
                <a:lnTo>
                  <a:pt x="1517" y="18528"/>
                </a:lnTo>
                <a:lnTo>
                  <a:pt x="1522" y="18535"/>
                </a:lnTo>
                <a:lnTo>
                  <a:pt x="1527" y="18565"/>
                </a:lnTo>
                <a:lnTo>
                  <a:pt x="1532" y="18571"/>
                </a:lnTo>
                <a:lnTo>
                  <a:pt x="1537" y="18565"/>
                </a:lnTo>
                <a:lnTo>
                  <a:pt x="1544" y="18558"/>
                </a:lnTo>
                <a:lnTo>
                  <a:pt x="1544" y="18535"/>
                </a:lnTo>
                <a:lnTo>
                  <a:pt x="1555" y="18514"/>
                </a:lnTo>
                <a:lnTo>
                  <a:pt x="1565" y="18498"/>
                </a:lnTo>
                <a:lnTo>
                  <a:pt x="1592" y="18491"/>
                </a:lnTo>
                <a:lnTo>
                  <a:pt x="1619" y="18498"/>
                </a:lnTo>
                <a:lnTo>
                  <a:pt x="1631" y="18484"/>
                </a:lnTo>
                <a:lnTo>
                  <a:pt x="1636" y="18454"/>
                </a:lnTo>
                <a:lnTo>
                  <a:pt x="1609" y="18440"/>
                </a:lnTo>
                <a:lnTo>
                  <a:pt x="1587" y="18440"/>
                </a:lnTo>
                <a:lnTo>
                  <a:pt x="1582" y="18440"/>
                </a:lnTo>
                <a:lnTo>
                  <a:pt x="1565" y="18440"/>
                </a:lnTo>
                <a:lnTo>
                  <a:pt x="1555" y="18433"/>
                </a:lnTo>
                <a:lnTo>
                  <a:pt x="1549" y="18424"/>
                </a:lnTo>
                <a:lnTo>
                  <a:pt x="1544" y="18417"/>
                </a:lnTo>
                <a:lnTo>
                  <a:pt x="1527" y="18410"/>
                </a:lnTo>
                <a:lnTo>
                  <a:pt x="1500" y="18397"/>
                </a:lnTo>
                <a:lnTo>
                  <a:pt x="1495" y="18380"/>
                </a:lnTo>
                <a:lnTo>
                  <a:pt x="1490" y="18367"/>
                </a:lnTo>
                <a:lnTo>
                  <a:pt x="1483" y="18351"/>
                </a:lnTo>
                <a:lnTo>
                  <a:pt x="1478" y="18344"/>
                </a:lnTo>
                <a:lnTo>
                  <a:pt x="1468" y="18330"/>
                </a:lnTo>
                <a:lnTo>
                  <a:pt x="1451" y="18323"/>
                </a:lnTo>
                <a:lnTo>
                  <a:pt x="1440" y="18323"/>
                </a:lnTo>
                <a:close/>
                <a:moveTo>
                  <a:pt x="1195" y="19271"/>
                </a:moveTo>
                <a:lnTo>
                  <a:pt x="1183" y="19287"/>
                </a:lnTo>
                <a:lnTo>
                  <a:pt x="1178" y="19308"/>
                </a:lnTo>
                <a:lnTo>
                  <a:pt x="1190" y="19317"/>
                </a:lnTo>
                <a:lnTo>
                  <a:pt x="1222" y="19354"/>
                </a:lnTo>
                <a:lnTo>
                  <a:pt x="1249" y="19354"/>
                </a:lnTo>
                <a:lnTo>
                  <a:pt x="1265" y="19361"/>
                </a:lnTo>
                <a:lnTo>
                  <a:pt x="1260" y="19345"/>
                </a:lnTo>
                <a:lnTo>
                  <a:pt x="1249" y="19331"/>
                </a:lnTo>
                <a:lnTo>
                  <a:pt x="1232" y="19331"/>
                </a:lnTo>
                <a:lnTo>
                  <a:pt x="1210" y="19308"/>
                </a:lnTo>
                <a:lnTo>
                  <a:pt x="1200" y="19301"/>
                </a:lnTo>
                <a:lnTo>
                  <a:pt x="1195" y="19271"/>
                </a:lnTo>
                <a:close/>
                <a:moveTo>
                  <a:pt x="3862" y="19294"/>
                </a:moveTo>
                <a:lnTo>
                  <a:pt x="3856" y="19308"/>
                </a:lnTo>
                <a:lnTo>
                  <a:pt x="3856" y="19301"/>
                </a:lnTo>
                <a:lnTo>
                  <a:pt x="3851" y="19324"/>
                </a:lnTo>
                <a:lnTo>
                  <a:pt x="3851" y="19331"/>
                </a:lnTo>
                <a:lnTo>
                  <a:pt x="3851" y="19338"/>
                </a:lnTo>
                <a:lnTo>
                  <a:pt x="3845" y="19345"/>
                </a:lnTo>
                <a:lnTo>
                  <a:pt x="3845" y="19368"/>
                </a:lnTo>
                <a:lnTo>
                  <a:pt x="3851" y="19368"/>
                </a:lnTo>
                <a:lnTo>
                  <a:pt x="3851" y="19375"/>
                </a:lnTo>
                <a:lnTo>
                  <a:pt x="3851" y="19382"/>
                </a:lnTo>
                <a:lnTo>
                  <a:pt x="3856" y="19382"/>
                </a:lnTo>
                <a:lnTo>
                  <a:pt x="3862" y="19382"/>
                </a:lnTo>
                <a:lnTo>
                  <a:pt x="3868" y="19375"/>
                </a:lnTo>
                <a:lnTo>
                  <a:pt x="3868" y="19361"/>
                </a:lnTo>
                <a:lnTo>
                  <a:pt x="3873" y="19338"/>
                </a:lnTo>
                <a:lnTo>
                  <a:pt x="3868" y="19324"/>
                </a:lnTo>
                <a:lnTo>
                  <a:pt x="3873" y="19317"/>
                </a:lnTo>
                <a:lnTo>
                  <a:pt x="3873" y="19308"/>
                </a:lnTo>
                <a:lnTo>
                  <a:pt x="3862" y="19294"/>
                </a:lnTo>
                <a:close/>
                <a:moveTo>
                  <a:pt x="3987" y="19301"/>
                </a:moveTo>
                <a:lnTo>
                  <a:pt x="3982" y="19308"/>
                </a:lnTo>
                <a:lnTo>
                  <a:pt x="3977" y="19317"/>
                </a:lnTo>
                <a:lnTo>
                  <a:pt x="3972" y="19324"/>
                </a:lnTo>
                <a:lnTo>
                  <a:pt x="3972" y="19331"/>
                </a:lnTo>
                <a:lnTo>
                  <a:pt x="3972" y="19338"/>
                </a:lnTo>
                <a:lnTo>
                  <a:pt x="3977" y="19345"/>
                </a:lnTo>
                <a:lnTo>
                  <a:pt x="3982" y="19361"/>
                </a:lnTo>
                <a:lnTo>
                  <a:pt x="3999" y="19345"/>
                </a:lnTo>
                <a:lnTo>
                  <a:pt x="4019" y="19331"/>
                </a:lnTo>
                <a:lnTo>
                  <a:pt x="4026" y="19324"/>
                </a:lnTo>
                <a:lnTo>
                  <a:pt x="4031" y="19317"/>
                </a:lnTo>
                <a:lnTo>
                  <a:pt x="4026" y="19317"/>
                </a:lnTo>
                <a:lnTo>
                  <a:pt x="4004" y="19317"/>
                </a:lnTo>
                <a:lnTo>
                  <a:pt x="4004" y="19308"/>
                </a:lnTo>
                <a:lnTo>
                  <a:pt x="3987" y="19301"/>
                </a:lnTo>
                <a:close/>
                <a:moveTo>
                  <a:pt x="1872" y="19324"/>
                </a:moveTo>
                <a:lnTo>
                  <a:pt x="1860" y="19338"/>
                </a:lnTo>
                <a:lnTo>
                  <a:pt x="1844" y="19345"/>
                </a:lnTo>
                <a:lnTo>
                  <a:pt x="1837" y="19354"/>
                </a:lnTo>
                <a:lnTo>
                  <a:pt x="1832" y="19375"/>
                </a:lnTo>
                <a:lnTo>
                  <a:pt x="1790" y="19368"/>
                </a:lnTo>
                <a:lnTo>
                  <a:pt x="1778" y="19368"/>
                </a:lnTo>
                <a:lnTo>
                  <a:pt x="1768" y="19375"/>
                </a:lnTo>
                <a:lnTo>
                  <a:pt x="1783" y="19405"/>
                </a:lnTo>
                <a:lnTo>
                  <a:pt x="1800" y="19428"/>
                </a:lnTo>
                <a:lnTo>
                  <a:pt x="1817" y="19434"/>
                </a:lnTo>
                <a:lnTo>
                  <a:pt x="1855" y="19471"/>
                </a:lnTo>
                <a:lnTo>
                  <a:pt x="1887" y="19478"/>
                </a:lnTo>
                <a:lnTo>
                  <a:pt x="1899" y="19485"/>
                </a:lnTo>
                <a:lnTo>
                  <a:pt x="1904" y="19501"/>
                </a:lnTo>
                <a:lnTo>
                  <a:pt x="1909" y="19501"/>
                </a:lnTo>
                <a:lnTo>
                  <a:pt x="1914" y="19501"/>
                </a:lnTo>
                <a:lnTo>
                  <a:pt x="1914" y="19485"/>
                </a:lnTo>
                <a:lnTo>
                  <a:pt x="1919" y="19478"/>
                </a:lnTo>
                <a:lnTo>
                  <a:pt x="1936" y="19464"/>
                </a:lnTo>
                <a:lnTo>
                  <a:pt x="1953" y="19464"/>
                </a:lnTo>
                <a:lnTo>
                  <a:pt x="1969" y="19455"/>
                </a:lnTo>
                <a:lnTo>
                  <a:pt x="1969" y="19441"/>
                </a:lnTo>
                <a:lnTo>
                  <a:pt x="1969" y="19428"/>
                </a:lnTo>
                <a:lnTo>
                  <a:pt x="1959" y="19411"/>
                </a:lnTo>
                <a:lnTo>
                  <a:pt x="1959" y="19405"/>
                </a:lnTo>
                <a:lnTo>
                  <a:pt x="1959" y="19382"/>
                </a:lnTo>
                <a:lnTo>
                  <a:pt x="1959" y="19368"/>
                </a:lnTo>
                <a:lnTo>
                  <a:pt x="1959" y="19354"/>
                </a:lnTo>
                <a:lnTo>
                  <a:pt x="1953" y="19345"/>
                </a:lnTo>
                <a:lnTo>
                  <a:pt x="1947" y="19338"/>
                </a:lnTo>
                <a:lnTo>
                  <a:pt x="1941" y="19338"/>
                </a:lnTo>
                <a:lnTo>
                  <a:pt x="1926" y="19345"/>
                </a:lnTo>
                <a:lnTo>
                  <a:pt x="1919" y="19345"/>
                </a:lnTo>
                <a:lnTo>
                  <a:pt x="1909" y="19331"/>
                </a:lnTo>
                <a:lnTo>
                  <a:pt x="1892" y="19324"/>
                </a:lnTo>
                <a:lnTo>
                  <a:pt x="1882" y="19331"/>
                </a:lnTo>
                <a:lnTo>
                  <a:pt x="1877" y="19324"/>
                </a:lnTo>
                <a:lnTo>
                  <a:pt x="1872" y="19324"/>
                </a:lnTo>
                <a:close/>
                <a:moveTo>
                  <a:pt x="4140" y="19324"/>
                </a:moveTo>
                <a:lnTo>
                  <a:pt x="4123" y="19345"/>
                </a:lnTo>
                <a:lnTo>
                  <a:pt x="4128" y="19354"/>
                </a:lnTo>
                <a:lnTo>
                  <a:pt x="4140" y="19345"/>
                </a:lnTo>
                <a:lnTo>
                  <a:pt x="4140" y="19331"/>
                </a:lnTo>
                <a:lnTo>
                  <a:pt x="4140" y="19324"/>
                </a:lnTo>
                <a:close/>
                <a:moveTo>
                  <a:pt x="3922" y="19345"/>
                </a:moveTo>
                <a:lnTo>
                  <a:pt x="3922" y="19361"/>
                </a:lnTo>
                <a:lnTo>
                  <a:pt x="3905" y="19398"/>
                </a:lnTo>
                <a:lnTo>
                  <a:pt x="3890" y="19418"/>
                </a:lnTo>
                <a:lnTo>
                  <a:pt x="3873" y="19434"/>
                </a:lnTo>
                <a:lnTo>
                  <a:pt x="3862" y="19455"/>
                </a:lnTo>
                <a:lnTo>
                  <a:pt x="3856" y="19455"/>
                </a:lnTo>
                <a:lnTo>
                  <a:pt x="3851" y="19471"/>
                </a:lnTo>
                <a:lnTo>
                  <a:pt x="3845" y="19492"/>
                </a:lnTo>
                <a:lnTo>
                  <a:pt x="3851" y="19501"/>
                </a:lnTo>
                <a:lnTo>
                  <a:pt x="3862" y="19492"/>
                </a:lnTo>
                <a:lnTo>
                  <a:pt x="3868" y="19485"/>
                </a:lnTo>
                <a:lnTo>
                  <a:pt x="3868" y="19478"/>
                </a:lnTo>
                <a:lnTo>
                  <a:pt x="3873" y="19478"/>
                </a:lnTo>
                <a:lnTo>
                  <a:pt x="3878" y="19478"/>
                </a:lnTo>
                <a:lnTo>
                  <a:pt x="3883" y="19471"/>
                </a:lnTo>
                <a:lnTo>
                  <a:pt x="3883" y="19455"/>
                </a:lnTo>
                <a:lnTo>
                  <a:pt x="3890" y="19448"/>
                </a:lnTo>
                <a:lnTo>
                  <a:pt x="3895" y="19448"/>
                </a:lnTo>
                <a:lnTo>
                  <a:pt x="3900" y="19441"/>
                </a:lnTo>
                <a:lnTo>
                  <a:pt x="3900" y="19434"/>
                </a:lnTo>
                <a:lnTo>
                  <a:pt x="3905" y="19428"/>
                </a:lnTo>
                <a:lnTo>
                  <a:pt x="3937" y="19375"/>
                </a:lnTo>
                <a:lnTo>
                  <a:pt x="3944" y="19368"/>
                </a:lnTo>
                <a:lnTo>
                  <a:pt x="3937" y="19354"/>
                </a:lnTo>
                <a:lnTo>
                  <a:pt x="3927" y="19345"/>
                </a:lnTo>
                <a:lnTo>
                  <a:pt x="3922" y="19345"/>
                </a:lnTo>
                <a:close/>
                <a:moveTo>
                  <a:pt x="3828" y="19405"/>
                </a:moveTo>
                <a:lnTo>
                  <a:pt x="3813" y="19411"/>
                </a:lnTo>
                <a:lnTo>
                  <a:pt x="3808" y="19428"/>
                </a:lnTo>
                <a:lnTo>
                  <a:pt x="3828" y="19434"/>
                </a:lnTo>
                <a:lnTo>
                  <a:pt x="3835" y="19428"/>
                </a:lnTo>
                <a:lnTo>
                  <a:pt x="3845" y="19418"/>
                </a:lnTo>
                <a:lnTo>
                  <a:pt x="3828" y="19405"/>
                </a:lnTo>
                <a:close/>
                <a:moveTo>
                  <a:pt x="2482" y="19787"/>
                </a:moveTo>
                <a:lnTo>
                  <a:pt x="2460" y="19803"/>
                </a:lnTo>
                <a:lnTo>
                  <a:pt x="2449" y="19816"/>
                </a:lnTo>
                <a:lnTo>
                  <a:pt x="2444" y="19816"/>
                </a:lnTo>
                <a:lnTo>
                  <a:pt x="2449" y="19846"/>
                </a:lnTo>
                <a:lnTo>
                  <a:pt x="2460" y="19846"/>
                </a:lnTo>
                <a:lnTo>
                  <a:pt x="2465" y="19840"/>
                </a:lnTo>
                <a:lnTo>
                  <a:pt x="2487" y="19787"/>
                </a:lnTo>
                <a:lnTo>
                  <a:pt x="2482" y="19787"/>
                </a:lnTo>
                <a:close/>
                <a:moveTo>
                  <a:pt x="3365" y="19833"/>
                </a:moveTo>
                <a:lnTo>
                  <a:pt x="3349" y="19846"/>
                </a:lnTo>
                <a:lnTo>
                  <a:pt x="3344" y="19853"/>
                </a:lnTo>
                <a:lnTo>
                  <a:pt x="3349" y="19860"/>
                </a:lnTo>
                <a:lnTo>
                  <a:pt x="3360" y="19869"/>
                </a:lnTo>
                <a:lnTo>
                  <a:pt x="3372" y="19853"/>
                </a:lnTo>
                <a:lnTo>
                  <a:pt x="3377" y="19846"/>
                </a:lnTo>
                <a:lnTo>
                  <a:pt x="3377" y="19840"/>
                </a:lnTo>
                <a:lnTo>
                  <a:pt x="3377" y="19833"/>
                </a:lnTo>
                <a:lnTo>
                  <a:pt x="3372" y="19833"/>
                </a:lnTo>
                <a:lnTo>
                  <a:pt x="3365" y="19833"/>
                </a:lnTo>
                <a:close/>
                <a:moveTo>
                  <a:pt x="3349" y="19876"/>
                </a:moveTo>
                <a:lnTo>
                  <a:pt x="3332" y="19883"/>
                </a:lnTo>
                <a:lnTo>
                  <a:pt x="3332" y="19890"/>
                </a:lnTo>
                <a:lnTo>
                  <a:pt x="3337" y="19906"/>
                </a:lnTo>
                <a:lnTo>
                  <a:pt x="3337" y="19920"/>
                </a:lnTo>
                <a:lnTo>
                  <a:pt x="3332" y="19920"/>
                </a:lnTo>
                <a:lnTo>
                  <a:pt x="3322" y="19913"/>
                </a:lnTo>
                <a:lnTo>
                  <a:pt x="3310" y="19913"/>
                </a:lnTo>
                <a:lnTo>
                  <a:pt x="3295" y="19927"/>
                </a:lnTo>
                <a:lnTo>
                  <a:pt x="3268" y="19971"/>
                </a:lnTo>
                <a:lnTo>
                  <a:pt x="3273" y="19980"/>
                </a:lnTo>
                <a:lnTo>
                  <a:pt x="3305" y="19994"/>
                </a:lnTo>
                <a:lnTo>
                  <a:pt x="3310" y="19994"/>
                </a:lnTo>
                <a:lnTo>
                  <a:pt x="3322" y="19987"/>
                </a:lnTo>
                <a:lnTo>
                  <a:pt x="3327" y="19987"/>
                </a:lnTo>
                <a:lnTo>
                  <a:pt x="3327" y="19980"/>
                </a:lnTo>
                <a:lnTo>
                  <a:pt x="3337" y="19971"/>
                </a:lnTo>
                <a:lnTo>
                  <a:pt x="3344" y="19964"/>
                </a:lnTo>
                <a:lnTo>
                  <a:pt x="3349" y="19950"/>
                </a:lnTo>
                <a:lnTo>
                  <a:pt x="3355" y="19950"/>
                </a:lnTo>
                <a:lnTo>
                  <a:pt x="3355" y="19964"/>
                </a:lnTo>
                <a:lnTo>
                  <a:pt x="3355" y="19971"/>
                </a:lnTo>
                <a:lnTo>
                  <a:pt x="3365" y="19964"/>
                </a:lnTo>
                <a:lnTo>
                  <a:pt x="3372" y="19964"/>
                </a:lnTo>
                <a:lnTo>
                  <a:pt x="3377" y="19964"/>
                </a:lnTo>
                <a:lnTo>
                  <a:pt x="3377" y="19957"/>
                </a:lnTo>
                <a:lnTo>
                  <a:pt x="3372" y="19950"/>
                </a:lnTo>
                <a:lnTo>
                  <a:pt x="3372" y="19943"/>
                </a:lnTo>
                <a:lnTo>
                  <a:pt x="3377" y="19927"/>
                </a:lnTo>
                <a:lnTo>
                  <a:pt x="3382" y="19934"/>
                </a:lnTo>
                <a:lnTo>
                  <a:pt x="3387" y="19943"/>
                </a:lnTo>
                <a:lnTo>
                  <a:pt x="3392" y="19950"/>
                </a:lnTo>
                <a:lnTo>
                  <a:pt x="3399" y="19943"/>
                </a:lnTo>
                <a:lnTo>
                  <a:pt x="3409" y="19927"/>
                </a:lnTo>
                <a:lnTo>
                  <a:pt x="3409" y="19913"/>
                </a:lnTo>
                <a:lnTo>
                  <a:pt x="3404" y="19913"/>
                </a:lnTo>
                <a:lnTo>
                  <a:pt x="3399" y="19913"/>
                </a:lnTo>
                <a:lnTo>
                  <a:pt x="3392" y="19897"/>
                </a:lnTo>
                <a:lnTo>
                  <a:pt x="3387" y="19897"/>
                </a:lnTo>
                <a:lnTo>
                  <a:pt x="3377" y="19883"/>
                </a:lnTo>
                <a:lnTo>
                  <a:pt x="3372" y="19883"/>
                </a:lnTo>
                <a:lnTo>
                  <a:pt x="3365" y="19897"/>
                </a:lnTo>
                <a:lnTo>
                  <a:pt x="3365" y="19890"/>
                </a:lnTo>
                <a:lnTo>
                  <a:pt x="3360" y="19883"/>
                </a:lnTo>
                <a:lnTo>
                  <a:pt x="3355" y="19876"/>
                </a:lnTo>
                <a:lnTo>
                  <a:pt x="3349" y="19876"/>
                </a:lnTo>
                <a:close/>
                <a:moveTo>
                  <a:pt x="5308" y="19890"/>
                </a:moveTo>
                <a:lnTo>
                  <a:pt x="5313" y="19890"/>
                </a:lnTo>
                <a:lnTo>
                  <a:pt x="5313" y="19897"/>
                </a:lnTo>
                <a:lnTo>
                  <a:pt x="5308" y="19906"/>
                </a:lnTo>
                <a:lnTo>
                  <a:pt x="5296" y="19957"/>
                </a:lnTo>
                <a:lnTo>
                  <a:pt x="5281" y="19957"/>
                </a:lnTo>
                <a:lnTo>
                  <a:pt x="5291" y="19920"/>
                </a:lnTo>
                <a:lnTo>
                  <a:pt x="5301" y="19897"/>
                </a:lnTo>
                <a:lnTo>
                  <a:pt x="5308" y="19890"/>
                </a:lnTo>
                <a:close/>
                <a:moveTo>
                  <a:pt x="5245" y="19945"/>
                </a:moveTo>
                <a:lnTo>
                  <a:pt x="5252" y="19952"/>
                </a:lnTo>
                <a:lnTo>
                  <a:pt x="5247" y="19950"/>
                </a:lnTo>
                <a:lnTo>
                  <a:pt x="5245" y="19945"/>
                </a:lnTo>
                <a:close/>
                <a:moveTo>
                  <a:pt x="3322" y="19994"/>
                </a:moveTo>
                <a:lnTo>
                  <a:pt x="3317" y="20001"/>
                </a:lnTo>
                <a:lnTo>
                  <a:pt x="3322" y="20017"/>
                </a:lnTo>
                <a:lnTo>
                  <a:pt x="3322" y="20024"/>
                </a:lnTo>
                <a:lnTo>
                  <a:pt x="3317" y="20031"/>
                </a:lnTo>
                <a:lnTo>
                  <a:pt x="3317" y="20044"/>
                </a:lnTo>
                <a:lnTo>
                  <a:pt x="3355" y="20008"/>
                </a:lnTo>
                <a:lnTo>
                  <a:pt x="3344" y="20001"/>
                </a:lnTo>
                <a:lnTo>
                  <a:pt x="3322" y="19994"/>
                </a:lnTo>
                <a:close/>
                <a:moveTo>
                  <a:pt x="3235" y="20031"/>
                </a:moveTo>
                <a:lnTo>
                  <a:pt x="3228" y="20044"/>
                </a:lnTo>
                <a:lnTo>
                  <a:pt x="3228" y="20054"/>
                </a:lnTo>
                <a:lnTo>
                  <a:pt x="3235" y="20060"/>
                </a:lnTo>
                <a:lnTo>
                  <a:pt x="3240" y="20074"/>
                </a:lnTo>
                <a:lnTo>
                  <a:pt x="3251" y="20090"/>
                </a:lnTo>
                <a:lnTo>
                  <a:pt x="3251" y="20097"/>
                </a:lnTo>
                <a:lnTo>
                  <a:pt x="3240" y="20097"/>
                </a:lnTo>
                <a:lnTo>
                  <a:pt x="3235" y="20097"/>
                </a:lnTo>
                <a:lnTo>
                  <a:pt x="3235" y="20104"/>
                </a:lnTo>
                <a:lnTo>
                  <a:pt x="3235" y="20148"/>
                </a:lnTo>
                <a:lnTo>
                  <a:pt x="3240" y="20171"/>
                </a:lnTo>
                <a:lnTo>
                  <a:pt x="3245" y="20185"/>
                </a:lnTo>
                <a:lnTo>
                  <a:pt x="3240" y="20178"/>
                </a:lnTo>
                <a:lnTo>
                  <a:pt x="3235" y="20171"/>
                </a:lnTo>
                <a:lnTo>
                  <a:pt x="3228" y="20148"/>
                </a:lnTo>
                <a:lnTo>
                  <a:pt x="3223" y="20127"/>
                </a:lnTo>
                <a:lnTo>
                  <a:pt x="3218" y="20118"/>
                </a:lnTo>
                <a:lnTo>
                  <a:pt x="3218" y="20111"/>
                </a:lnTo>
                <a:lnTo>
                  <a:pt x="3213" y="20097"/>
                </a:lnTo>
                <a:lnTo>
                  <a:pt x="3201" y="20090"/>
                </a:lnTo>
                <a:lnTo>
                  <a:pt x="3196" y="20090"/>
                </a:lnTo>
                <a:lnTo>
                  <a:pt x="3186" y="20097"/>
                </a:lnTo>
                <a:lnTo>
                  <a:pt x="3174" y="20111"/>
                </a:lnTo>
                <a:lnTo>
                  <a:pt x="3159" y="20118"/>
                </a:lnTo>
                <a:lnTo>
                  <a:pt x="3141" y="20148"/>
                </a:lnTo>
                <a:lnTo>
                  <a:pt x="3136" y="20171"/>
                </a:lnTo>
                <a:lnTo>
                  <a:pt x="3136" y="20178"/>
                </a:lnTo>
                <a:lnTo>
                  <a:pt x="3153" y="20215"/>
                </a:lnTo>
                <a:lnTo>
                  <a:pt x="3159" y="20258"/>
                </a:lnTo>
                <a:lnTo>
                  <a:pt x="3174" y="20288"/>
                </a:lnTo>
                <a:lnTo>
                  <a:pt x="3186" y="20288"/>
                </a:lnTo>
                <a:lnTo>
                  <a:pt x="3191" y="20274"/>
                </a:lnTo>
                <a:lnTo>
                  <a:pt x="3191" y="20265"/>
                </a:lnTo>
                <a:lnTo>
                  <a:pt x="3191" y="20258"/>
                </a:lnTo>
                <a:lnTo>
                  <a:pt x="3191" y="20251"/>
                </a:lnTo>
                <a:lnTo>
                  <a:pt x="3186" y="20245"/>
                </a:lnTo>
                <a:lnTo>
                  <a:pt x="3181" y="20245"/>
                </a:lnTo>
                <a:lnTo>
                  <a:pt x="3169" y="20245"/>
                </a:lnTo>
                <a:lnTo>
                  <a:pt x="3174" y="20238"/>
                </a:lnTo>
                <a:lnTo>
                  <a:pt x="3186" y="20238"/>
                </a:lnTo>
                <a:lnTo>
                  <a:pt x="3196" y="20238"/>
                </a:lnTo>
                <a:lnTo>
                  <a:pt x="3201" y="20238"/>
                </a:lnTo>
                <a:lnTo>
                  <a:pt x="3208" y="20238"/>
                </a:lnTo>
                <a:lnTo>
                  <a:pt x="3201" y="20251"/>
                </a:lnTo>
                <a:lnTo>
                  <a:pt x="3201" y="20258"/>
                </a:lnTo>
                <a:lnTo>
                  <a:pt x="3213" y="20251"/>
                </a:lnTo>
                <a:lnTo>
                  <a:pt x="3223" y="20265"/>
                </a:lnTo>
                <a:lnTo>
                  <a:pt x="3228" y="20265"/>
                </a:lnTo>
                <a:lnTo>
                  <a:pt x="3201" y="20311"/>
                </a:lnTo>
                <a:lnTo>
                  <a:pt x="3201" y="20318"/>
                </a:lnTo>
                <a:lnTo>
                  <a:pt x="3201" y="20325"/>
                </a:lnTo>
                <a:lnTo>
                  <a:pt x="3208" y="20325"/>
                </a:lnTo>
                <a:lnTo>
                  <a:pt x="3228" y="20302"/>
                </a:lnTo>
                <a:lnTo>
                  <a:pt x="3240" y="20274"/>
                </a:lnTo>
                <a:lnTo>
                  <a:pt x="3240" y="20265"/>
                </a:lnTo>
                <a:lnTo>
                  <a:pt x="3240" y="20258"/>
                </a:lnTo>
                <a:lnTo>
                  <a:pt x="3240" y="20251"/>
                </a:lnTo>
                <a:lnTo>
                  <a:pt x="3228" y="20245"/>
                </a:lnTo>
                <a:lnTo>
                  <a:pt x="3245" y="20238"/>
                </a:lnTo>
                <a:lnTo>
                  <a:pt x="3251" y="20228"/>
                </a:lnTo>
                <a:lnTo>
                  <a:pt x="3251" y="20222"/>
                </a:lnTo>
                <a:lnTo>
                  <a:pt x="3256" y="20215"/>
                </a:lnTo>
                <a:lnTo>
                  <a:pt x="3273" y="20201"/>
                </a:lnTo>
                <a:lnTo>
                  <a:pt x="3295" y="20201"/>
                </a:lnTo>
                <a:lnTo>
                  <a:pt x="3300" y="20185"/>
                </a:lnTo>
                <a:lnTo>
                  <a:pt x="3310" y="20178"/>
                </a:lnTo>
                <a:lnTo>
                  <a:pt x="3322" y="20178"/>
                </a:lnTo>
                <a:lnTo>
                  <a:pt x="3327" y="20178"/>
                </a:lnTo>
                <a:lnTo>
                  <a:pt x="3332" y="20171"/>
                </a:lnTo>
                <a:lnTo>
                  <a:pt x="3332" y="20164"/>
                </a:lnTo>
                <a:lnTo>
                  <a:pt x="3327" y="20155"/>
                </a:lnTo>
                <a:lnTo>
                  <a:pt x="3322" y="20141"/>
                </a:lnTo>
                <a:lnTo>
                  <a:pt x="3305" y="20141"/>
                </a:lnTo>
                <a:lnTo>
                  <a:pt x="3300" y="20141"/>
                </a:lnTo>
                <a:lnTo>
                  <a:pt x="3305" y="20134"/>
                </a:lnTo>
                <a:lnTo>
                  <a:pt x="3310" y="20134"/>
                </a:lnTo>
                <a:lnTo>
                  <a:pt x="3322" y="20134"/>
                </a:lnTo>
                <a:lnTo>
                  <a:pt x="3344" y="20141"/>
                </a:lnTo>
                <a:lnTo>
                  <a:pt x="3365" y="20148"/>
                </a:lnTo>
                <a:lnTo>
                  <a:pt x="3372" y="20148"/>
                </a:lnTo>
                <a:lnTo>
                  <a:pt x="3377" y="20141"/>
                </a:lnTo>
                <a:lnTo>
                  <a:pt x="3387" y="20118"/>
                </a:lnTo>
                <a:lnTo>
                  <a:pt x="3387" y="20111"/>
                </a:lnTo>
                <a:lnTo>
                  <a:pt x="3387" y="20104"/>
                </a:lnTo>
                <a:lnTo>
                  <a:pt x="3372" y="20097"/>
                </a:lnTo>
                <a:lnTo>
                  <a:pt x="3365" y="20081"/>
                </a:lnTo>
                <a:lnTo>
                  <a:pt x="3365" y="20074"/>
                </a:lnTo>
                <a:lnTo>
                  <a:pt x="3372" y="20060"/>
                </a:lnTo>
                <a:lnTo>
                  <a:pt x="3372" y="20054"/>
                </a:lnTo>
                <a:lnTo>
                  <a:pt x="3372" y="20044"/>
                </a:lnTo>
                <a:lnTo>
                  <a:pt x="3360" y="20037"/>
                </a:lnTo>
                <a:lnTo>
                  <a:pt x="3349" y="20037"/>
                </a:lnTo>
                <a:lnTo>
                  <a:pt x="3337" y="20044"/>
                </a:lnTo>
                <a:lnTo>
                  <a:pt x="3322" y="20060"/>
                </a:lnTo>
                <a:lnTo>
                  <a:pt x="3317" y="20060"/>
                </a:lnTo>
                <a:lnTo>
                  <a:pt x="3317" y="20054"/>
                </a:lnTo>
                <a:lnTo>
                  <a:pt x="3310" y="20054"/>
                </a:lnTo>
                <a:lnTo>
                  <a:pt x="3300" y="20044"/>
                </a:lnTo>
                <a:lnTo>
                  <a:pt x="3295" y="20044"/>
                </a:lnTo>
                <a:lnTo>
                  <a:pt x="3290" y="20054"/>
                </a:lnTo>
                <a:lnTo>
                  <a:pt x="3283" y="20060"/>
                </a:lnTo>
                <a:lnTo>
                  <a:pt x="3278" y="20067"/>
                </a:lnTo>
                <a:lnTo>
                  <a:pt x="3273" y="20067"/>
                </a:lnTo>
                <a:lnTo>
                  <a:pt x="3268" y="20060"/>
                </a:lnTo>
                <a:lnTo>
                  <a:pt x="3256" y="20031"/>
                </a:lnTo>
                <a:lnTo>
                  <a:pt x="3251" y="20031"/>
                </a:lnTo>
                <a:lnTo>
                  <a:pt x="3245" y="20031"/>
                </a:lnTo>
                <a:lnTo>
                  <a:pt x="3240" y="20031"/>
                </a:lnTo>
                <a:lnTo>
                  <a:pt x="3235" y="20031"/>
                </a:lnTo>
                <a:close/>
                <a:moveTo>
                  <a:pt x="3273" y="20208"/>
                </a:moveTo>
                <a:lnTo>
                  <a:pt x="3268" y="20222"/>
                </a:lnTo>
                <a:lnTo>
                  <a:pt x="3268" y="20245"/>
                </a:lnTo>
                <a:lnTo>
                  <a:pt x="3278" y="20258"/>
                </a:lnTo>
                <a:lnTo>
                  <a:pt x="3283" y="20251"/>
                </a:lnTo>
                <a:lnTo>
                  <a:pt x="3295" y="20238"/>
                </a:lnTo>
                <a:lnTo>
                  <a:pt x="3305" y="20228"/>
                </a:lnTo>
                <a:lnTo>
                  <a:pt x="3317" y="20222"/>
                </a:lnTo>
                <a:lnTo>
                  <a:pt x="3310" y="20215"/>
                </a:lnTo>
                <a:lnTo>
                  <a:pt x="3273" y="20208"/>
                </a:lnTo>
                <a:close/>
                <a:moveTo>
                  <a:pt x="5623" y="20523"/>
                </a:moveTo>
                <a:lnTo>
                  <a:pt x="5618" y="20539"/>
                </a:lnTo>
                <a:lnTo>
                  <a:pt x="5613" y="20532"/>
                </a:lnTo>
                <a:lnTo>
                  <a:pt x="5623" y="20523"/>
                </a:lnTo>
                <a:close/>
                <a:moveTo>
                  <a:pt x="5482" y="20613"/>
                </a:moveTo>
                <a:lnTo>
                  <a:pt x="5494" y="20624"/>
                </a:lnTo>
                <a:lnTo>
                  <a:pt x="5492" y="20627"/>
                </a:lnTo>
                <a:lnTo>
                  <a:pt x="5492" y="20633"/>
                </a:lnTo>
                <a:lnTo>
                  <a:pt x="5477" y="20643"/>
                </a:lnTo>
                <a:lnTo>
                  <a:pt x="5472" y="20643"/>
                </a:lnTo>
                <a:lnTo>
                  <a:pt x="5477" y="20633"/>
                </a:lnTo>
                <a:lnTo>
                  <a:pt x="5482" y="20627"/>
                </a:lnTo>
                <a:lnTo>
                  <a:pt x="5482" y="20613"/>
                </a:lnTo>
                <a:close/>
                <a:moveTo>
                  <a:pt x="5395" y="20633"/>
                </a:moveTo>
                <a:lnTo>
                  <a:pt x="5368" y="20643"/>
                </a:lnTo>
                <a:lnTo>
                  <a:pt x="5356" y="20643"/>
                </a:lnTo>
                <a:lnTo>
                  <a:pt x="5351" y="20643"/>
                </a:lnTo>
                <a:lnTo>
                  <a:pt x="5340" y="20650"/>
                </a:lnTo>
                <a:lnTo>
                  <a:pt x="5351" y="20670"/>
                </a:lnTo>
                <a:lnTo>
                  <a:pt x="5351" y="20707"/>
                </a:lnTo>
                <a:lnTo>
                  <a:pt x="5362" y="20693"/>
                </a:lnTo>
                <a:lnTo>
                  <a:pt x="5368" y="20679"/>
                </a:lnTo>
                <a:lnTo>
                  <a:pt x="5373" y="20670"/>
                </a:lnTo>
                <a:lnTo>
                  <a:pt x="5378" y="20663"/>
                </a:lnTo>
                <a:lnTo>
                  <a:pt x="5395" y="20650"/>
                </a:lnTo>
                <a:lnTo>
                  <a:pt x="5395" y="20633"/>
                </a:lnTo>
                <a:close/>
                <a:moveTo>
                  <a:pt x="2477" y="20663"/>
                </a:moveTo>
                <a:lnTo>
                  <a:pt x="2472" y="20670"/>
                </a:lnTo>
                <a:lnTo>
                  <a:pt x="2465" y="20686"/>
                </a:lnTo>
                <a:lnTo>
                  <a:pt x="2465" y="20693"/>
                </a:lnTo>
                <a:lnTo>
                  <a:pt x="2465" y="20730"/>
                </a:lnTo>
                <a:lnTo>
                  <a:pt x="2472" y="20737"/>
                </a:lnTo>
                <a:lnTo>
                  <a:pt x="2477" y="20730"/>
                </a:lnTo>
                <a:lnTo>
                  <a:pt x="2482" y="20730"/>
                </a:lnTo>
                <a:lnTo>
                  <a:pt x="2492" y="20737"/>
                </a:lnTo>
                <a:lnTo>
                  <a:pt x="2504" y="20730"/>
                </a:lnTo>
                <a:lnTo>
                  <a:pt x="2499" y="20723"/>
                </a:lnTo>
                <a:lnTo>
                  <a:pt x="2492" y="20700"/>
                </a:lnTo>
                <a:lnTo>
                  <a:pt x="2499" y="20686"/>
                </a:lnTo>
                <a:lnTo>
                  <a:pt x="2499" y="20679"/>
                </a:lnTo>
                <a:lnTo>
                  <a:pt x="2487" y="20693"/>
                </a:lnTo>
                <a:lnTo>
                  <a:pt x="2482" y="20679"/>
                </a:lnTo>
                <a:lnTo>
                  <a:pt x="2482" y="20670"/>
                </a:lnTo>
                <a:lnTo>
                  <a:pt x="2482" y="20663"/>
                </a:lnTo>
                <a:lnTo>
                  <a:pt x="2477" y="20663"/>
                </a:lnTo>
                <a:close/>
                <a:moveTo>
                  <a:pt x="5390" y="20679"/>
                </a:moveTo>
                <a:lnTo>
                  <a:pt x="5373" y="20686"/>
                </a:lnTo>
                <a:lnTo>
                  <a:pt x="5373" y="20693"/>
                </a:lnTo>
                <a:lnTo>
                  <a:pt x="5378" y="20707"/>
                </a:lnTo>
                <a:lnTo>
                  <a:pt x="5390" y="20716"/>
                </a:lnTo>
                <a:lnTo>
                  <a:pt x="5395" y="20716"/>
                </a:lnTo>
                <a:lnTo>
                  <a:pt x="5400" y="20737"/>
                </a:lnTo>
                <a:lnTo>
                  <a:pt x="5410" y="20767"/>
                </a:lnTo>
                <a:lnTo>
                  <a:pt x="5417" y="20774"/>
                </a:lnTo>
                <a:lnTo>
                  <a:pt x="5417" y="20781"/>
                </a:lnTo>
                <a:lnTo>
                  <a:pt x="5422" y="20797"/>
                </a:lnTo>
                <a:lnTo>
                  <a:pt x="5432" y="20818"/>
                </a:lnTo>
                <a:lnTo>
                  <a:pt x="5444" y="20834"/>
                </a:lnTo>
                <a:lnTo>
                  <a:pt x="5455" y="20841"/>
                </a:lnTo>
                <a:lnTo>
                  <a:pt x="5460" y="20834"/>
                </a:lnTo>
                <a:lnTo>
                  <a:pt x="5465" y="20827"/>
                </a:lnTo>
                <a:lnTo>
                  <a:pt x="5465" y="20804"/>
                </a:lnTo>
                <a:lnTo>
                  <a:pt x="5465" y="20790"/>
                </a:lnTo>
                <a:lnTo>
                  <a:pt x="5460" y="20790"/>
                </a:lnTo>
                <a:lnTo>
                  <a:pt x="5455" y="20790"/>
                </a:lnTo>
                <a:lnTo>
                  <a:pt x="5449" y="20790"/>
                </a:lnTo>
                <a:lnTo>
                  <a:pt x="5437" y="20797"/>
                </a:lnTo>
                <a:lnTo>
                  <a:pt x="5427" y="20767"/>
                </a:lnTo>
                <a:lnTo>
                  <a:pt x="5422" y="20760"/>
                </a:lnTo>
                <a:lnTo>
                  <a:pt x="5422" y="20737"/>
                </a:lnTo>
                <a:lnTo>
                  <a:pt x="5417" y="20723"/>
                </a:lnTo>
                <a:lnTo>
                  <a:pt x="5410" y="20707"/>
                </a:lnTo>
                <a:lnTo>
                  <a:pt x="5390" y="20679"/>
                </a:lnTo>
                <a:close/>
                <a:moveTo>
                  <a:pt x="5581" y="20707"/>
                </a:moveTo>
                <a:lnTo>
                  <a:pt x="5581" y="20716"/>
                </a:lnTo>
                <a:lnTo>
                  <a:pt x="5581" y="20730"/>
                </a:lnTo>
                <a:lnTo>
                  <a:pt x="5581" y="20744"/>
                </a:lnTo>
                <a:lnTo>
                  <a:pt x="5574" y="20760"/>
                </a:lnTo>
                <a:lnTo>
                  <a:pt x="5574" y="20774"/>
                </a:lnTo>
                <a:lnTo>
                  <a:pt x="5581" y="20767"/>
                </a:lnTo>
                <a:lnTo>
                  <a:pt x="5586" y="20767"/>
                </a:lnTo>
                <a:lnTo>
                  <a:pt x="5591" y="20774"/>
                </a:lnTo>
                <a:lnTo>
                  <a:pt x="5591" y="20790"/>
                </a:lnTo>
                <a:lnTo>
                  <a:pt x="5591" y="20797"/>
                </a:lnTo>
                <a:lnTo>
                  <a:pt x="5596" y="20804"/>
                </a:lnTo>
                <a:lnTo>
                  <a:pt x="5601" y="20804"/>
                </a:lnTo>
                <a:lnTo>
                  <a:pt x="5613" y="20797"/>
                </a:lnTo>
                <a:lnTo>
                  <a:pt x="5613" y="20781"/>
                </a:lnTo>
                <a:lnTo>
                  <a:pt x="5601" y="20753"/>
                </a:lnTo>
                <a:lnTo>
                  <a:pt x="5596" y="20723"/>
                </a:lnTo>
                <a:lnTo>
                  <a:pt x="5586" y="20707"/>
                </a:lnTo>
                <a:lnTo>
                  <a:pt x="5581" y="20707"/>
                </a:lnTo>
                <a:close/>
                <a:moveTo>
                  <a:pt x="2569" y="20716"/>
                </a:moveTo>
                <a:lnTo>
                  <a:pt x="2564" y="20730"/>
                </a:lnTo>
                <a:lnTo>
                  <a:pt x="2559" y="20730"/>
                </a:lnTo>
                <a:lnTo>
                  <a:pt x="2553" y="20744"/>
                </a:lnTo>
                <a:lnTo>
                  <a:pt x="2547" y="20744"/>
                </a:lnTo>
                <a:lnTo>
                  <a:pt x="2541" y="20744"/>
                </a:lnTo>
                <a:lnTo>
                  <a:pt x="2541" y="20760"/>
                </a:lnTo>
                <a:lnTo>
                  <a:pt x="2541" y="20767"/>
                </a:lnTo>
                <a:lnTo>
                  <a:pt x="2541" y="20774"/>
                </a:lnTo>
                <a:lnTo>
                  <a:pt x="2536" y="20797"/>
                </a:lnTo>
                <a:lnTo>
                  <a:pt x="2541" y="20790"/>
                </a:lnTo>
                <a:lnTo>
                  <a:pt x="2559" y="20767"/>
                </a:lnTo>
                <a:lnTo>
                  <a:pt x="2564" y="20760"/>
                </a:lnTo>
                <a:lnTo>
                  <a:pt x="2569" y="20760"/>
                </a:lnTo>
                <a:lnTo>
                  <a:pt x="2569" y="20753"/>
                </a:lnTo>
                <a:lnTo>
                  <a:pt x="2574" y="20744"/>
                </a:lnTo>
                <a:lnTo>
                  <a:pt x="2574" y="20730"/>
                </a:lnTo>
                <a:lnTo>
                  <a:pt x="2569" y="20723"/>
                </a:lnTo>
                <a:lnTo>
                  <a:pt x="2574" y="20716"/>
                </a:lnTo>
                <a:lnTo>
                  <a:pt x="2569" y="20716"/>
                </a:lnTo>
                <a:close/>
                <a:moveTo>
                  <a:pt x="2323" y="20774"/>
                </a:moveTo>
                <a:lnTo>
                  <a:pt x="2308" y="20790"/>
                </a:lnTo>
                <a:lnTo>
                  <a:pt x="2308" y="20797"/>
                </a:lnTo>
                <a:lnTo>
                  <a:pt x="2308" y="20804"/>
                </a:lnTo>
                <a:lnTo>
                  <a:pt x="2318" y="20811"/>
                </a:lnTo>
                <a:lnTo>
                  <a:pt x="2335" y="20790"/>
                </a:lnTo>
                <a:lnTo>
                  <a:pt x="2335" y="20781"/>
                </a:lnTo>
                <a:lnTo>
                  <a:pt x="2328" y="20774"/>
                </a:lnTo>
                <a:lnTo>
                  <a:pt x="2323" y="20774"/>
                </a:lnTo>
                <a:close/>
                <a:moveTo>
                  <a:pt x="1969" y="20958"/>
                </a:moveTo>
                <a:lnTo>
                  <a:pt x="1964" y="20965"/>
                </a:lnTo>
                <a:lnTo>
                  <a:pt x="1969" y="20981"/>
                </a:lnTo>
                <a:lnTo>
                  <a:pt x="1969" y="20988"/>
                </a:lnTo>
                <a:lnTo>
                  <a:pt x="1974" y="20988"/>
                </a:lnTo>
                <a:lnTo>
                  <a:pt x="1986" y="20981"/>
                </a:lnTo>
                <a:lnTo>
                  <a:pt x="1991" y="20974"/>
                </a:lnTo>
                <a:lnTo>
                  <a:pt x="1986" y="20974"/>
                </a:lnTo>
                <a:lnTo>
                  <a:pt x="1981" y="20974"/>
                </a:lnTo>
                <a:lnTo>
                  <a:pt x="1974" y="20958"/>
                </a:lnTo>
                <a:lnTo>
                  <a:pt x="1969" y="20958"/>
                </a:lnTo>
                <a:close/>
                <a:moveTo>
                  <a:pt x="1931" y="20965"/>
                </a:moveTo>
                <a:lnTo>
                  <a:pt x="1926" y="20974"/>
                </a:lnTo>
                <a:lnTo>
                  <a:pt x="1919" y="20981"/>
                </a:lnTo>
                <a:lnTo>
                  <a:pt x="1919" y="20988"/>
                </a:lnTo>
                <a:lnTo>
                  <a:pt x="1919" y="20995"/>
                </a:lnTo>
                <a:lnTo>
                  <a:pt x="1926" y="21011"/>
                </a:lnTo>
                <a:lnTo>
                  <a:pt x="1936" y="21011"/>
                </a:lnTo>
                <a:lnTo>
                  <a:pt x="1941" y="21002"/>
                </a:lnTo>
                <a:lnTo>
                  <a:pt x="1947" y="21002"/>
                </a:lnTo>
                <a:lnTo>
                  <a:pt x="1953" y="20995"/>
                </a:lnTo>
                <a:lnTo>
                  <a:pt x="1953" y="20988"/>
                </a:lnTo>
                <a:lnTo>
                  <a:pt x="1947" y="20981"/>
                </a:lnTo>
                <a:lnTo>
                  <a:pt x="1936" y="20965"/>
                </a:lnTo>
                <a:lnTo>
                  <a:pt x="1931" y="20965"/>
                </a:lnTo>
                <a:close/>
                <a:moveTo>
                  <a:pt x="1827" y="21025"/>
                </a:moveTo>
                <a:lnTo>
                  <a:pt x="1817" y="21032"/>
                </a:lnTo>
                <a:lnTo>
                  <a:pt x="1800" y="21032"/>
                </a:lnTo>
                <a:lnTo>
                  <a:pt x="1795" y="21038"/>
                </a:lnTo>
                <a:lnTo>
                  <a:pt x="1790" y="21048"/>
                </a:lnTo>
                <a:lnTo>
                  <a:pt x="1783" y="21055"/>
                </a:lnTo>
                <a:lnTo>
                  <a:pt x="1783" y="21061"/>
                </a:lnTo>
                <a:lnTo>
                  <a:pt x="1783" y="21068"/>
                </a:lnTo>
                <a:lnTo>
                  <a:pt x="1790" y="21075"/>
                </a:lnTo>
                <a:lnTo>
                  <a:pt x="1795" y="21075"/>
                </a:lnTo>
                <a:lnTo>
                  <a:pt x="1800" y="21075"/>
                </a:lnTo>
                <a:lnTo>
                  <a:pt x="1810" y="21075"/>
                </a:lnTo>
                <a:lnTo>
                  <a:pt x="1822" y="21085"/>
                </a:lnTo>
                <a:lnTo>
                  <a:pt x="1827" y="21091"/>
                </a:lnTo>
                <a:lnTo>
                  <a:pt x="1822" y="21098"/>
                </a:lnTo>
                <a:lnTo>
                  <a:pt x="1822" y="21105"/>
                </a:lnTo>
                <a:lnTo>
                  <a:pt x="1817" y="21091"/>
                </a:lnTo>
                <a:lnTo>
                  <a:pt x="1805" y="21091"/>
                </a:lnTo>
                <a:lnTo>
                  <a:pt x="1800" y="21098"/>
                </a:lnTo>
                <a:lnTo>
                  <a:pt x="1795" y="21105"/>
                </a:lnTo>
                <a:lnTo>
                  <a:pt x="1790" y="21135"/>
                </a:lnTo>
                <a:lnTo>
                  <a:pt x="1783" y="21142"/>
                </a:lnTo>
                <a:lnTo>
                  <a:pt x="1762" y="21158"/>
                </a:lnTo>
                <a:lnTo>
                  <a:pt x="1751" y="21165"/>
                </a:lnTo>
                <a:lnTo>
                  <a:pt x="1740" y="21165"/>
                </a:lnTo>
                <a:lnTo>
                  <a:pt x="1735" y="21172"/>
                </a:lnTo>
                <a:lnTo>
                  <a:pt x="1723" y="21186"/>
                </a:lnTo>
                <a:lnTo>
                  <a:pt x="1728" y="21195"/>
                </a:lnTo>
                <a:lnTo>
                  <a:pt x="1740" y="21202"/>
                </a:lnTo>
                <a:lnTo>
                  <a:pt x="1745" y="21202"/>
                </a:lnTo>
                <a:lnTo>
                  <a:pt x="1751" y="21202"/>
                </a:lnTo>
                <a:lnTo>
                  <a:pt x="1756" y="21202"/>
                </a:lnTo>
                <a:lnTo>
                  <a:pt x="1762" y="21195"/>
                </a:lnTo>
                <a:lnTo>
                  <a:pt x="1768" y="21186"/>
                </a:lnTo>
                <a:lnTo>
                  <a:pt x="1773" y="21179"/>
                </a:lnTo>
                <a:lnTo>
                  <a:pt x="1778" y="21179"/>
                </a:lnTo>
                <a:lnTo>
                  <a:pt x="1783" y="21179"/>
                </a:lnTo>
                <a:lnTo>
                  <a:pt x="1790" y="21172"/>
                </a:lnTo>
                <a:lnTo>
                  <a:pt x="1800" y="21165"/>
                </a:lnTo>
                <a:lnTo>
                  <a:pt x="1822" y="21158"/>
                </a:lnTo>
                <a:lnTo>
                  <a:pt x="1832" y="21158"/>
                </a:lnTo>
                <a:lnTo>
                  <a:pt x="1844" y="21149"/>
                </a:lnTo>
                <a:lnTo>
                  <a:pt x="1849" y="21135"/>
                </a:lnTo>
                <a:lnTo>
                  <a:pt x="1872" y="21121"/>
                </a:lnTo>
                <a:lnTo>
                  <a:pt x="1882" y="21112"/>
                </a:lnTo>
                <a:lnTo>
                  <a:pt x="1892" y="21105"/>
                </a:lnTo>
                <a:lnTo>
                  <a:pt x="1899" y="21098"/>
                </a:lnTo>
                <a:lnTo>
                  <a:pt x="1892" y="21091"/>
                </a:lnTo>
                <a:lnTo>
                  <a:pt x="1887" y="21091"/>
                </a:lnTo>
                <a:lnTo>
                  <a:pt x="1872" y="21098"/>
                </a:lnTo>
                <a:lnTo>
                  <a:pt x="1872" y="21091"/>
                </a:lnTo>
                <a:lnTo>
                  <a:pt x="1877" y="21075"/>
                </a:lnTo>
                <a:lnTo>
                  <a:pt x="1892" y="21055"/>
                </a:lnTo>
                <a:lnTo>
                  <a:pt x="1904" y="21038"/>
                </a:lnTo>
                <a:lnTo>
                  <a:pt x="1892" y="21032"/>
                </a:lnTo>
                <a:lnTo>
                  <a:pt x="1887" y="21025"/>
                </a:lnTo>
                <a:lnTo>
                  <a:pt x="1882" y="21032"/>
                </a:lnTo>
                <a:lnTo>
                  <a:pt x="1877" y="21048"/>
                </a:lnTo>
                <a:lnTo>
                  <a:pt x="1872" y="21055"/>
                </a:lnTo>
                <a:lnTo>
                  <a:pt x="1865" y="21061"/>
                </a:lnTo>
                <a:lnTo>
                  <a:pt x="1860" y="21048"/>
                </a:lnTo>
                <a:lnTo>
                  <a:pt x="1837" y="21025"/>
                </a:lnTo>
                <a:lnTo>
                  <a:pt x="1832" y="21025"/>
                </a:lnTo>
                <a:lnTo>
                  <a:pt x="1827" y="21025"/>
                </a:lnTo>
                <a:close/>
                <a:moveTo>
                  <a:pt x="1696" y="21121"/>
                </a:moveTo>
                <a:lnTo>
                  <a:pt x="1686" y="21128"/>
                </a:lnTo>
                <a:lnTo>
                  <a:pt x="1674" y="21135"/>
                </a:lnTo>
                <a:lnTo>
                  <a:pt x="1669" y="21142"/>
                </a:lnTo>
                <a:lnTo>
                  <a:pt x="1664" y="21158"/>
                </a:lnTo>
                <a:lnTo>
                  <a:pt x="1664" y="21172"/>
                </a:lnTo>
                <a:lnTo>
                  <a:pt x="1664" y="21179"/>
                </a:lnTo>
                <a:lnTo>
                  <a:pt x="1669" y="21186"/>
                </a:lnTo>
                <a:lnTo>
                  <a:pt x="1669" y="21195"/>
                </a:lnTo>
                <a:lnTo>
                  <a:pt x="1664" y="21202"/>
                </a:lnTo>
                <a:lnTo>
                  <a:pt x="1647" y="21202"/>
                </a:lnTo>
                <a:lnTo>
                  <a:pt x="1641" y="21202"/>
                </a:lnTo>
                <a:lnTo>
                  <a:pt x="1636" y="21209"/>
                </a:lnTo>
                <a:lnTo>
                  <a:pt x="1631" y="21223"/>
                </a:lnTo>
                <a:lnTo>
                  <a:pt x="1631" y="21232"/>
                </a:lnTo>
                <a:lnTo>
                  <a:pt x="1631" y="21246"/>
                </a:lnTo>
                <a:lnTo>
                  <a:pt x="1631" y="21253"/>
                </a:lnTo>
                <a:lnTo>
                  <a:pt x="1626" y="21259"/>
                </a:lnTo>
                <a:lnTo>
                  <a:pt x="1619" y="21276"/>
                </a:lnTo>
                <a:lnTo>
                  <a:pt x="1614" y="21282"/>
                </a:lnTo>
                <a:lnTo>
                  <a:pt x="1604" y="21289"/>
                </a:lnTo>
                <a:lnTo>
                  <a:pt x="1604" y="21296"/>
                </a:lnTo>
                <a:lnTo>
                  <a:pt x="1636" y="21269"/>
                </a:lnTo>
                <a:lnTo>
                  <a:pt x="1641" y="21269"/>
                </a:lnTo>
                <a:lnTo>
                  <a:pt x="1653" y="21253"/>
                </a:lnTo>
                <a:lnTo>
                  <a:pt x="1659" y="21246"/>
                </a:lnTo>
                <a:lnTo>
                  <a:pt x="1664" y="21246"/>
                </a:lnTo>
                <a:lnTo>
                  <a:pt x="1669" y="21239"/>
                </a:lnTo>
                <a:lnTo>
                  <a:pt x="1674" y="21223"/>
                </a:lnTo>
                <a:lnTo>
                  <a:pt x="1686" y="21202"/>
                </a:lnTo>
                <a:lnTo>
                  <a:pt x="1718" y="21179"/>
                </a:lnTo>
                <a:lnTo>
                  <a:pt x="1718" y="21172"/>
                </a:lnTo>
                <a:lnTo>
                  <a:pt x="1718" y="21158"/>
                </a:lnTo>
                <a:lnTo>
                  <a:pt x="1723" y="21142"/>
                </a:lnTo>
                <a:lnTo>
                  <a:pt x="1723" y="21135"/>
                </a:lnTo>
                <a:lnTo>
                  <a:pt x="1708" y="21121"/>
                </a:lnTo>
                <a:lnTo>
                  <a:pt x="1696" y="21121"/>
                </a:lnTo>
                <a:close/>
                <a:moveTo>
                  <a:pt x="1522" y="21276"/>
                </a:moveTo>
                <a:lnTo>
                  <a:pt x="1505" y="21282"/>
                </a:lnTo>
                <a:lnTo>
                  <a:pt x="1505" y="21289"/>
                </a:lnTo>
                <a:lnTo>
                  <a:pt x="1505" y="21296"/>
                </a:lnTo>
                <a:lnTo>
                  <a:pt x="1517" y="21296"/>
                </a:lnTo>
                <a:lnTo>
                  <a:pt x="1532" y="21305"/>
                </a:lnTo>
                <a:lnTo>
                  <a:pt x="1532" y="21296"/>
                </a:lnTo>
                <a:lnTo>
                  <a:pt x="1527" y="21276"/>
                </a:lnTo>
                <a:lnTo>
                  <a:pt x="1522" y="21276"/>
                </a:lnTo>
                <a:close/>
                <a:moveTo>
                  <a:pt x="1435" y="21333"/>
                </a:moveTo>
                <a:lnTo>
                  <a:pt x="1423" y="21349"/>
                </a:lnTo>
                <a:lnTo>
                  <a:pt x="1418" y="21356"/>
                </a:lnTo>
                <a:lnTo>
                  <a:pt x="1418" y="21363"/>
                </a:lnTo>
                <a:lnTo>
                  <a:pt x="1423" y="21356"/>
                </a:lnTo>
                <a:lnTo>
                  <a:pt x="1428" y="21363"/>
                </a:lnTo>
                <a:lnTo>
                  <a:pt x="1435" y="21356"/>
                </a:lnTo>
                <a:lnTo>
                  <a:pt x="1440" y="21349"/>
                </a:lnTo>
                <a:lnTo>
                  <a:pt x="1440" y="21342"/>
                </a:lnTo>
                <a:lnTo>
                  <a:pt x="1440" y="21333"/>
                </a:lnTo>
                <a:lnTo>
                  <a:pt x="1435" y="21333"/>
                </a:lnTo>
                <a:close/>
                <a:moveTo>
                  <a:pt x="1059" y="21393"/>
                </a:moveTo>
                <a:lnTo>
                  <a:pt x="1041" y="21400"/>
                </a:lnTo>
                <a:lnTo>
                  <a:pt x="1036" y="21407"/>
                </a:lnTo>
                <a:lnTo>
                  <a:pt x="1031" y="21416"/>
                </a:lnTo>
                <a:lnTo>
                  <a:pt x="1036" y="21423"/>
                </a:lnTo>
                <a:lnTo>
                  <a:pt x="1053" y="21430"/>
                </a:lnTo>
                <a:lnTo>
                  <a:pt x="1047" y="21444"/>
                </a:lnTo>
                <a:lnTo>
                  <a:pt x="1031" y="21453"/>
                </a:lnTo>
                <a:lnTo>
                  <a:pt x="1009" y="21467"/>
                </a:lnTo>
                <a:lnTo>
                  <a:pt x="982" y="21473"/>
                </a:lnTo>
                <a:lnTo>
                  <a:pt x="960" y="21480"/>
                </a:lnTo>
                <a:lnTo>
                  <a:pt x="949" y="21480"/>
                </a:lnTo>
                <a:lnTo>
                  <a:pt x="937" y="21490"/>
                </a:lnTo>
                <a:lnTo>
                  <a:pt x="949" y="21496"/>
                </a:lnTo>
                <a:lnTo>
                  <a:pt x="1004" y="21490"/>
                </a:lnTo>
                <a:lnTo>
                  <a:pt x="1047" y="21473"/>
                </a:lnTo>
                <a:lnTo>
                  <a:pt x="1069" y="21460"/>
                </a:lnTo>
                <a:lnTo>
                  <a:pt x="1064" y="21444"/>
                </a:lnTo>
                <a:lnTo>
                  <a:pt x="1064" y="21437"/>
                </a:lnTo>
                <a:lnTo>
                  <a:pt x="1074" y="21430"/>
                </a:lnTo>
                <a:lnTo>
                  <a:pt x="1074" y="21423"/>
                </a:lnTo>
                <a:lnTo>
                  <a:pt x="1074" y="21416"/>
                </a:lnTo>
                <a:lnTo>
                  <a:pt x="1069" y="21407"/>
                </a:lnTo>
                <a:lnTo>
                  <a:pt x="1059" y="21393"/>
                </a:lnTo>
                <a:close/>
                <a:moveTo>
                  <a:pt x="1237" y="21400"/>
                </a:moveTo>
                <a:lnTo>
                  <a:pt x="1232" y="21407"/>
                </a:lnTo>
                <a:lnTo>
                  <a:pt x="1227" y="21416"/>
                </a:lnTo>
                <a:lnTo>
                  <a:pt x="1222" y="21430"/>
                </a:lnTo>
                <a:lnTo>
                  <a:pt x="1232" y="21430"/>
                </a:lnTo>
                <a:lnTo>
                  <a:pt x="1237" y="21430"/>
                </a:lnTo>
                <a:lnTo>
                  <a:pt x="1255" y="21407"/>
                </a:lnTo>
                <a:lnTo>
                  <a:pt x="1249" y="21400"/>
                </a:lnTo>
                <a:lnTo>
                  <a:pt x="1237" y="21400"/>
                </a:lnTo>
                <a:close/>
                <a:moveTo>
                  <a:pt x="1081" y="21453"/>
                </a:moveTo>
                <a:lnTo>
                  <a:pt x="1081" y="21460"/>
                </a:lnTo>
                <a:lnTo>
                  <a:pt x="1086" y="21467"/>
                </a:lnTo>
                <a:lnTo>
                  <a:pt x="1091" y="21473"/>
                </a:lnTo>
                <a:lnTo>
                  <a:pt x="1096" y="21473"/>
                </a:lnTo>
                <a:lnTo>
                  <a:pt x="1113" y="21473"/>
                </a:lnTo>
                <a:lnTo>
                  <a:pt x="1135" y="21480"/>
                </a:lnTo>
                <a:lnTo>
                  <a:pt x="1145" y="21480"/>
                </a:lnTo>
                <a:lnTo>
                  <a:pt x="1162" y="21473"/>
                </a:lnTo>
                <a:lnTo>
                  <a:pt x="1168" y="21473"/>
                </a:lnTo>
                <a:lnTo>
                  <a:pt x="1183" y="21467"/>
                </a:lnTo>
                <a:lnTo>
                  <a:pt x="1173" y="21467"/>
                </a:lnTo>
                <a:lnTo>
                  <a:pt x="1145" y="21467"/>
                </a:lnTo>
                <a:lnTo>
                  <a:pt x="1123" y="21460"/>
                </a:lnTo>
                <a:lnTo>
                  <a:pt x="1113" y="21453"/>
                </a:lnTo>
                <a:lnTo>
                  <a:pt x="1101" y="21460"/>
                </a:lnTo>
                <a:lnTo>
                  <a:pt x="1086" y="21453"/>
                </a:lnTo>
                <a:lnTo>
                  <a:pt x="1081" y="21453"/>
                </a:lnTo>
                <a:close/>
                <a:moveTo>
                  <a:pt x="851" y="21473"/>
                </a:moveTo>
                <a:lnTo>
                  <a:pt x="845" y="21480"/>
                </a:lnTo>
                <a:lnTo>
                  <a:pt x="845" y="21490"/>
                </a:lnTo>
                <a:lnTo>
                  <a:pt x="851" y="21496"/>
                </a:lnTo>
                <a:lnTo>
                  <a:pt x="862" y="21496"/>
                </a:lnTo>
                <a:lnTo>
                  <a:pt x="873" y="21490"/>
                </a:lnTo>
                <a:lnTo>
                  <a:pt x="868" y="21480"/>
                </a:lnTo>
                <a:lnTo>
                  <a:pt x="862" y="21473"/>
                </a:lnTo>
                <a:lnTo>
                  <a:pt x="851" y="21473"/>
                </a:lnTo>
                <a:close/>
                <a:moveTo>
                  <a:pt x="801" y="21503"/>
                </a:moveTo>
                <a:lnTo>
                  <a:pt x="796" y="21526"/>
                </a:lnTo>
                <a:lnTo>
                  <a:pt x="796" y="21540"/>
                </a:lnTo>
                <a:lnTo>
                  <a:pt x="791" y="21547"/>
                </a:lnTo>
                <a:lnTo>
                  <a:pt x="781" y="21554"/>
                </a:lnTo>
                <a:lnTo>
                  <a:pt x="769" y="21600"/>
                </a:lnTo>
                <a:lnTo>
                  <a:pt x="781" y="21584"/>
                </a:lnTo>
                <a:lnTo>
                  <a:pt x="786" y="21591"/>
                </a:lnTo>
                <a:lnTo>
                  <a:pt x="808" y="21570"/>
                </a:lnTo>
                <a:lnTo>
                  <a:pt x="813" y="21563"/>
                </a:lnTo>
                <a:lnTo>
                  <a:pt x="818" y="21563"/>
                </a:lnTo>
                <a:lnTo>
                  <a:pt x="818" y="21554"/>
                </a:lnTo>
                <a:lnTo>
                  <a:pt x="818" y="21540"/>
                </a:lnTo>
                <a:lnTo>
                  <a:pt x="813" y="21533"/>
                </a:lnTo>
                <a:lnTo>
                  <a:pt x="801" y="21533"/>
                </a:lnTo>
                <a:lnTo>
                  <a:pt x="801" y="21526"/>
                </a:lnTo>
                <a:lnTo>
                  <a:pt x="818" y="21517"/>
                </a:lnTo>
                <a:lnTo>
                  <a:pt x="818" y="21510"/>
                </a:lnTo>
                <a:lnTo>
                  <a:pt x="813" y="21503"/>
                </a:lnTo>
                <a:lnTo>
                  <a:pt x="801" y="21503"/>
                </a:lnTo>
                <a:close/>
                <a:moveTo>
                  <a:pt x="644" y="21510"/>
                </a:moveTo>
                <a:lnTo>
                  <a:pt x="637" y="21517"/>
                </a:lnTo>
                <a:lnTo>
                  <a:pt x="644" y="21526"/>
                </a:lnTo>
                <a:lnTo>
                  <a:pt x="655" y="21533"/>
                </a:lnTo>
                <a:lnTo>
                  <a:pt x="660" y="21540"/>
                </a:lnTo>
                <a:lnTo>
                  <a:pt x="660" y="21547"/>
                </a:lnTo>
                <a:lnTo>
                  <a:pt x="660" y="21554"/>
                </a:lnTo>
                <a:lnTo>
                  <a:pt x="649" y="21563"/>
                </a:lnTo>
                <a:lnTo>
                  <a:pt x="649" y="21570"/>
                </a:lnTo>
                <a:lnTo>
                  <a:pt x="665" y="21584"/>
                </a:lnTo>
                <a:lnTo>
                  <a:pt x="665" y="21577"/>
                </a:lnTo>
                <a:lnTo>
                  <a:pt x="677" y="21570"/>
                </a:lnTo>
                <a:lnTo>
                  <a:pt x="682" y="21547"/>
                </a:lnTo>
                <a:lnTo>
                  <a:pt x="687" y="21540"/>
                </a:lnTo>
                <a:lnTo>
                  <a:pt x="699" y="21533"/>
                </a:lnTo>
                <a:lnTo>
                  <a:pt x="682" y="21533"/>
                </a:lnTo>
                <a:lnTo>
                  <a:pt x="677" y="21526"/>
                </a:lnTo>
                <a:lnTo>
                  <a:pt x="665" y="21510"/>
                </a:lnTo>
                <a:lnTo>
                  <a:pt x="649" y="21510"/>
                </a:lnTo>
                <a:lnTo>
                  <a:pt x="644" y="21510"/>
                </a:lnTo>
                <a:close/>
                <a:moveTo>
                  <a:pt x="741" y="21510"/>
                </a:moveTo>
                <a:lnTo>
                  <a:pt x="736" y="21517"/>
                </a:lnTo>
                <a:lnTo>
                  <a:pt x="731" y="21533"/>
                </a:lnTo>
                <a:lnTo>
                  <a:pt x="726" y="21540"/>
                </a:lnTo>
                <a:lnTo>
                  <a:pt x="714" y="21547"/>
                </a:lnTo>
                <a:lnTo>
                  <a:pt x="682" y="21563"/>
                </a:lnTo>
                <a:lnTo>
                  <a:pt x="682" y="21570"/>
                </a:lnTo>
                <a:lnTo>
                  <a:pt x="682" y="21577"/>
                </a:lnTo>
                <a:lnTo>
                  <a:pt x="692" y="21570"/>
                </a:lnTo>
                <a:lnTo>
                  <a:pt x="704" y="21570"/>
                </a:lnTo>
                <a:lnTo>
                  <a:pt x="714" y="21570"/>
                </a:lnTo>
                <a:lnTo>
                  <a:pt x="731" y="21570"/>
                </a:lnTo>
                <a:lnTo>
                  <a:pt x="741" y="21563"/>
                </a:lnTo>
                <a:lnTo>
                  <a:pt x="741" y="21540"/>
                </a:lnTo>
                <a:lnTo>
                  <a:pt x="741" y="21533"/>
                </a:lnTo>
                <a:lnTo>
                  <a:pt x="747" y="21526"/>
                </a:lnTo>
                <a:lnTo>
                  <a:pt x="747" y="21517"/>
                </a:lnTo>
                <a:lnTo>
                  <a:pt x="741" y="21510"/>
                </a:lnTo>
                <a:close/>
                <a:moveTo>
                  <a:pt x="828" y="21517"/>
                </a:moveTo>
                <a:lnTo>
                  <a:pt x="823" y="21526"/>
                </a:lnTo>
                <a:lnTo>
                  <a:pt x="823" y="21547"/>
                </a:lnTo>
                <a:lnTo>
                  <a:pt x="828" y="21554"/>
                </a:lnTo>
                <a:lnTo>
                  <a:pt x="835" y="21540"/>
                </a:lnTo>
                <a:lnTo>
                  <a:pt x="828" y="21517"/>
                </a:lnTo>
                <a:close/>
              </a:path>
            </a:pathLst>
          </a:custGeom>
          <a:solidFill>
            <a:srgbClr val="5948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19" name="Pitch Deck Graphic-03.png" descr="Pitch Deck Graphic-03.png">
            <a:extLst>
              <a:ext uri="{FF2B5EF4-FFF2-40B4-BE49-F238E27FC236}">
                <a16:creationId xmlns:a16="http://schemas.microsoft.com/office/drawing/2014/main" id="{8DA969A5-2E56-3848-EDC7-B042238C4270}"/>
              </a:ext>
            </a:extLst>
          </p:cNvPr>
          <p:cNvPicPr>
            <a:picLocks noChangeAspect="1"/>
          </p:cNvPicPr>
          <p:nvPr/>
        </p:nvPicPr>
        <p:blipFill>
          <a:blip r:embed="rId3"/>
          <a:stretch>
            <a:fillRect/>
          </a:stretch>
        </p:blipFill>
        <p:spPr>
          <a:xfrm>
            <a:off x="3873318" y="4297755"/>
            <a:ext cx="986123" cy="929231"/>
          </a:xfrm>
          <a:prstGeom prst="rect">
            <a:avLst/>
          </a:prstGeom>
          <a:ln w="12700" cap="flat">
            <a:noFill/>
            <a:miter lim="400000"/>
          </a:ln>
          <a:effectLst/>
        </p:spPr>
      </p:pic>
      <p:pic>
        <p:nvPicPr>
          <p:cNvPr id="20" name="Pitch Deck Graphic-04.png" descr="Pitch Deck Graphic-04.png">
            <a:extLst>
              <a:ext uri="{FF2B5EF4-FFF2-40B4-BE49-F238E27FC236}">
                <a16:creationId xmlns:a16="http://schemas.microsoft.com/office/drawing/2014/main" id="{31D24142-0735-6725-6D85-39BA187FDF8E}"/>
              </a:ext>
            </a:extLst>
          </p:cNvPr>
          <p:cNvPicPr>
            <a:picLocks noChangeAspect="1"/>
          </p:cNvPicPr>
          <p:nvPr/>
        </p:nvPicPr>
        <p:blipFill>
          <a:blip r:embed="rId4"/>
          <a:stretch>
            <a:fillRect/>
          </a:stretch>
        </p:blipFill>
        <p:spPr>
          <a:xfrm>
            <a:off x="5727829" y="2037460"/>
            <a:ext cx="1004510" cy="765652"/>
          </a:xfrm>
          <a:prstGeom prst="rect">
            <a:avLst/>
          </a:prstGeom>
          <a:ln w="12700" cap="flat">
            <a:noFill/>
            <a:miter lim="400000"/>
          </a:ln>
          <a:effectLst/>
        </p:spPr>
      </p:pic>
    </p:spTree>
    <p:extLst>
      <p:ext uri="{BB962C8B-B14F-4D97-AF65-F5344CB8AC3E}">
        <p14:creationId xmlns:p14="http://schemas.microsoft.com/office/powerpoint/2010/main" val="1988298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Ob2yiQDepM3JUEQSLuyrr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13Ebj2DMbDUNQzaL9Fz6M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bz9YaB6G0EvPTLTLn2_E9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UwzfK02TD9WlsFWo1bBQ7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cbK64YM_VqnIK0LrYDDjY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pySBvHsjEfCH7c2ec0O1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qMPB.zHNpmReEzweOmkC0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UUYHZGpVrAcDy_p8RO3fP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NkpALEIz2ySZSHI79kJNN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pBQ88_LQC4cygZrfdIg6z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5_FhWIweYFwAk4j.rpzu.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B5Lyb4.rQGSuuacxCcPHh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1H8uN987TGR3G5Mzywdbi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ancxWV.M.65mcOGGxuFYl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UwzfK02TD9WlsFWo1bBQ7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xaGKkday5Uyvupt0j4adH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L0zEDWZ1k14.adoqahjik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13Ebj2DMbDUNQzaL9Fz6M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qMPB.zHNpmReEzweOmkC0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KLZ9vZDEhbXrWo71Tq9Vx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6Gy8XVMT7euBZBz17jcr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cFAFpPsMfMeP13SKxo32k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SNZ_cyYImXO4IgdX48m.5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l0hRxMIkMnf0SEi19d1VP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7LQ5wriJhFAJkEY.bxa8I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YyDu45oBd_Q5qq6NU_7Dc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komdrFU56wtBr4ZbPTBcg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vNz1lPB8SkHVkgNwljNgp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op6d0afiMs30g.G6M24FA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k1SEGowbZoMvYQgW5Jc5f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p3Ks5U4eJOWtDwKapsMnx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VE6MwqwSZTvLaNnZTXyS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WFUyAVwDaGrlfIV_dLOBY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bXvQkoTZRkhJAUY6IepZl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ln00KqUnbHb62r_P1CBE3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VWDdEPnhyJr03nGxkFBqR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FAB37rU9xQ0jxOXueIU3X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Pmw2V7fVAhKvgjGEYu0Tz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7NclZYETMwjDm131kikY_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1yT7WHWdrbkwdkyUN2Yz.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D0.0ykd2PMOmbmL2X43HR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WMTyDfgVz0YFMa1S5TQ7O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8NuAu7wveF_54ZqhoYVKk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Vi3rKowDnf7_1NS7kOyjE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yFlK8rS4dngGwE_EDGB4O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B2uh1gd_jVgPxPIrV82gS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rTuZ8eZimsKNTx2lPvflp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Nz0kNzelx_kXxC9dBYuLm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SYeVbljnFnYoZHuhWHaTX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nzcuNxMOF2bsmKbmrLz.m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vVe5YWdLxh41oENt_ggwD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wq9lnK6CnvAP2r1AoznZ4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TG6o3fYc5l_ewPw41sA58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olbPCOYElbcRR6GcL6MP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NkpALEIz2ySZSHI79kJNN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LqVcRqyfn_QD1Wdhg0T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7MiAsiCwdS_habcJ6SOHp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xGX_LUwAfhBMu.5pBqb73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M3lnv9bRbM2q_ikQARRl7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SvuQ3TI01R1XM5n8mMtM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vJBs1N4FBIp5i8XYjF6Xb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RJl5MRlIWWuaucEWCDVc3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KCCDUnxEW.KNqljm4K.Sm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0q8cIBQpiDcsWAys73XD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fvE1ni3rm3ZDrsHc2rko7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8iBQ8yGPhmg8MDh4kHeAn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Zg8yerpzm7l7F1kTW8Fsp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zliYZtvGQHrJQhWt8H1XN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a4dYEA_JFOZI7bVl39Ji1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OP2zC.BKR8eCITPMsHybV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ie0UhLPEO2frZ4d7QQOqr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euf6ObCZLdvmabSxz29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2.LKvqZcck5WFJzgBjvJF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ehMmxt9bRQscUWBvGfOrg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iTwx4zFDG3A8NRQdou3GG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LJk4MHLvBgKTBlAOl2j9m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bz9YaB6G0EvPTLTLn2_E9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UUYHZGpVrAcDy_p8RO3fP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UwzfK02TD9WlsFWo1bBQ7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imZ.dYkIDsDq1Xj54zvDt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ancxWV.M.65mcOGGxuFYl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T2P9oV6wc9ljuypw7Vg8w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pySBvHsjEfCH7c2ec0O1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qMPB.zHNpmReEzweOmkC0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g56NQrrkm_AyVjKc7n746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v7WcJFfmJK0Yrmi3LugtL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cbK64YM_VqnIK0LrYDDjY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xaGKkday5Uyvupt0j4adH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L0zEDWZ1k14.adoqahjik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13Ebj2DMbDUNQzaL9Fz6M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TXJrNBJ4NkfLA1_MtKX2L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5aw2DuJKKSFbFi2jkSNPu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DWkQ3XSmMO6bBOTDJS9qa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6AGLGnKg0bLgphbpOOSs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Jo.yoQzr1gozC92cM7TIK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kfB.37hZfeyU3xV2zAnWB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dHyqYLhqDi_pjBZ3tniPN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BmjsFm.mubsmKYHFS.58q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rFEhXvujMTfRfUaI7fR2Y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dp4QWt8a5yt_QMy3Wjk7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RFBROARFvaaMHqvWQZRex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1NiGZ1LhoDdS_31vUEzzh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ry8.xPAF5AZk5U1lNEgoT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jO41ZxnzoLQ8669si2__9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wWI3ULmr.DnRozIj61EyA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NkpALEIz2ySZSHI79kJNN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D0q8cIBQpiDcsWAys73XD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KIeYI0vybqR_a89qWUCzO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5M6QPYzZjhUnHX5uzLwlk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JYbHgZM7vrgZrBUL9U003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Gjxk8lDgN6lEBrx82k15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RPElYShOq102xabmJCJ.Z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9wE8zcqKP647f7gVNNRyy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QdQGDRhgKvmk0Yufg1vfU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jdYo2BOMT8q68L2wbln4E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8iBQ8yGPhmg8MDh4kHeAn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MCY3BHf.kPkKn0UDtaScG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wQdvBJlvVA9gZgyFY38Kj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co2wgsoIU9uJSJTK.Kw.l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SvchJ5wlQfY4n.nBNNRtM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xW56PxYmWpxFy6eAIpS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_57e99yCGKIIHYmtFBM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IMDAP4AExcqxPiHhZQlW6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M5exkjMNnM3_EmDlGFCg8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g56NQrrkm_AyVjKc7n746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ancxWV.M.65mcOGGxuFYl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7WcJFfmJK0Yrmi3LugtL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TXJrNBJ4NkfLA1_MtKX2L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T2P9oV6wc9ljuypw7Vg8w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xaGKkday5Uyvupt0j4adH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L0zEDWZ1k14.adoqahjik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imZ.dYkIDsDq1Xj54zvDtw"/>
</p:tagLst>
</file>

<file path=ppt/theme/theme1.xml><?xml version="1.0" encoding="utf-8"?>
<a:theme xmlns:a="http://schemas.openxmlformats.org/drawingml/2006/main" name="Office Theme">
  <a:themeElements>
    <a:clrScheme name="Custom 3">
      <a:dk1>
        <a:srgbClr val="000000"/>
      </a:dk1>
      <a:lt1>
        <a:srgbClr val="FFFFFF"/>
      </a:lt1>
      <a:dk2>
        <a:srgbClr val="2C5589"/>
      </a:dk2>
      <a:lt2>
        <a:srgbClr val="E7E6E6"/>
      </a:lt2>
      <a:accent1>
        <a:srgbClr val="279B93"/>
      </a:accent1>
      <a:accent2>
        <a:srgbClr val="FD6D55"/>
      </a:accent2>
      <a:accent3>
        <a:srgbClr val="5951FA"/>
      </a:accent3>
      <a:accent4>
        <a:srgbClr val="FD494D"/>
      </a:accent4>
      <a:accent5>
        <a:srgbClr val="2C5589"/>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019_CCA005_Presentation_Event_MR_v1" id="{3BCCFAE9-BD33-224D-97B8-4B75A9406C12}" vid="{AA9F1F65-3021-304A-ABC4-88CEA645AA9C}"/>
    </a:ext>
  </a:extLst>
</a:theme>
</file>

<file path=ppt/theme/theme2.xml><?xml version="1.0" encoding="utf-8"?>
<a:theme xmlns:a="http://schemas.openxmlformats.org/drawingml/2006/main" name="1_Office Theme">
  <a:themeElements>
    <a:clrScheme name="Custom 3">
      <a:dk1>
        <a:srgbClr val="000000"/>
      </a:dk1>
      <a:lt1>
        <a:srgbClr val="FFFFFF"/>
      </a:lt1>
      <a:dk2>
        <a:srgbClr val="2C5589"/>
      </a:dk2>
      <a:lt2>
        <a:srgbClr val="E7E6E6"/>
      </a:lt2>
      <a:accent1>
        <a:srgbClr val="279B93"/>
      </a:accent1>
      <a:accent2>
        <a:srgbClr val="FD6D55"/>
      </a:accent2>
      <a:accent3>
        <a:srgbClr val="5951FA"/>
      </a:accent3>
      <a:accent4>
        <a:srgbClr val="FD494D"/>
      </a:accent4>
      <a:accent5>
        <a:srgbClr val="2C5589"/>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019_CCA005_Presentation_Event_MR_v1" id="{3BCCFAE9-BD33-224D-97B8-4B75A9406C12}" vid="{AA9F1F65-3021-304A-ABC4-88CEA645AA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b4bfb0-7b9f-4edf-b10c-cf5030ca6b38">
      <Terms xmlns="http://schemas.microsoft.com/office/infopath/2007/PartnerControls"/>
    </lcf76f155ced4ddcb4097134ff3c332f>
    <TaxCatchAll xmlns="44aee368-3444-4f17-aea2-f64b0d96129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C3C6B965DEBA41B69F219713BAE6EA" ma:contentTypeVersion="15" ma:contentTypeDescription="Create a new document." ma:contentTypeScope="" ma:versionID="abcce9e8816f2f60b9373e51d3b9c5ec">
  <xsd:schema xmlns:xsd="http://www.w3.org/2001/XMLSchema" xmlns:xs="http://www.w3.org/2001/XMLSchema" xmlns:p="http://schemas.microsoft.com/office/2006/metadata/properties" xmlns:ns2="e1b4bfb0-7b9f-4edf-b10c-cf5030ca6b38" xmlns:ns3="44aee368-3444-4f17-aea2-f64b0d961291" targetNamespace="http://schemas.microsoft.com/office/2006/metadata/properties" ma:root="true" ma:fieldsID="db5faf7056f5d3adc9d078943550d858" ns2:_="" ns3:_="">
    <xsd:import namespace="e1b4bfb0-7b9f-4edf-b10c-cf5030ca6b38"/>
    <xsd:import namespace="44aee368-3444-4f17-aea2-f64b0d9612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b4bfb0-7b9f-4edf-b10c-cf5030ca6b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074b78-ba15-4f1c-ac57-d098fdbf19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aee368-3444-4f17-aea2-f64b0d9612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c96c39e-f973-4b7a-83a3-73e02ff9b6f5}" ma:internalName="TaxCatchAll" ma:showField="CatchAllData" ma:web="44aee368-3444-4f17-aea2-f64b0d9612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35699-60AD-4DDF-A3E3-24C400DB68EC}">
  <ds:schemaRefs>
    <ds:schemaRef ds:uri="http://schemas.microsoft.com/sharepoint/v3/contenttype/forms"/>
  </ds:schemaRefs>
</ds:datastoreItem>
</file>

<file path=customXml/itemProps2.xml><?xml version="1.0" encoding="utf-8"?>
<ds:datastoreItem xmlns:ds="http://schemas.openxmlformats.org/officeDocument/2006/customXml" ds:itemID="{5EC893B6-E746-4BCE-80F9-FF0AED88B856}">
  <ds:schemaRefs>
    <ds:schemaRef ds:uri="http://schemas.microsoft.com/office/2006/metadata/properties"/>
    <ds:schemaRef ds:uri="http://schemas.microsoft.com/office/infopath/2007/PartnerControls"/>
    <ds:schemaRef ds:uri="d247a81b-51b6-4401-a57c-7f046cafe24a"/>
    <ds:schemaRef ds:uri="229562f5-d0af-48a4-b034-d1966936d160"/>
  </ds:schemaRefs>
</ds:datastoreItem>
</file>

<file path=customXml/itemProps3.xml><?xml version="1.0" encoding="utf-8"?>
<ds:datastoreItem xmlns:ds="http://schemas.openxmlformats.org/officeDocument/2006/customXml" ds:itemID="{3F54AB32-5F10-4EFF-B0A0-2DF3F26A43CD}"/>
</file>

<file path=docProps/app.xml><?xml version="1.0" encoding="utf-8"?>
<Properties xmlns="http://schemas.openxmlformats.org/officeDocument/2006/extended-properties" xmlns:vt="http://schemas.openxmlformats.org/officeDocument/2006/docPropsVTypes">
  <Template>Office Theme</Template>
  <TotalTime>3844</TotalTime>
  <Words>3793</Words>
  <Application>Microsoft Office PowerPoint</Application>
  <PresentationFormat>Widescreen</PresentationFormat>
  <Paragraphs>862</Paragraphs>
  <Slides>52</Slides>
  <Notes>4</Notes>
  <HiddenSlides>0</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74" baseType="lpstr">
      <vt:lpstr>Arial</vt:lpstr>
      <vt:lpstr>Arial Black</vt:lpstr>
      <vt:lpstr>Arial Narrow</vt:lpstr>
      <vt:lpstr>Cabin</vt:lpstr>
      <vt:lpstr>Calibri</vt:lpstr>
      <vt:lpstr>Courier New</vt:lpstr>
      <vt:lpstr>Gill Sans Nova</vt:lpstr>
      <vt:lpstr>Helvetica Neue Medium</vt:lpstr>
      <vt:lpstr>Korolev Bold</vt:lpstr>
      <vt:lpstr>Korolev Condensed Bold</vt:lpstr>
      <vt:lpstr>Korolev Condensed Medium</vt:lpstr>
      <vt:lpstr>Korolev Medium</vt:lpstr>
      <vt:lpstr>Korolev Medium Italic</vt:lpstr>
      <vt:lpstr>NimbusSan</vt:lpstr>
      <vt:lpstr>Noto Sans Symbols</vt:lpstr>
      <vt:lpstr>Open Sans</vt:lpstr>
      <vt:lpstr>Rockwell</vt:lpstr>
      <vt:lpstr>Times New Roman</vt:lpstr>
      <vt:lpstr>Wingdings</vt:lpstr>
      <vt:lpstr>Office Theme</vt:lpstr>
      <vt:lpstr>1_Office Theme</vt:lpstr>
      <vt:lpstr>think-cell Slide</vt:lpstr>
      <vt:lpstr>BETTER DATA FOR BETTER DECISIONS</vt:lpstr>
      <vt:lpstr>OVERVIEW</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Hitting an attainment goal is a function of both college-going behavior and college success, and since COVID-19 we are struggling on the former</vt:lpstr>
      <vt:lpstr>PowerPoint Presentation</vt:lpstr>
      <vt:lpstr>THE PROBLEM  </vt:lpstr>
      <vt:lpstr>PowerPoint Presentation</vt:lpstr>
      <vt:lpstr>PowerPoint Presentation</vt:lpstr>
      <vt:lpstr>KPI’s connected to context and metrics level</vt:lpstr>
      <vt:lpstr>Metrics require  specific data elements,   and demand to be sliced by  various attributes / dimensions</vt:lpstr>
      <vt:lpstr>Metrics require specific data elements, and demand to be sliced by various attributes / dimensions</vt:lpstr>
      <vt:lpstr>PowerPoint Presentation</vt:lpstr>
      <vt:lpstr>Measuring what matters</vt:lpstr>
      <vt:lpstr>PowerPoint Presentation</vt:lpstr>
      <vt:lpstr>PowerPoint Presentation</vt:lpstr>
      <vt:lpstr>PowerPoint Presentation</vt:lpstr>
      <vt:lpstr>OVERVIEW</vt:lpstr>
      <vt:lpstr>PowerPoint Presentation</vt:lpstr>
      <vt:lpstr>Determining data required for entry, and tools in your system</vt:lpstr>
      <vt:lpstr>PowerPoint Presentation</vt:lpstr>
      <vt:lpstr>OVERVIEW</vt:lpstr>
      <vt:lpstr>PowerPoint Presentation</vt:lpstr>
      <vt:lpstr>PowerPoint Presentation</vt:lpstr>
      <vt:lpstr>PowerPoint Presentation</vt:lpstr>
      <vt:lpstr>PowerPoint Presentation</vt:lpstr>
      <vt:lpstr>PowerPoint Presentation</vt:lpstr>
      <vt:lpstr>PDP Dashboard Metrics – Which do you presently track and which would you like to benchmark?</vt:lpstr>
      <vt:lpstr>PowerPoint Presentation</vt:lpstr>
      <vt:lpstr>OVERVIEW</vt:lpstr>
      <vt:lpstr>Principles for strong performance dialogs</vt:lpstr>
      <vt:lpstr>Principles for strong performance dialogs</vt:lpstr>
      <vt:lpstr>PowerPoint Presentation</vt:lpstr>
      <vt:lpstr>PowerPoint Presentation</vt:lpstr>
      <vt:lpstr>PowerPoint Presentation</vt:lpstr>
      <vt:lpstr>Performance dialogs</vt:lpstr>
      <vt:lpstr>Performance dialog discussion points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Friday Partners</dc:creator>
  <cp:lastModifiedBy>Data</cp:lastModifiedBy>
  <cp:revision>66</cp:revision>
  <dcterms:created xsi:type="dcterms:W3CDTF">2020-10-20T05:02:50Z</dcterms:created>
  <dcterms:modified xsi:type="dcterms:W3CDTF">2022-07-22T20:14:58Z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0x010100E361615F0B999F40B2140BF23ADE4DC1</vt:lpwstr>
  </property>
</Properties>
</file>